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301" r:id="rId2"/>
    <p:sldId id="256" r:id="rId3"/>
    <p:sldId id="293" r:id="rId4"/>
    <p:sldId id="266" r:id="rId5"/>
    <p:sldId id="290" r:id="rId6"/>
    <p:sldId id="263" r:id="rId7"/>
    <p:sldId id="264" r:id="rId8"/>
    <p:sldId id="287" r:id="rId9"/>
    <p:sldId id="294" r:id="rId10"/>
    <p:sldId id="295" r:id="rId11"/>
    <p:sldId id="296" r:id="rId12"/>
    <p:sldId id="297" r:id="rId13"/>
    <p:sldId id="298" r:id="rId14"/>
    <p:sldId id="299" r:id="rId15"/>
    <p:sldId id="300" r:id="rId16"/>
  </p:sldIdLst>
  <p:sldSz cx="9144000" cy="6858000" type="screen4x3"/>
  <p:notesSz cx="71024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na Heuman" initials="KH" lastIdx="4" clrIdx="0"/>
  <p:cmAuthor id="1" name="Patrick Mahoney" initials="PM" lastIdx="1" clrIdx="1"/>
  <p:cmAuthor id="2" name="Ryan Hollm" initials="RH" lastIdx="10" clrIdx="2">
    <p:extLst>
      <p:ext uri="{19B8F6BF-5375-455C-9EA6-DF929625EA0E}">
        <p15:presenceInfo xmlns:p15="http://schemas.microsoft.com/office/powerpoint/2012/main" userId="S-1-5-21-3003367119-45151493-406046460-372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B673"/>
    <a:srgbClr val="39536C"/>
    <a:srgbClr val="30AEB7"/>
    <a:srgbClr val="30AEB6"/>
    <a:srgbClr val="BED0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6448" autoAdjust="0"/>
  </p:normalViewPr>
  <p:slideViewPr>
    <p:cSldViewPr snapToGrid="0" snapToObjects="1">
      <p:cViewPr varScale="1">
        <p:scale>
          <a:sx n="64" d="100"/>
          <a:sy n="64" d="100"/>
        </p:scale>
        <p:origin x="1098" y="66"/>
      </p:cViewPr>
      <p:guideLst>
        <p:guide orient="horz" pos="2160"/>
        <p:guide pos="2880"/>
      </p:guideLst>
    </p:cSldViewPr>
  </p:slideViewPr>
  <p:outlineViewPr>
    <p:cViewPr>
      <p:scale>
        <a:sx n="33" d="100"/>
        <a:sy n="33" d="100"/>
      </p:scale>
      <p:origin x="0" y="-8742"/>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3" d="100"/>
          <a:sy n="73" d="100"/>
        </p:scale>
        <p:origin x="207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8792"/>
          </a:xfrm>
          <a:prstGeom prst="rect">
            <a:avLst/>
          </a:prstGeom>
        </p:spPr>
        <p:txBody>
          <a:bodyPr vert="horz" lIns="92364" tIns="46182" rIns="92364" bIns="46182" rtlCol="0"/>
          <a:lstStyle>
            <a:lvl1pPr algn="l">
              <a:defRPr sz="1200"/>
            </a:lvl1pPr>
          </a:lstStyle>
          <a:p>
            <a:endParaRPr lang="en-US"/>
          </a:p>
        </p:txBody>
      </p:sp>
      <p:sp>
        <p:nvSpPr>
          <p:cNvPr id="3" name="Date Placeholder 2"/>
          <p:cNvSpPr>
            <a:spLocks noGrp="1"/>
          </p:cNvSpPr>
          <p:nvPr>
            <p:ph type="dt" sz="quarter" idx="1"/>
          </p:nvPr>
        </p:nvSpPr>
        <p:spPr>
          <a:xfrm>
            <a:off x="4022485" y="0"/>
            <a:ext cx="3078383" cy="468792"/>
          </a:xfrm>
          <a:prstGeom prst="rect">
            <a:avLst/>
          </a:prstGeom>
        </p:spPr>
        <p:txBody>
          <a:bodyPr vert="horz" lIns="92364" tIns="46182" rIns="92364" bIns="46182" rtlCol="0"/>
          <a:lstStyle>
            <a:lvl1pPr algn="r">
              <a:defRPr sz="1200"/>
            </a:lvl1pPr>
          </a:lstStyle>
          <a:p>
            <a:fld id="{5ECB6774-91EE-4236-A17A-9AC9EF704EAB}" type="datetimeFigureOut">
              <a:rPr lang="en-US" smtClean="0"/>
              <a:t>6/14/2017</a:t>
            </a:fld>
            <a:endParaRPr lang="en-US"/>
          </a:p>
        </p:txBody>
      </p:sp>
      <p:sp>
        <p:nvSpPr>
          <p:cNvPr id="4" name="Footer Placeholder 3"/>
          <p:cNvSpPr>
            <a:spLocks noGrp="1"/>
          </p:cNvSpPr>
          <p:nvPr>
            <p:ph type="ftr" sz="quarter" idx="2"/>
          </p:nvPr>
        </p:nvSpPr>
        <p:spPr>
          <a:xfrm>
            <a:off x="0" y="8899034"/>
            <a:ext cx="3078383" cy="468792"/>
          </a:xfrm>
          <a:prstGeom prst="rect">
            <a:avLst/>
          </a:prstGeom>
        </p:spPr>
        <p:txBody>
          <a:bodyPr vert="horz" lIns="92364" tIns="46182" rIns="92364" bIns="46182" rtlCol="0" anchor="b"/>
          <a:lstStyle>
            <a:lvl1pPr algn="l">
              <a:defRPr sz="1200"/>
            </a:lvl1pPr>
          </a:lstStyle>
          <a:p>
            <a:endParaRPr lang="en-US"/>
          </a:p>
        </p:txBody>
      </p:sp>
      <p:sp>
        <p:nvSpPr>
          <p:cNvPr id="5" name="Slide Number Placeholder 4"/>
          <p:cNvSpPr>
            <a:spLocks noGrp="1"/>
          </p:cNvSpPr>
          <p:nvPr>
            <p:ph type="sldNum" sz="quarter" idx="3"/>
          </p:nvPr>
        </p:nvSpPr>
        <p:spPr>
          <a:xfrm>
            <a:off x="4022485" y="8899034"/>
            <a:ext cx="3078383" cy="468792"/>
          </a:xfrm>
          <a:prstGeom prst="rect">
            <a:avLst/>
          </a:prstGeom>
        </p:spPr>
        <p:txBody>
          <a:bodyPr vert="horz" lIns="92364" tIns="46182" rIns="92364" bIns="46182" rtlCol="0" anchor="b"/>
          <a:lstStyle>
            <a:lvl1pPr algn="r">
              <a:defRPr sz="1200"/>
            </a:lvl1pPr>
          </a:lstStyle>
          <a:p>
            <a:fld id="{1D5E2315-A6F9-4BFC-B762-FBC590D02A61}" type="slidenum">
              <a:rPr lang="en-US" smtClean="0"/>
              <a:t>‹#›</a:t>
            </a:fld>
            <a:endParaRPr lang="en-US"/>
          </a:p>
        </p:txBody>
      </p:sp>
    </p:spTree>
    <p:extLst>
      <p:ext uri="{BB962C8B-B14F-4D97-AF65-F5344CB8AC3E}">
        <p14:creationId xmlns:p14="http://schemas.microsoft.com/office/powerpoint/2010/main" val="1055575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8" tIns="47060" rIns="94118" bIns="47060" rtlCol="0"/>
          <a:lstStyle>
            <a:lvl1pPr algn="l">
              <a:defRPr sz="1200"/>
            </a:lvl1pPr>
          </a:lstStyle>
          <a:p>
            <a:endParaRPr lang="en-US"/>
          </a:p>
        </p:txBody>
      </p:sp>
      <p:sp>
        <p:nvSpPr>
          <p:cNvPr id="3" name="Date Placeholder 2"/>
          <p:cNvSpPr>
            <a:spLocks noGrp="1"/>
          </p:cNvSpPr>
          <p:nvPr>
            <p:ph type="dt" idx="1"/>
          </p:nvPr>
        </p:nvSpPr>
        <p:spPr>
          <a:xfrm>
            <a:off x="4023093" y="0"/>
            <a:ext cx="3077739" cy="468471"/>
          </a:xfrm>
          <a:prstGeom prst="rect">
            <a:avLst/>
          </a:prstGeom>
        </p:spPr>
        <p:txBody>
          <a:bodyPr vert="horz" lIns="94118" tIns="47060" rIns="94118" bIns="47060" rtlCol="0"/>
          <a:lstStyle>
            <a:lvl1pPr algn="r">
              <a:defRPr sz="1200"/>
            </a:lvl1pPr>
          </a:lstStyle>
          <a:p>
            <a:fld id="{98E1BFF8-D19C-1D46-994C-9C7E4341B2B3}" type="datetimeFigureOut">
              <a:rPr lang="en-US" smtClean="0"/>
              <a:t>6/14/2017</a:t>
            </a:fld>
            <a:endParaRPr lang="en-US"/>
          </a:p>
        </p:txBody>
      </p:sp>
      <p:sp>
        <p:nvSpPr>
          <p:cNvPr id="4" name="Slide Image Placeholder 3"/>
          <p:cNvSpPr>
            <a:spLocks noGrp="1" noRot="1" noChangeAspect="1"/>
          </p:cNvSpPr>
          <p:nvPr>
            <p:ph type="sldImg" idx="2"/>
          </p:nvPr>
        </p:nvSpPr>
        <p:spPr>
          <a:xfrm>
            <a:off x="1208088" y="701675"/>
            <a:ext cx="4686300" cy="3514725"/>
          </a:xfrm>
          <a:prstGeom prst="rect">
            <a:avLst/>
          </a:prstGeom>
          <a:noFill/>
          <a:ln w="12700">
            <a:solidFill>
              <a:prstClr val="black"/>
            </a:solidFill>
          </a:ln>
        </p:spPr>
        <p:txBody>
          <a:bodyPr vert="horz" lIns="94118" tIns="47060" rIns="94118" bIns="47060" rtlCol="0" anchor="ctr"/>
          <a:lstStyle/>
          <a:p>
            <a:endParaRPr lang="en-US"/>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8" tIns="47060" rIns="94118"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77739" cy="468471"/>
          </a:xfrm>
          <a:prstGeom prst="rect">
            <a:avLst/>
          </a:prstGeom>
        </p:spPr>
        <p:txBody>
          <a:bodyPr vert="horz" lIns="94118" tIns="47060" rIns="94118"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899328"/>
            <a:ext cx="3077739" cy="468471"/>
          </a:xfrm>
          <a:prstGeom prst="rect">
            <a:avLst/>
          </a:prstGeom>
        </p:spPr>
        <p:txBody>
          <a:bodyPr vert="horz" lIns="94118" tIns="47060" rIns="94118" bIns="47060" rtlCol="0" anchor="b"/>
          <a:lstStyle>
            <a:lvl1pPr algn="r">
              <a:defRPr sz="1200"/>
            </a:lvl1pPr>
          </a:lstStyle>
          <a:p>
            <a:fld id="{73D13FCC-C4FF-BE46-8FD5-7501FF470AC7}" type="slidenum">
              <a:rPr lang="en-US" smtClean="0"/>
              <a:t>‹#›</a:t>
            </a:fld>
            <a:endParaRPr lang="en-US"/>
          </a:p>
        </p:txBody>
      </p:sp>
    </p:spTree>
    <p:extLst>
      <p:ext uri="{BB962C8B-B14F-4D97-AF65-F5344CB8AC3E}">
        <p14:creationId xmlns:p14="http://schemas.microsoft.com/office/powerpoint/2010/main" val="29506509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818">
              <a:defRPr/>
            </a:pPr>
            <a:endParaRPr lang="en-US" baseline="0" dirty="0"/>
          </a:p>
        </p:txBody>
      </p:sp>
      <p:sp>
        <p:nvSpPr>
          <p:cNvPr id="4" name="Slide Number Placeholder 3"/>
          <p:cNvSpPr>
            <a:spLocks noGrp="1"/>
          </p:cNvSpPr>
          <p:nvPr>
            <p:ph type="sldNum" sz="quarter" idx="10"/>
          </p:nvPr>
        </p:nvSpPr>
        <p:spPr/>
        <p:txBody>
          <a:bodyPr/>
          <a:lstStyle/>
          <a:p>
            <a:fld id="{42A82364-7C53-4C34-8CA4-EADE658EFA3A}" type="slidenum">
              <a:rPr lang="en-US" smtClean="0"/>
              <a:t>1</a:t>
            </a:fld>
            <a:endParaRPr lang="en-US" dirty="0"/>
          </a:p>
        </p:txBody>
      </p:sp>
    </p:spTree>
    <p:extLst>
      <p:ext uri="{BB962C8B-B14F-4D97-AF65-F5344CB8AC3E}">
        <p14:creationId xmlns:p14="http://schemas.microsoft.com/office/powerpoint/2010/main" val="1445131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818">
              <a:defRPr/>
            </a:pPr>
            <a:r>
              <a:rPr lang="en-US" baseline="0" dirty="0"/>
              <a:t>[These are the demographics of the covered population you selected. </a:t>
            </a:r>
          </a:p>
          <a:p>
            <a:pPr defTabSz="461818">
              <a:defRPr/>
            </a:pPr>
            <a:endParaRPr lang="en-US" baseline="0" dirty="0"/>
          </a:p>
          <a:p>
            <a:pPr defTabSz="461818">
              <a:defRPr/>
            </a:pPr>
            <a:r>
              <a:rPr lang="en-US" baseline="0" dirty="0"/>
              <a:t>For Number of Adults: Enter the total number of adults from the Projected Participants table on the Results Dashboard.</a:t>
            </a:r>
          </a:p>
          <a:p>
            <a:pPr defTabSz="461818">
              <a:defRPr/>
            </a:pPr>
            <a:endParaRPr lang="en-US" baseline="0" dirty="0"/>
          </a:p>
          <a:p>
            <a:pPr defTabSz="461818">
              <a:defRPr/>
            </a:pPr>
            <a:r>
              <a:rPr lang="en-US" baseline="0" dirty="0"/>
              <a:t>For Risk Group: Enter the group chosen, found in the Selected Input panel </a:t>
            </a:r>
            <a:r>
              <a:rPr lang="en-US" baseline="0" dirty="0"/>
              <a:t>of the Results Dashboard</a:t>
            </a:r>
            <a:r>
              <a:rPr lang="en-US" baseline="0" dirty="0"/>
              <a:t>.</a:t>
            </a:r>
          </a:p>
          <a:p>
            <a:pPr defTabSz="461818">
              <a:defRPr/>
            </a:pPr>
            <a:endParaRPr lang="en-US" baseline="0" dirty="0"/>
          </a:p>
          <a:p>
            <a:pPr defTabSz="461818">
              <a:defRPr/>
            </a:pPr>
            <a:r>
              <a:rPr lang="en-US" baseline="0" dirty="0"/>
              <a:t>For Adults to Participate: Enter # to Participate in Intervention from Projected Participants table.]</a:t>
            </a:r>
          </a:p>
        </p:txBody>
      </p:sp>
      <p:sp>
        <p:nvSpPr>
          <p:cNvPr id="4" name="Slide Number Placeholder 3"/>
          <p:cNvSpPr>
            <a:spLocks noGrp="1"/>
          </p:cNvSpPr>
          <p:nvPr>
            <p:ph type="sldNum" sz="quarter" idx="10"/>
          </p:nvPr>
        </p:nvSpPr>
        <p:spPr/>
        <p:txBody>
          <a:bodyPr/>
          <a:lstStyle/>
          <a:p>
            <a:fld id="{42A82364-7C53-4C34-8CA4-EADE658EFA3A}" type="slidenum">
              <a:rPr lang="en-US" smtClean="0"/>
              <a:t>10</a:t>
            </a:fld>
            <a:endParaRPr lang="en-US" dirty="0"/>
          </a:p>
        </p:txBody>
      </p:sp>
    </p:spTree>
    <p:extLst>
      <p:ext uri="{BB962C8B-B14F-4D97-AF65-F5344CB8AC3E}">
        <p14:creationId xmlns:p14="http://schemas.microsoft.com/office/powerpoint/2010/main" val="4020888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baseline="0" dirty="0"/>
              <a:t>[For Years with Diabetes Avoided: Enter # from Year 10 in Years with Diabetes Averted column on Cumulative Cases of Diabetes and Years with Diabetes Averted table on Results Dashboard.</a:t>
            </a:r>
          </a:p>
          <a:p>
            <a:endParaRPr lang="en-US" b="0" u="none" baseline="0" dirty="0"/>
          </a:p>
          <a:p>
            <a:r>
              <a:rPr lang="en-US" b="0" u="none" baseline="0" dirty="0"/>
              <a:t>For Cases Prevented Each Year: Divide the Years with Diabetes Averted in Year 10 by 10 to get the average number of diabetes cases prevented each year.]</a:t>
            </a:r>
          </a:p>
        </p:txBody>
      </p:sp>
      <p:sp>
        <p:nvSpPr>
          <p:cNvPr id="4" name="Slide Number Placeholder 3"/>
          <p:cNvSpPr>
            <a:spLocks noGrp="1"/>
          </p:cNvSpPr>
          <p:nvPr>
            <p:ph type="sldNum" sz="quarter" idx="10"/>
          </p:nvPr>
        </p:nvSpPr>
        <p:spPr/>
        <p:txBody>
          <a:bodyPr/>
          <a:lstStyle/>
          <a:p>
            <a:fld id="{42A82364-7C53-4C34-8CA4-EADE658EFA3A}" type="slidenum">
              <a:rPr lang="en-US" smtClean="0"/>
              <a:t>11</a:t>
            </a:fld>
            <a:endParaRPr lang="en-US" dirty="0"/>
          </a:p>
        </p:txBody>
      </p:sp>
    </p:spTree>
    <p:extLst>
      <p:ext uri="{BB962C8B-B14F-4D97-AF65-F5344CB8AC3E}">
        <p14:creationId xmlns:p14="http://schemas.microsoft.com/office/powerpoint/2010/main" val="2625836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818">
              <a:defRPr/>
            </a:pPr>
            <a:endParaRPr lang="en-US" dirty="0"/>
          </a:p>
        </p:txBody>
      </p:sp>
      <p:sp>
        <p:nvSpPr>
          <p:cNvPr id="4" name="Slide Number Placeholder 3"/>
          <p:cNvSpPr>
            <a:spLocks noGrp="1"/>
          </p:cNvSpPr>
          <p:nvPr>
            <p:ph type="sldNum" sz="quarter" idx="10"/>
          </p:nvPr>
        </p:nvSpPr>
        <p:spPr/>
        <p:txBody>
          <a:bodyPr/>
          <a:lstStyle/>
          <a:p>
            <a:fld id="{42A82364-7C53-4C34-8CA4-EADE658EFA3A}" type="slidenum">
              <a:rPr lang="en-US" smtClean="0"/>
              <a:t>12</a:t>
            </a:fld>
            <a:endParaRPr lang="en-US" dirty="0"/>
          </a:p>
        </p:txBody>
      </p:sp>
    </p:spTree>
    <p:extLst>
      <p:ext uri="{BB962C8B-B14F-4D97-AF65-F5344CB8AC3E}">
        <p14:creationId xmlns:p14="http://schemas.microsoft.com/office/powerpoint/2010/main" val="1787300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61818" rtl="0" eaLnBrk="1" fontAlgn="auto" latinLnBrk="0" hangingPunct="1">
              <a:lnSpc>
                <a:spcPct val="100000"/>
              </a:lnSpc>
              <a:spcBef>
                <a:spcPts val="0"/>
              </a:spcBef>
              <a:spcAft>
                <a:spcPts val="0"/>
              </a:spcAft>
              <a:buClrTx/>
              <a:buSzTx/>
              <a:buFontTx/>
              <a:buNone/>
              <a:tabLst/>
              <a:defRPr/>
            </a:pPr>
            <a:r>
              <a:rPr lang="en-US" dirty="0"/>
              <a:t>[Enter the year at which the Net Cost becomes a negative number in the Net Costs table</a:t>
            </a:r>
            <a:r>
              <a:rPr lang="en-US" baseline="0" dirty="0"/>
              <a:t> on the Results Dashboard.]</a:t>
            </a:r>
            <a:endParaRPr lang="en-US" dirty="0"/>
          </a:p>
        </p:txBody>
      </p:sp>
      <p:sp>
        <p:nvSpPr>
          <p:cNvPr id="4" name="Slide Number Placeholder 3"/>
          <p:cNvSpPr>
            <a:spLocks noGrp="1"/>
          </p:cNvSpPr>
          <p:nvPr>
            <p:ph type="sldNum" sz="quarter" idx="10"/>
          </p:nvPr>
        </p:nvSpPr>
        <p:spPr/>
        <p:txBody>
          <a:bodyPr/>
          <a:lstStyle/>
          <a:p>
            <a:fld id="{42A82364-7C53-4C34-8CA4-EADE658EFA3A}" type="slidenum">
              <a:rPr lang="en-US" smtClean="0"/>
              <a:t>13</a:t>
            </a:fld>
            <a:endParaRPr lang="en-US" dirty="0"/>
          </a:p>
        </p:txBody>
      </p:sp>
    </p:spTree>
    <p:extLst>
      <p:ext uri="{BB962C8B-B14F-4D97-AF65-F5344CB8AC3E}">
        <p14:creationId xmlns:p14="http://schemas.microsoft.com/office/powerpoint/2010/main" val="554417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818">
              <a:defRPr/>
            </a:pPr>
            <a:r>
              <a:rPr lang="en-US" dirty="0"/>
              <a:t>[For Savings</a:t>
            </a:r>
            <a:r>
              <a:rPr lang="en-US" baseline="0" dirty="0"/>
              <a:t> per Participant: </a:t>
            </a:r>
            <a:r>
              <a:rPr lang="en-US" dirty="0"/>
              <a:t>Enter the</a:t>
            </a:r>
            <a:r>
              <a:rPr lang="en-US" baseline="0" dirty="0"/>
              <a:t> 10-year Medical Cost Savings from the Cumulative Medical Costs table.</a:t>
            </a:r>
          </a:p>
          <a:p>
            <a:pPr defTabSz="461818">
              <a:defRPr/>
            </a:pPr>
            <a:endParaRPr lang="en-US" baseline="0" dirty="0"/>
          </a:p>
          <a:p>
            <a:pPr defTabSz="461818">
              <a:defRPr/>
            </a:pPr>
            <a:r>
              <a:rPr lang="en-US" baseline="0" dirty="0"/>
              <a:t>For the Total Savings: Multiple Medical Cost Savings in Year 10 by the number of participants to get the total savings across participants.]</a:t>
            </a: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2A82364-7C53-4C34-8CA4-EADE658EFA3A}" type="slidenum">
              <a:rPr lang="en-US" smtClean="0"/>
              <a:t>14</a:t>
            </a:fld>
            <a:endParaRPr lang="en-US" dirty="0"/>
          </a:p>
        </p:txBody>
      </p:sp>
    </p:spTree>
    <p:extLst>
      <p:ext uri="{BB962C8B-B14F-4D97-AF65-F5344CB8AC3E}">
        <p14:creationId xmlns:p14="http://schemas.microsoft.com/office/powerpoint/2010/main" val="3864233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[Enter the year at which the ICER column reads “cost saving” in the ICER table on the Results Dashboard.]</a:t>
            </a:r>
            <a:endParaRPr lang="en-US" baseline="0" dirty="0">
              <a:solidFill>
                <a:srgbClr val="39536C"/>
              </a:solidFill>
            </a:endParaRPr>
          </a:p>
          <a:p>
            <a:pPr defTabSz="461818">
              <a:defRPr/>
            </a:pPr>
            <a:endParaRPr lang="en-US" baseline="0" dirty="0">
              <a:solidFill>
                <a:srgbClr val="39536C"/>
              </a:solidFill>
            </a:endParaRPr>
          </a:p>
          <a:p>
            <a:pPr defTabSz="461818">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2A82364-7C53-4C34-8CA4-EADE658EFA3A}" type="slidenum">
              <a:rPr lang="en-US" smtClean="0"/>
              <a:t>15</a:t>
            </a:fld>
            <a:endParaRPr lang="en-US" dirty="0"/>
          </a:p>
        </p:txBody>
      </p:sp>
    </p:spTree>
    <p:extLst>
      <p:ext uri="{BB962C8B-B14F-4D97-AF65-F5344CB8AC3E}">
        <p14:creationId xmlns:p14="http://schemas.microsoft.com/office/powerpoint/2010/main" val="313272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[Enter your employer or insurer name where indicated]</a:t>
            </a:r>
            <a:endParaRPr lang="en-US" dirty="0"/>
          </a:p>
        </p:txBody>
      </p:sp>
      <p:sp>
        <p:nvSpPr>
          <p:cNvPr id="4" name="Slide Number Placeholder 3"/>
          <p:cNvSpPr>
            <a:spLocks noGrp="1"/>
          </p:cNvSpPr>
          <p:nvPr>
            <p:ph type="sldNum" sz="quarter" idx="10"/>
          </p:nvPr>
        </p:nvSpPr>
        <p:spPr/>
        <p:txBody>
          <a:bodyPr/>
          <a:lstStyle/>
          <a:p>
            <a:fld id="{73D13FCC-C4FF-BE46-8FD5-7501FF470AC7}" type="slidenum">
              <a:rPr lang="en-US" smtClean="0"/>
              <a:t>2</a:t>
            </a:fld>
            <a:endParaRPr lang="en-US"/>
          </a:p>
        </p:txBody>
      </p:sp>
    </p:spTree>
    <p:extLst>
      <p:ext uri="{BB962C8B-B14F-4D97-AF65-F5344CB8AC3E}">
        <p14:creationId xmlns:p14="http://schemas.microsoft.com/office/powerpoint/2010/main" val="482500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818">
              <a:defRPr/>
            </a:pPr>
            <a:r>
              <a:rPr lang="en-US" baseline="0" dirty="0"/>
              <a:t>[These are the demographics of the covered population you selected. </a:t>
            </a:r>
          </a:p>
          <a:p>
            <a:pPr defTabSz="461818">
              <a:defRPr/>
            </a:pPr>
            <a:endParaRPr lang="en-US" baseline="0" dirty="0"/>
          </a:p>
          <a:p>
            <a:pPr defTabSz="461818">
              <a:defRPr/>
            </a:pPr>
            <a:r>
              <a:rPr lang="en-US" baseline="0" dirty="0"/>
              <a:t>For Number of Employees: Enter the total number of employees from the Projected Participants table on the Results Dashboard.</a:t>
            </a:r>
          </a:p>
          <a:p>
            <a:pPr defTabSz="461818">
              <a:defRPr/>
            </a:pPr>
            <a:endParaRPr lang="en-US" baseline="0" dirty="0"/>
          </a:p>
          <a:p>
            <a:pPr defTabSz="461818">
              <a:defRPr/>
            </a:pPr>
            <a:r>
              <a:rPr lang="en-US" baseline="0" dirty="0"/>
              <a:t>For Risk Group: Enter the group chosen, found in the Selected Input panel of the Results Dashboard.</a:t>
            </a:r>
          </a:p>
          <a:p>
            <a:pPr defTabSz="461818">
              <a:defRPr/>
            </a:pPr>
            <a:endParaRPr lang="en-US" baseline="0" dirty="0"/>
          </a:p>
          <a:p>
            <a:pPr defTabSz="461818">
              <a:defRPr/>
            </a:pPr>
            <a:r>
              <a:rPr lang="en-US" baseline="0" dirty="0"/>
              <a:t>For Employees to Participate: Enter # to Participate in Intervention from Projected Participants table.]</a:t>
            </a:r>
          </a:p>
        </p:txBody>
      </p:sp>
      <p:sp>
        <p:nvSpPr>
          <p:cNvPr id="4" name="Slide Number Placeholder 3"/>
          <p:cNvSpPr>
            <a:spLocks noGrp="1"/>
          </p:cNvSpPr>
          <p:nvPr>
            <p:ph type="sldNum" sz="quarter" idx="10"/>
          </p:nvPr>
        </p:nvSpPr>
        <p:spPr/>
        <p:txBody>
          <a:bodyPr/>
          <a:lstStyle/>
          <a:p>
            <a:fld id="{42A82364-7C53-4C34-8CA4-EADE658EFA3A}" type="slidenum">
              <a:rPr lang="en-US" smtClean="0"/>
              <a:t>3</a:t>
            </a:fld>
            <a:endParaRPr lang="en-US" dirty="0"/>
          </a:p>
        </p:txBody>
      </p:sp>
    </p:spTree>
    <p:extLst>
      <p:ext uri="{BB962C8B-B14F-4D97-AF65-F5344CB8AC3E}">
        <p14:creationId xmlns:p14="http://schemas.microsoft.com/office/powerpoint/2010/main" val="2814141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baseline="0" dirty="0"/>
              <a:t>[For Years with Diabetes Avoided: Enter # from Year 10 in Years with Diabetes Averted column on Cumulative Cases of Diabetes and Years with Diabetes Averted table on Results Dashboard.</a:t>
            </a:r>
          </a:p>
          <a:p>
            <a:endParaRPr lang="en-US" b="0" u="none" baseline="0" dirty="0"/>
          </a:p>
          <a:p>
            <a:r>
              <a:rPr lang="en-US" b="0" u="none" baseline="0" dirty="0"/>
              <a:t>For Cases Prevented Each Year: Divide the Years with Diabetes Averted in Year 10 by 10 to get the average number of diabetes cases prevented each year.]</a:t>
            </a:r>
          </a:p>
        </p:txBody>
      </p:sp>
      <p:sp>
        <p:nvSpPr>
          <p:cNvPr id="4" name="Slide Number Placeholder 3"/>
          <p:cNvSpPr>
            <a:spLocks noGrp="1"/>
          </p:cNvSpPr>
          <p:nvPr>
            <p:ph type="sldNum" sz="quarter" idx="10"/>
          </p:nvPr>
        </p:nvSpPr>
        <p:spPr/>
        <p:txBody>
          <a:bodyPr/>
          <a:lstStyle/>
          <a:p>
            <a:fld id="{42A82364-7C53-4C34-8CA4-EADE658EFA3A}" type="slidenum">
              <a:rPr lang="en-US" smtClean="0"/>
              <a:t>4</a:t>
            </a:fld>
            <a:endParaRPr lang="en-US" dirty="0"/>
          </a:p>
        </p:txBody>
      </p:sp>
    </p:spTree>
    <p:extLst>
      <p:ext uri="{BB962C8B-B14F-4D97-AF65-F5344CB8AC3E}">
        <p14:creationId xmlns:p14="http://schemas.microsoft.com/office/powerpoint/2010/main" val="2423512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818">
              <a:defRPr/>
            </a:pPr>
            <a:endParaRPr lang="en-US" dirty="0"/>
          </a:p>
        </p:txBody>
      </p:sp>
      <p:sp>
        <p:nvSpPr>
          <p:cNvPr id="4" name="Slide Number Placeholder 3"/>
          <p:cNvSpPr>
            <a:spLocks noGrp="1"/>
          </p:cNvSpPr>
          <p:nvPr>
            <p:ph type="sldNum" sz="quarter" idx="10"/>
          </p:nvPr>
        </p:nvSpPr>
        <p:spPr/>
        <p:txBody>
          <a:bodyPr/>
          <a:lstStyle/>
          <a:p>
            <a:fld id="{42A82364-7C53-4C34-8CA4-EADE658EFA3A}" type="slidenum">
              <a:rPr lang="en-US" smtClean="0"/>
              <a:t>5</a:t>
            </a:fld>
            <a:endParaRPr lang="en-US" dirty="0"/>
          </a:p>
        </p:txBody>
      </p:sp>
    </p:spTree>
    <p:extLst>
      <p:ext uri="{BB962C8B-B14F-4D97-AF65-F5344CB8AC3E}">
        <p14:creationId xmlns:p14="http://schemas.microsoft.com/office/powerpoint/2010/main" val="1839665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61818" rtl="0" eaLnBrk="1" fontAlgn="auto" latinLnBrk="0" hangingPunct="1">
              <a:lnSpc>
                <a:spcPct val="100000"/>
              </a:lnSpc>
              <a:spcBef>
                <a:spcPts val="0"/>
              </a:spcBef>
              <a:spcAft>
                <a:spcPts val="0"/>
              </a:spcAft>
              <a:buClrTx/>
              <a:buSzTx/>
              <a:buFontTx/>
              <a:buNone/>
              <a:tabLst/>
              <a:defRPr/>
            </a:pPr>
            <a:r>
              <a:rPr lang="en-US" dirty="0"/>
              <a:t>[Enter the year at which the Net Cost becomes a negative number in the Net Costs table</a:t>
            </a:r>
            <a:r>
              <a:rPr lang="en-US" baseline="0" dirty="0"/>
              <a:t> on the Results Dashboard.]</a:t>
            </a:r>
            <a:endParaRPr lang="en-US" dirty="0"/>
          </a:p>
        </p:txBody>
      </p:sp>
      <p:sp>
        <p:nvSpPr>
          <p:cNvPr id="4" name="Slide Number Placeholder 3"/>
          <p:cNvSpPr>
            <a:spLocks noGrp="1"/>
          </p:cNvSpPr>
          <p:nvPr>
            <p:ph type="sldNum" sz="quarter" idx="10"/>
          </p:nvPr>
        </p:nvSpPr>
        <p:spPr/>
        <p:txBody>
          <a:bodyPr/>
          <a:lstStyle/>
          <a:p>
            <a:fld id="{42A82364-7C53-4C34-8CA4-EADE658EFA3A}" type="slidenum">
              <a:rPr lang="en-US" smtClean="0"/>
              <a:t>6</a:t>
            </a:fld>
            <a:endParaRPr lang="en-US" dirty="0"/>
          </a:p>
        </p:txBody>
      </p:sp>
    </p:spTree>
    <p:extLst>
      <p:ext uri="{BB962C8B-B14F-4D97-AF65-F5344CB8AC3E}">
        <p14:creationId xmlns:p14="http://schemas.microsoft.com/office/powerpoint/2010/main" val="4056339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818">
              <a:defRPr/>
            </a:pPr>
            <a:r>
              <a:rPr lang="en-US" dirty="0"/>
              <a:t>[For Savings</a:t>
            </a:r>
            <a:r>
              <a:rPr lang="en-US" baseline="0" dirty="0"/>
              <a:t> per Participant: </a:t>
            </a:r>
            <a:r>
              <a:rPr lang="en-US" dirty="0"/>
              <a:t>Enter the</a:t>
            </a:r>
            <a:r>
              <a:rPr lang="en-US" baseline="0" dirty="0"/>
              <a:t> 10-year Medical Cost Savings from the Cumulative Medical Costs table.</a:t>
            </a:r>
          </a:p>
          <a:p>
            <a:pPr defTabSz="461818">
              <a:defRPr/>
            </a:pPr>
            <a:endParaRPr lang="en-US" baseline="0" dirty="0"/>
          </a:p>
          <a:p>
            <a:pPr defTabSz="461818">
              <a:defRPr/>
            </a:pPr>
            <a:r>
              <a:rPr lang="en-US" baseline="0" dirty="0"/>
              <a:t>For the Total Savings: Multiple Medical Cost Savings in Year 10 by the number of participants to get the total savings across participants.]</a:t>
            </a: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2A82364-7C53-4C34-8CA4-EADE658EFA3A}" type="slidenum">
              <a:rPr lang="en-US" smtClean="0"/>
              <a:t>7</a:t>
            </a:fld>
            <a:endParaRPr lang="en-US" dirty="0"/>
          </a:p>
        </p:txBody>
      </p:sp>
    </p:spTree>
    <p:extLst>
      <p:ext uri="{BB962C8B-B14F-4D97-AF65-F5344CB8AC3E}">
        <p14:creationId xmlns:p14="http://schemas.microsoft.com/office/powerpoint/2010/main" val="64466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[Enter the year at which the ICER column reads “cost saving” in the ICER table on the Results Dashboard.]</a:t>
            </a:r>
            <a:endParaRPr lang="en-US" baseline="0" dirty="0">
              <a:solidFill>
                <a:srgbClr val="39536C"/>
              </a:solidFill>
            </a:endParaRPr>
          </a:p>
          <a:p>
            <a:pPr defTabSz="461818">
              <a:defRPr/>
            </a:pPr>
            <a:endParaRPr lang="en-US" baseline="0" dirty="0">
              <a:solidFill>
                <a:srgbClr val="39536C"/>
              </a:solidFill>
            </a:endParaRPr>
          </a:p>
          <a:p>
            <a:pPr defTabSz="461818">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2A82364-7C53-4C34-8CA4-EADE658EFA3A}" type="slidenum">
              <a:rPr lang="en-US" smtClean="0"/>
              <a:t>8</a:t>
            </a:fld>
            <a:endParaRPr lang="en-US" dirty="0"/>
          </a:p>
        </p:txBody>
      </p:sp>
    </p:spTree>
    <p:extLst>
      <p:ext uri="{BB962C8B-B14F-4D97-AF65-F5344CB8AC3E}">
        <p14:creationId xmlns:p14="http://schemas.microsoft.com/office/powerpoint/2010/main" val="64466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[Enter your state name where indicated]</a:t>
            </a:r>
            <a:endParaRPr lang="en-US" dirty="0"/>
          </a:p>
        </p:txBody>
      </p:sp>
      <p:sp>
        <p:nvSpPr>
          <p:cNvPr id="4" name="Slide Number Placeholder 3"/>
          <p:cNvSpPr>
            <a:spLocks noGrp="1"/>
          </p:cNvSpPr>
          <p:nvPr>
            <p:ph type="sldNum" sz="quarter" idx="10"/>
          </p:nvPr>
        </p:nvSpPr>
        <p:spPr/>
        <p:txBody>
          <a:bodyPr/>
          <a:lstStyle/>
          <a:p>
            <a:fld id="{73D13FCC-C4FF-BE46-8FD5-7501FF470AC7}" type="slidenum">
              <a:rPr lang="en-US" smtClean="0"/>
              <a:t>9</a:t>
            </a:fld>
            <a:endParaRPr lang="en-US"/>
          </a:p>
        </p:txBody>
      </p:sp>
    </p:spTree>
    <p:extLst>
      <p:ext uri="{BB962C8B-B14F-4D97-AF65-F5344CB8AC3E}">
        <p14:creationId xmlns:p14="http://schemas.microsoft.com/office/powerpoint/2010/main" val="4056109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F514F67-62D4-0E43-BC43-D1509B6E2577}"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3B1C2-AC60-F242-BB1A-922E23A04D63}" type="slidenum">
              <a:rPr lang="en-US" smtClean="0"/>
              <a:t>‹#›</a:t>
            </a:fld>
            <a:endParaRPr lang="en-US"/>
          </a:p>
        </p:txBody>
      </p:sp>
      <p:pic>
        <p:nvPicPr>
          <p:cNvPr id="7" name="Picture 6" descr="PPT_master.png"/>
          <p:cNvPicPr>
            <a:picLocks noChangeAspect="1"/>
          </p:cNvPicPr>
          <p:nvPr/>
        </p:nvPicPr>
        <p:blipFill rotWithShape="1">
          <a:blip r:embed="rId2" cstate="print">
            <a:extLst>
              <a:ext uri="{28A0092B-C50C-407E-A947-70E740481C1C}">
                <a14:useLocalDpi xmlns:a14="http://schemas.microsoft.com/office/drawing/2010/main"/>
              </a:ext>
            </a:extLst>
          </a:blip>
          <a:srcRect t="1798" r="939"/>
          <a:stretch/>
        </p:blipFill>
        <p:spPr>
          <a:xfrm>
            <a:off x="0" y="0"/>
            <a:ext cx="9144000" cy="6858000"/>
          </a:xfrm>
          <a:prstGeom prst="rect">
            <a:avLst/>
          </a:prstGeom>
        </p:spPr>
      </p:pic>
      <p:pic>
        <p:nvPicPr>
          <p:cNvPr id="8" name="Picture 7" descr="PPT_master.png"/>
          <p:cNvPicPr>
            <a:picLocks noChangeAspect="1"/>
          </p:cNvPicPr>
          <p:nvPr userDrawn="1"/>
        </p:nvPicPr>
        <p:blipFill rotWithShape="1">
          <a:blip r:embed="rId2" cstate="print">
            <a:extLst>
              <a:ext uri="{28A0092B-C50C-407E-A947-70E740481C1C}">
                <a14:useLocalDpi xmlns:a14="http://schemas.microsoft.com/office/drawing/2010/main"/>
              </a:ext>
            </a:extLst>
          </a:blip>
          <a:srcRect t="1798" r="939"/>
          <a:stretch/>
        </p:blipFill>
        <p:spPr>
          <a:xfrm>
            <a:off x="0" y="0"/>
            <a:ext cx="9144000" cy="6858000"/>
          </a:xfrm>
          <a:prstGeom prst="rect">
            <a:avLst/>
          </a:prstGeom>
        </p:spPr>
      </p:pic>
    </p:spTree>
    <p:extLst>
      <p:ext uri="{BB962C8B-B14F-4D97-AF65-F5344CB8AC3E}">
        <p14:creationId xmlns:p14="http://schemas.microsoft.com/office/powerpoint/2010/main" val="1211042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514F67-62D4-0E43-BC43-D1509B6E2577}"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3B1C2-AC60-F242-BB1A-922E23A04D63}" type="slidenum">
              <a:rPr lang="en-US" smtClean="0"/>
              <a:t>‹#›</a:t>
            </a:fld>
            <a:endParaRPr lang="en-US"/>
          </a:p>
        </p:txBody>
      </p:sp>
    </p:spTree>
    <p:extLst>
      <p:ext uri="{BB962C8B-B14F-4D97-AF65-F5344CB8AC3E}">
        <p14:creationId xmlns:p14="http://schemas.microsoft.com/office/powerpoint/2010/main" val="1984705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514F67-62D4-0E43-BC43-D1509B6E2577}"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3B1C2-AC60-F242-BB1A-922E23A04D63}" type="slidenum">
              <a:rPr lang="en-US" smtClean="0"/>
              <a:t>‹#›</a:t>
            </a:fld>
            <a:endParaRPr lang="en-US"/>
          </a:p>
        </p:txBody>
      </p:sp>
    </p:spTree>
    <p:extLst>
      <p:ext uri="{BB962C8B-B14F-4D97-AF65-F5344CB8AC3E}">
        <p14:creationId xmlns:p14="http://schemas.microsoft.com/office/powerpoint/2010/main" val="3708655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F514F67-62D4-0E43-BC43-D1509B6E2577}"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3B1C2-AC60-F242-BB1A-922E23A04D63}" type="slidenum">
              <a:rPr lang="en-US" smtClean="0"/>
              <a:t>‹#›</a:t>
            </a:fld>
            <a:endParaRPr lang="en-US"/>
          </a:p>
        </p:txBody>
      </p:sp>
      <p:pic>
        <p:nvPicPr>
          <p:cNvPr id="7" name="Picture 6" descr="PPT_master.png"/>
          <p:cNvPicPr>
            <a:picLocks noChangeAspect="1"/>
          </p:cNvPicPr>
          <p:nvPr userDrawn="1"/>
        </p:nvPicPr>
        <p:blipFill rotWithShape="1">
          <a:blip r:embed="rId2" cstate="print">
            <a:extLst>
              <a:ext uri="{28A0092B-C50C-407E-A947-70E740481C1C}">
                <a14:useLocalDpi xmlns:a14="http://schemas.microsoft.com/office/drawing/2010/main"/>
              </a:ext>
            </a:extLst>
          </a:blip>
          <a:srcRect t="1798" r="939"/>
          <a:stretch/>
        </p:blipFill>
        <p:spPr>
          <a:xfrm>
            <a:off x="0" y="0"/>
            <a:ext cx="9144000" cy="6858000"/>
          </a:xfrm>
          <a:prstGeom prst="rect">
            <a:avLst/>
          </a:prstGeom>
        </p:spPr>
      </p:pic>
    </p:spTree>
    <p:extLst>
      <p:ext uri="{BB962C8B-B14F-4D97-AF65-F5344CB8AC3E}">
        <p14:creationId xmlns:p14="http://schemas.microsoft.com/office/powerpoint/2010/main" val="422767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514F67-62D4-0E43-BC43-D1509B6E2577}"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3B1C2-AC60-F242-BB1A-922E23A04D63}" type="slidenum">
              <a:rPr lang="en-US" smtClean="0"/>
              <a:t>‹#›</a:t>
            </a:fld>
            <a:endParaRPr lang="en-US"/>
          </a:p>
        </p:txBody>
      </p:sp>
    </p:spTree>
    <p:extLst>
      <p:ext uri="{BB962C8B-B14F-4D97-AF65-F5344CB8AC3E}">
        <p14:creationId xmlns:p14="http://schemas.microsoft.com/office/powerpoint/2010/main" val="2617312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514F67-62D4-0E43-BC43-D1509B6E2577}"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93B1C2-AC60-F242-BB1A-922E23A04D63}" type="slidenum">
              <a:rPr lang="en-US" smtClean="0"/>
              <a:t>‹#›</a:t>
            </a:fld>
            <a:endParaRPr lang="en-US"/>
          </a:p>
        </p:txBody>
      </p:sp>
    </p:spTree>
    <p:extLst>
      <p:ext uri="{BB962C8B-B14F-4D97-AF65-F5344CB8AC3E}">
        <p14:creationId xmlns:p14="http://schemas.microsoft.com/office/powerpoint/2010/main" val="1480858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514F67-62D4-0E43-BC43-D1509B6E2577}" type="datetimeFigureOut">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3B1C2-AC60-F242-BB1A-922E23A04D63}" type="slidenum">
              <a:rPr lang="en-US" smtClean="0"/>
              <a:t>‹#›</a:t>
            </a:fld>
            <a:endParaRPr lang="en-US"/>
          </a:p>
        </p:txBody>
      </p:sp>
    </p:spTree>
    <p:extLst>
      <p:ext uri="{BB962C8B-B14F-4D97-AF65-F5344CB8AC3E}">
        <p14:creationId xmlns:p14="http://schemas.microsoft.com/office/powerpoint/2010/main" val="373890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514F67-62D4-0E43-BC43-D1509B6E2577}" type="datetimeFigureOut">
              <a:rPr lang="en-US" smtClean="0"/>
              <a:t>6/14/2017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93B1C2-AC60-F242-BB1A-922E23A04D63}" type="slidenum">
              <a:rPr lang="en-US" smtClean="0"/>
              <a:t>‹#›</a:t>
            </a:fld>
            <a:endParaRPr lang="en-US"/>
          </a:p>
        </p:txBody>
      </p:sp>
    </p:spTree>
    <p:extLst>
      <p:ext uri="{BB962C8B-B14F-4D97-AF65-F5344CB8AC3E}">
        <p14:creationId xmlns:p14="http://schemas.microsoft.com/office/powerpoint/2010/main" val="109332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0F514F67-62D4-0E43-BC43-D1509B6E2577}" type="datetimeFigureOut">
              <a:rPr lang="en-US" smtClean="0"/>
              <a:t>6/14/2017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93B1C2-AC60-F242-BB1A-922E23A04D63}" type="slidenum">
              <a:rPr lang="en-US" smtClean="0"/>
              <a:t>‹#›</a:t>
            </a:fld>
            <a:endParaRPr lang="en-US"/>
          </a:p>
        </p:txBody>
      </p:sp>
    </p:spTree>
    <p:extLst>
      <p:ext uri="{BB962C8B-B14F-4D97-AF65-F5344CB8AC3E}">
        <p14:creationId xmlns:p14="http://schemas.microsoft.com/office/powerpoint/2010/main" val="105971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514F67-62D4-0E43-BC43-D1509B6E2577}" type="datetimeFigureOut">
              <a:rPr lang="en-US" smtClean="0"/>
              <a:t>6/14/2017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93B1C2-AC60-F242-BB1A-922E23A04D63}" type="slidenum">
              <a:rPr lang="en-US" smtClean="0"/>
              <a:t>‹#›</a:t>
            </a:fld>
            <a:endParaRPr lang="en-US"/>
          </a:p>
        </p:txBody>
      </p:sp>
    </p:spTree>
    <p:extLst>
      <p:ext uri="{BB962C8B-B14F-4D97-AF65-F5344CB8AC3E}">
        <p14:creationId xmlns:p14="http://schemas.microsoft.com/office/powerpoint/2010/main" val="17656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514F67-62D4-0E43-BC43-D1509B6E2577}" type="datetimeFigureOut">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3B1C2-AC60-F242-BB1A-922E23A04D63}" type="slidenum">
              <a:rPr lang="en-US" smtClean="0"/>
              <a:t>‹#›</a:t>
            </a:fld>
            <a:endParaRPr lang="en-US"/>
          </a:p>
        </p:txBody>
      </p:sp>
    </p:spTree>
    <p:extLst>
      <p:ext uri="{BB962C8B-B14F-4D97-AF65-F5344CB8AC3E}">
        <p14:creationId xmlns:p14="http://schemas.microsoft.com/office/powerpoint/2010/main" val="3812541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514F67-62D4-0E43-BC43-D1509B6E2577}" type="datetimeFigureOut">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93B1C2-AC60-F242-BB1A-922E23A04D63}" type="slidenum">
              <a:rPr lang="en-US" smtClean="0"/>
              <a:t>‹#›</a:t>
            </a:fld>
            <a:endParaRPr lang="en-US"/>
          </a:p>
        </p:txBody>
      </p:sp>
    </p:spTree>
    <p:extLst>
      <p:ext uri="{BB962C8B-B14F-4D97-AF65-F5344CB8AC3E}">
        <p14:creationId xmlns:p14="http://schemas.microsoft.com/office/powerpoint/2010/main" val="3491887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14F67-62D4-0E43-BC43-D1509B6E2577}" type="datetimeFigureOut">
              <a:rPr lang="en-US" smtClean="0"/>
              <a:t>6/14/2017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3B1C2-AC60-F242-BB1A-922E23A04D63}" type="slidenum">
              <a:rPr lang="en-US" smtClean="0"/>
              <a:t>‹#›</a:t>
            </a:fld>
            <a:endParaRPr lang="en-US"/>
          </a:p>
        </p:txBody>
      </p:sp>
    </p:spTree>
    <p:extLst>
      <p:ext uri="{BB962C8B-B14F-4D97-AF65-F5344CB8AC3E}">
        <p14:creationId xmlns:p14="http://schemas.microsoft.com/office/powerpoint/2010/main" val="2784777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526143" y="458562"/>
            <a:ext cx="8003259" cy="1682295"/>
          </a:xfrm>
        </p:spPr>
        <p:txBody>
          <a:bodyPr>
            <a:normAutofit/>
          </a:bodyPr>
          <a:lstStyle/>
          <a:p>
            <a:pPr algn="l"/>
            <a:r>
              <a:rPr lang="en-US" sz="4000" dirty="0">
                <a:solidFill>
                  <a:srgbClr val="30AEB7"/>
                </a:solidFill>
                <a:latin typeface="Arial"/>
                <a:cs typeface="Arial"/>
              </a:rPr>
              <a:t>Results Summary PPT Template Instructions</a:t>
            </a:r>
          </a:p>
        </p:txBody>
      </p:sp>
      <p:sp>
        <p:nvSpPr>
          <p:cNvPr id="10" name="Title 1"/>
          <p:cNvSpPr txBox="1">
            <a:spLocks/>
          </p:cNvSpPr>
          <p:nvPr/>
        </p:nvSpPr>
        <p:spPr>
          <a:xfrm>
            <a:off x="526143" y="1918741"/>
            <a:ext cx="8003259" cy="401736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l">
              <a:spcAft>
                <a:spcPts val="1200"/>
              </a:spcAft>
              <a:buFont typeface="Arial" panose="020B0604020202020204" pitchFamily="34" charset="0"/>
              <a:buChar char="•"/>
            </a:pPr>
            <a:r>
              <a:rPr lang="en-US" sz="2000" dirty="0">
                <a:solidFill>
                  <a:srgbClr val="39536C"/>
                </a:solidFill>
                <a:latin typeface="Arial"/>
                <a:cs typeface="Arial"/>
              </a:rPr>
              <a:t>This summary PPT template will help you present your results from the Diabetes Prevention Impact Toolkit in a graphic, easy-to-understand way.</a:t>
            </a:r>
          </a:p>
          <a:p>
            <a:pPr marL="342900" indent="-342900" algn="l">
              <a:spcAft>
                <a:spcPts val="1200"/>
              </a:spcAft>
              <a:buFont typeface="Arial" panose="020B0604020202020204" pitchFamily="34" charset="0"/>
              <a:buChar char="•"/>
            </a:pPr>
            <a:r>
              <a:rPr lang="en-US" sz="2000" dirty="0">
                <a:solidFill>
                  <a:srgbClr val="39536C"/>
                </a:solidFill>
                <a:latin typeface="Arial"/>
                <a:cs typeface="Arial"/>
              </a:rPr>
              <a:t>The PPT file contains two slide decks—one to use with the Employer or Insurer module, and one to use with the State module. Use the deck you need, and delete the rest. </a:t>
            </a:r>
          </a:p>
          <a:p>
            <a:pPr marL="342900" indent="-342900" algn="l">
              <a:spcAft>
                <a:spcPts val="1200"/>
              </a:spcAft>
              <a:buFont typeface="Arial" panose="020B0604020202020204" pitchFamily="34" charset="0"/>
              <a:buChar char="•"/>
            </a:pPr>
            <a:r>
              <a:rPr lang="en-US" sz="2000" dirty="0">
                <a:solidFill>
                  <a:srgbClr val="39536C"/>
                </a:solidFill>
                <a:latin typeface="Arial"/>
                <a:cs typeface="Arial"/>
              </a:rPr>
              <a:t>Follow the instructions in the notes for each slide to replace the green </a:t>
            </a:r>
            <a:r>
              <a:rPr lang="en-US" sz="2000" dirty="0" err="1">
                <a:solidFill>
                  <a:srgbClr val="39536C"/>
                </a:solidFill>
                <a:latin typeface="Arial"/>
                <a:cs typeface="Arial"/>
              </a:rPr>
              <a:t>Xs</a:t>
            </a:r>
            <a:r>
              <a:rPr lang="en-US" sz="2000" dirty="0">
                <a:solidFill>
                  <a:srgbClr val="39536C"/>
                </a:solidFill>
                <a:latin typeface="Arial"/>
                <a:cs typeface="Arial"/>
              </a:rPr>
              <a:t> with your data (be sure to click Show Data Table under each figure in the Results Dashboard to see all relevant data).</a:t>
            </a:r>
          </a:p>
          <a:p>
            <a:pPr marL="342900" indent="-342900" algn="l">
              <a:buFont typeface="Arial" panose="020B0604020202020204" pitchFamily="34" charset="0"/>
              <a:buChar char="•"/>
            </a:pPr>
            <a:r>
              <a:rPr lang="en-US" sz="2000" dirty="0">
                <a:solidFill>
                  <a:srgbClr val="39536C"/>
                </a:solidFill>
                <a:latin typeface="Arial"/>
                <a:cs typeface="Arial"/>
              </a:rPr>
              <a:t>Change slide formatting as needed to match your organization’s branding.</a:t>
            </a:r>
          </a:p>
          <a:p>
            <a:pPr marL="342900" indent="-342900" algn="l">
              <a:buFont typeface="Arial" panose="020B0604020202020204" pitchFamily="34" charset="0"/>
              <a:buChar char="•"/>
            </a:pPr>
            <a:endParaRPr lang="en-US" sz="2000" dirty="0">
              <a:solidFill>
                <a:srgbClr val="39536C"/>
              </a:solidFill>
              <a:latin typeface="Arial"/>
              <a:cs typeface="Arial"/>
            </a:endParaRPr>
          </a:p>
        </p:txBody>
      </p:sp>
    </p:spTree>
    <p:extLst>
      <p:ext uri="{BB962C8B-B14F-4D97-AF65-F5344CB8AC3E}">
        <p14:creationId xmlns:p14="http://schemas.microsoft.com/office/powerpoint/2010/main" val="3784294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52448" t="34317" r="4185" b="10164"/>
          <a:stretch/>
        </p:blipFill>
        <p:spPr>
          <a:xfrm>
            <a:off x="1948721" y="1394084"/>
            <a:ext cx="5334848" cy="5463915"/>
          </a:xfrm>
          <a:prstGeom prst="rect">
            <a:avLst/>
          </a:prstGeom>
        </p:spPr>
      </p:pic>
      <p:sp>
        <p:nvSpPr>
          <p:cNvPr id="9" name="Title 1"/>
          <p:cNvSpPr>
            <a:spLocks noGrp="1"/>
          </p:cNvSpPr>
          <p:nvPr>
            <p:ph type="title"/>
          </p:nvPr>
        </p:nvSpPr>
        <p:spPr>
          <a:xfrm>
            <a:off x="526144" y="458562"/>
            <a:ext cx="7148820" cy="1682295"/>
          </a:xfrm>
        </p:spPr>
        <p:txBody>
          <a:bodyPr>
            <a:normAutofit/>
          </a:bodyPr>
          <a:lstStyle/>
          <a:p>
            <a:pPr algn="l"/>
            <a:r>
              <a:rPr lang="en-US" sz="4000" dirty="0">
                <a:solidFill>
                  <a:srgbClr val="39536C"/>
                </a:solidFill>
                <a:latin typeface="Arial"/>
                <a:cs typeface="Arial"/>
              </a:rPr>
              <a:t>Your Demographics</a:t>
            </a:r>
          </a:p>
        </p:txBody>
      </p:sp>
      <p:sp>
        <p:nvSpPr>
          <p:cNvPr id="6" name="TextBox 5"/>
          <p:cNvSpPr txBox="1"/>
          <p:nvPr/>
        </p:nvSpPr>
        <p:spPr>
          <a:xfrm>
            <a:off x="3484436" y="2042190"/>
            <a:ext cx="2946344" cy="553998"/>
          </a:xfrm>
          <a:prstGeom prst="rect">
            <a:avLst/>
          </a:prstGeom>
          <a:noFill/>
        </p:spPr>
        <p:txBody>
          <a:bodyPr wrap="square" lIns="0" tIns="0" rIns="0" bIns="0" rtlCol="0">
            <a:spAutoFit/>
          </a:bodyPr>
          <a:lstStyle/>
          <a:p>
            <a:r>
              <a:rPr lang="en-US" sz="3600" b="1" dirty="0">
                <a:solidFill>
                  <a:srgbClr val="2BB673"/>
                </a:solidFill>
                <a:latin typeface="Arial" charset="0"/>
                <a:ea typeface="Arial" charset="0"/>
                <a:cs typeface="Arial" charset="0"/>
              </a:rPr>
              <a:t>XXX,XXX</a:t>
            </a:r>
          </a:p>
        </p:txBody>
      </p:sp>
      <p:sp>
        <p:nvSpPr>
          <p:cNvPr id="7" name="TextBox 6"/>
          <p:cNvSpPr txBox="1"/>
          <p:nvPr/>
        </p:nvSpPr>
        <p:spPr>
          <a:xfrm>
            <a:off x="3484436" y="3761623"/>
            <a:ext cx="3348625" cy="738664"/>
          </a:xfrm>
          <a:prstGeom prst="rect">
            <a:avLst/>
          </a:prstGeom>
          <a:noFill/>
        </p:spPr>
        <p:txBody>
          <a:bodyPr wrap="square" lIns="0" tIns="0" rIns="0" bIns="0" rtlCol="0">
            <a:spAutoFit/>
          </a:bodyPr>
          <a:lstStyle/>
          <a:p>
            <a:r>
              <a:rPr lang="en-US" sz="2400" b="1" dirty="0">
                <a:solidFill>
                  <a:srgbClr val="2BB673"/>
                </a:solidFill>
                <a:latin typeface="Arial" charset="0"/>
                <a:ea typeface="Arial" charset="0"/>
                <a:cs typeface="Arial" charset="0"/>
              </a:rPr>
              <a:t>XXXXXXXX XXXXXXX XXXXXX</a:t>
            </a:r>
          </a:p>
        </p:txBody>
      </p:sp>
      <p:sp>
        <p:nvSpPr>
          <p:cNvPr id="8" name="TextBox 7"/>
          <p:cNvSpPr txBox="1"/>
          <p:nvPr/>
        </p:nvSpPr>
        <p:spPr>
          <a:xfrm>
            <a:off x="3484436" y="5864715"/>
            <a:ext cx="1984178" cy="553998"/>
          </a:xfrm>
          <a:prstGeom prst="rect">
            <a:avLst/>
          </a:prstGeom>
          <a:noFill/>
        </p:spPr>
        <p:txBody>
          <a:bodyPr wrap="square" lIns="0" tIns="0" rIns="0" bIns="0" rtlCol="0">
            <a:spAutoFit/>
          </a:bodyPr>
          <a:lstStyle/>
          <a:p>
            <a:r>
              <a:rPr lang="en-US" sz="3600" b="1" dirty="0">
                <a:solidFill>
                  <a:srgbClr val="2BB673"/>
                </a:solidFill>
                <a:latin typeface="Arial" charset="0"/>
                <a:ea typeface="Arial" charset="0"/>
                <a:cs typeface="Arial" charset="0"/>
              </a:rPr>
              <a:t>X,XXX</a:t>
            </a:r>
          </a:p>
        </p:txBody>
      </p:sp>
    </p:spTree>
    <p:extLst>
      <p:ext uri="{BB962C8B-B14F-4D97-AF65-F5344CB8AC3E}">
        <p14:creationId xmlns:p14="http://schemas.microsoft.com/office/powerpoint/2010/main" val="1623748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526144" y="458562"/>
            <a:ext cx="7148820" cy="1682295"/>
          </a:xfrm>
        </p:spPr>
        <p:txBody>
          <a:bodyPr>
            <a:normAutofit/>
          </a:bodyPr>
          <a:lstStyle/>
          <a:p>
            <a:pPr algn="l"/>
            <a:r>
              <a:rPr lang="en-US" sz="4000" dirty="0">
                <a:solidFill>
                  <a:srgbClr val="39536C"/>
                </a:solidFill>
                <a:latin typeface="Arial"/>
                <a:cs typeface="Arial"/>
              </a:rPr>
              <a:t>Cumulative Cases of Diabetes</a:t>
            </a:r>
          </a:p>
        </p:txBody>
      </p:sp>
      <p:pic>
        <p:nvPicPr>
          <p:cNvPr id="5" name="Picture 4"/>
          <p:cNvPicPr>
            <a:picLocks noChangeAspect="1"/>
          </p:cNvPicPr>
          <p:nvPr/>
        </p:nvPicPr>
        <p:blipFill rotWithShape="1">
          <a:blip r:embed="rId3"/>
          <a:srcRect l="58394" t="29748" r="2612" b="21968"/>
          <a:stretch/>
        </p:blipFill>
        <p:spPr>
          <a:xfrm>
            <a:off x="1974635" y="1299708"/>
            <a:ext cx="5418057" cy="5366965"/>
          </a:xfrm>
          <a:prstGeom prst="rect">
            <a:avLst/>
          </a:prstGeom>
        </p:spPr>
      </p:pic>
      <p:sp>
        <p:nvSpPr>
          <p:cNvPr id="10" name="TextBox 9"/>
          <p:cNvSpPr txBox="1"/>
          <p:nvPr/>
        </p:nvSpPr>
        <p:spPr>
          <a:xfrm>
            <a:off x="3491057" y="2646238"/>
            <a:ext cx="1218994" cy="553998"/>
          </a:xfrm>
          <a:prstGeom prst="rect">
            <a:avLst/>
          </a:prstGeom>
          <a:noFill/>
        </p:spPr>
        <p:txBody>
          <a:bodyPr wrap="square" lIns="0" tIns="0" rIns="0" bIns="0" rtlCol="0">
            <a:spAutoFit/>
          </a:bodyPr>
          <a:lstStyle/>
          <a:p>
            <a:r>
              <a:rPr lang="en-US" sz="3600" b="1" dirty="0">
                <a:solidFill>
                  <a:srgbClr val="2BB673"/>
                </a:solidFill>
                <a:latin typeface="Arial" charset="0"/>
                <a:ea typeface="Arial" charset="0"/>
                <a:cs typeface="Arial" charset="0"/>
              </a:rPr>
              <a:t>XX</a:t>
            </a:r>
          </a:p>
        </p:txBody>
      </p:sp>
      <p:sp>
        <p:nvSpPr>
          <p:cNvPr id="11" name="TextBox 10"/>
          <p:cNvSpPr txBox="1"/>
          <p:nvPr/>
        </p:nvSpPr>
        <p:spPr>
          <a:xfrm>
            <a:off x="3491057" y="4246686"/>
            <a:ext cx="1218994" cy="553998"/>
          </a:xfrm>
          <a:prstGeom prst="rect">
            <a:avLst/>
          </a:prstGeom>
          <a:noFill/>
        </p:spPr>
        <p:txBody>
          <a:bodyPr wrap="square" lIns="0" tIns="0" rIns="0" bIns="0" rtlCol="0">
            <a:spAutoFit/>
          </a:bodyPr>
          <a:lstStyle/>
          <a:p>
            <a:r>
              <a:rPr lang="en-US" sz="3600" b="1" dirty="0">
                <a:solidFill>
                  <a:srgbClr val="2BB673"/>
                </a:solidFill>
                <a:latin typeface="Arial" charset="0"/>
                <a:ea typeface="Arial" charset="0"/>
                <a:cs typeface="Arial" charset="0"/>
              </a:rPr>
              <a:t>XX</a:t>
            </a:r>
          </a:p>
        </p:txBody>
      </p:sp>
    </p:spTree>
    <p:extLst>
      <p:ext uri="{BB962C8B-B14F-4D97-AF65-F5344CB8AC3E}">
        <p14:creationId xmlns:p14="http://schemas.microsoft.com/office/powerpoint/2010/main" val="3321988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26143" y="445962"/>
            <a:ext cx="8201975" cy="1187133"/>
          </a:xfrm>
        </p:spPr>
        <p:txBody>
          <a:bodyPr>
            <a:normAutofit/>
          </a:bodyPr>
          <a:lstStyle/>
          <a:p>
            <a:pPr algn="l"/>
            <a:r>
              <a:rPr lang="en-US" sz="4000" dirty="0">
                <a:solidFill>
                  <a:srgbClr val="39536C"/>
                </a:solidFill>
                <a:latin typeface="Arial"/>
                <a:cs typeface="Arial"/>
              </a:rPr>
              <a:t>Cumulative Years of Life Gained</a:t>
            </a:r>
          </a:p>
        </p:txBody>
      </p:sp>
      <p:pic>
        <p:nvPicPr>
          <p:cNvPr id="2" name="Picture 1"/>
          <p:cNvPicPr>
            <a:picLocks noChangeAspect="1"/>
          </p:cNvPicPr>
          <p:nvPr/>
        </p:nvPicPr>
        <p:blipFill rotWithShape="1">
          <a:blip r:embed="rId3"/>
          <a:srcRect l="40780" t="51302" r="8779" b="23163"/>
          <a:stretch/>
        </p:blipFill>
        <p:spPr>
          <a:xfrm>
            <a:off x="929391" y="2134089"/>
            <a:ext cx="7260566" cy="2940396"/>
          </a:xfrm>
          <a:prstGeom prst="rect">
            <a:avLst/>
          </a:prstGeom>
        </p:spPr>
      </p:pic>
    </p:spTree>
    <p:extLst>
      <p:ext uri="{BB962C8B-B14F-4D97-AF65-F5344CB8AC3E}">
        <p14:creationId xmlns:p14="http://schemas.microsoft.com/office/powerpoint/2010/main" val="2053031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26144" y="458562"/>
            <a:ext cx="7703456" cy="1528581"/>
          </a:xfrm>
        </p:spPr>
        <p:txBody>
          <a:bodyPr>
            <a:normAutofit/>
          </a:bodyPr>
          <a:lstStyle/>
          <a:p>
            <a:pPr algn="l"/>
            <a:r>
              <a:rPr lang="en-US" sz="4000" dirty="0">
                <a:solidFill>
                  <a:srgbClr val="39536C"/>
                </a:solidFill>
                <a:latin typeface="Arial"/>
                <a:cs typeface="Arial"/>
              </a:rPr>
              <a:t>Costs &amp; Savings:</a:t>
            </a:r>
            <a:br>
              <a:rPr lang="en-US" sz="4000" dirty="0">
                <a:solidFill>
                  <a:srgbClr val="39536C"/>
                </a:solidFill>
                <a:latin typeface="Arial"/>
                <a:cs typeface="Arial"/>
              </a:rPr>
            </a:br>
            <a:r>
              <a:rPr lang="en-US" sz="4000" dirty="0">
                <a:solidFill>
                  <a:srgbClr val="39536C"/>
                </a:solidFill>
                <a:latin typeface="Arial"/>
                <a:cs typeface="Arial"/>
              </a:rPr>
              <a:t>Net Cost per Participant</a:t>
            </a:r>
          </a:p>
        </p:txBody>
      </p:sp>
      <p:pic>
        <p:nvPicPr>
          <p:cNvPr id="2" name="Picture 1"/>
          <p:cNvPicPr>
            <a:picLocks noChangeAspect="1"/>
          </p:cNvPicPr>
          <p:nvPr/>
        </p:nvPicPr>
        <p:blipFill rotWithShape="1">
          <a:blip r:embed="rId3"/>
          <a:srcRect l="10481" t="43089" r="36652" b="29180"/>
          <a:stretch/>
        </p:blipFill>
        <p:spPr>
          <a:xfrm>
            <a:off x="869429" y="2248524"/>
            <a:ext cx="7180289" cy="3013023"/>
          </a:xfrm>
          <a:prstGeom prst="rect">
            <a:avLst/>
          </a:prstGeom>
        </p:spPr>
      </p:pic>
      <p:sp>
        <p:nvSpPr>
          <p:cNvPr id="4" name="TextBox 3"/>
          <p:cNvSpPr txBox="1"/>
          <p:nvPr/>
        </p:nvSpPr>
        <p:spPr>
          <a:xfrm>
            <a:off x="6743915" y="2581111"/>
            <a:ext cx="916059" cy="769441"/>
          </a:xfrm>
          <a:prstGeom prst="rect">
            <a:avLst/>
          </a:prstGeom>
          <a:noFill/>
        </p:spPr>
        <p:txBody>
          <a:bodyPr wrap="square" lIns="0" tIns="0" rIns="0" bIns="0" rtlCol="0">
            <a:spAutoFit/>
          </a:bodyPr>
          <a:lstStyle/>
          <a:p>
            <a:r>
              <a:rPr lang="en-US" sz="5000" b="1" dirty="0">
                <a:solidFill>
                  <a:srgbClr val="2BB673"/>
                </a:solidFill>
                <a:latin typeface="Arial" charset="0"/>
                <a:ea typeface="Arial" charset="0"/>
                <a:cs typeface="Arial" charset="0"/>
              </a:rPr>
              <a:t>X</a:t>
            </a:r>
          </a:p>
        </p:txBody>
      </p:sp>
    </p:spTree>
    <p:extLst>
      <p:ext uri="{BB962C8B-B14F-4D97-AF65-F5344CB8AC3E}">
        <p14:creationId xmlns:p14="http://schemas.microsoft.com/office/powerpoint/2010/main" val="214705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26143" y="458563"/>
            <a:ext cx="8102468" cy="171937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39536C"/>
                </a:solidFill>
                <a:latin typeface="Arial"/>
                <a:cs typeface="Arial"/>
              </a:rPr>
              <a:t>Costs &amp; Savings: Cumulative Medical Costs per Participant</a:t>
            </a:r>
          </a:p>
        </p:txBody>
      </p:sp>
      <p:pic>
        <p:nvPicPr>
          <p:cNvPr id="2" name="Picture 1"/>
          <p:cNvPicPr>
            <a:picLocks noChangeAspect="1"/>
          </p:cNvPicPr>
          <p:nvPr/>
        </p:nvPicPr>
        <p:blipFill rotWithShape="1">
          <a:blip r:embed="rId3"/>
          <a:srcRect l="10656" t="39563" r="31464" b="17377"/>
          <a:stretch/>
        </p:blipFill>
        <p:spPr>
          <a:xfrm>
            <a:off x="1264550" y="2177935"/>
            <a:ext cx="6625653" cy="3943364"/>
          </a:xfrm>
          <a:prstGeom prst="rect">
            <a:avLst/>
          </a:prstGeom>
        </p:spPr>
      </p:pic>
      <p:sp>
        <p:nvSpPr>
          <p:cNvPr id="4" name="TextBox 3"/>
          <p:cNvSpPr txBox="1"/>
          <p:nvPr/>
        </p:nvSpPr>
        <p:spPr>
          <a:xfrm>
            <a:off x="3313410" y="3713655"/>
            <a:ext cx="1633343" cy="677108"/>
          </a:xfrm>
          <a:prstGeom prst="rect">
            <a:avLst/>
          </a:prstGeom>
          <a:noFill/>
        </p:spPr>
        <p:txBody>
          <a:bodyPr wrap="square" lIns="0" tIns="0" rIns="0" bIns="0" rtlCol="0">
            <a:spAutoFit/>
          </a:bodyPr>
          <a:lstStyle/>
          <a:p>
            <a:r>
              <a:rPr lang="en-US" sz="4400" b="1" dirty="0">
                <a:solidFill>
                  <a:srgbClr val="2BB673"/>
                </a:solidFill>
                <a:latin typeface="Arial" charset="0"/>
                <a:ea typeface="Arial" charset="0"/>
                <a:cs typeface="Arial" charset="0"/>
              </a:rPr>
              <a:t>XXX</a:t>
            </a:r>
          </a:p>
        </p:txBody>
      </p:sp>
      <p:sp>
        <p:nvSpPr>
          <p:cNvPr id="5" name="TextBox 4"/>
          <p:cNvSpPr txBox="1"/>
          <p:nvPr/>
        </p:nvSpPr>
        <p:spPr>
          <a:xfrm>
            <a:off x="3313410" y="5125229"/>
            <a:ext cx="2892518" cy="677108"/>
          </a:xfrm>
          <a:prstGeom prst="rect">
            <a:avLst/>
          </a:prstGeom>
          <a:noFill/>
        </p:spPr>
        <p:txBody>
          <a:bodyPr wrap="square" lIns="0" tIns="0" rIns="0" bIns="0" rtlCol="0">
            <a:spAutoFit/>
          </a:bodyPr>
          <a:lstStyle/>
          <a:p>
            <a:r>
              <a:rPr lang="en-US" sz="4400" b="1" dirty="0">
                <a:solidFill>
                  <a:srgbClr val="2BB673"/>
                </a:solidFill>
                <a:latin typeface="Arial" charset="0"/>
                <a:ea typeface="Arial" charset="0"/>
                <a:cs typeface="Arial" charset="0"/>
              </a:rPr>
              <a:t>XX,XXX</a:t>
            </a:r>
          </a:p>
        </p:txBody>
      </p:sp>
    </p:spTree>
    <p:extLst>
      <p:ext uri="{BB962C8B-B14F-4D97-AF65-F5344CB8AC3E}">
        <p14:creationId xmlns:p14="http://schemas.microsoft.com/office/powerpoint/2010/main" val="171205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26143" y="458562"/>
            <a:ext cx="8003707" cy="1356589"/>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39536C"/>
                </a:solidFill>
                <a:latin typeface="Arial"/>
                <a:cs typeface="Arial"/>
              </a:rPr>
              <a:t>Costs &amp; Savings: Incremental Cost-Effectiveness Ration (ICER)</a:t>
            </a:r>
          </a:p>
        </p:txBody>
      </p:sp>
      <p:pic>
        <p:nvPicPr>
          <p:cNvPr id="2" name="Picture 1"/>
          <p:cNvPicPr>
            <a:picLocks noChangeAspect="1"/>
          </p:cNvPicPr>
          <p:nvPr/>
        </p:nvPicPr>
        <p:blipFill rotWithShape="1">
          <a:blip r:embed="rId3"/>
          <a:srcRect l="10306" t="51366" r="32863" b="25027"/>
          <a:stretch/>
        </p:blipFill>
        <p:spPr>
          <a:xfrm>
            <a:off x="824906" y="2473375"/>
            <a:ext cx="7704944" cy="2560411"/>
          </a:xfrm>
          <a:prstGeom prst="rect">
            <a:avLst/>
          </a:prstGeom>
        </p:spPr>
      </p:pic>
      <p:sp>
        <p:nvSpPr>
          <p:cNvPr id="4" name="TextBox 3"/>
          <p:cNvSpPr txBox="1"/>
          <p:nvPr/>
        </p:nvSpPr>
        <p:spPr>
          <a:xfrm>
            <a:off x="6285885" y="2820953"/>
            <a:ext cx="916059" cy="769441"/>
          </a:xfrm>
          <a:prstGeom prst="rect">
            <a:avLst/>
          </a:prstGeom>
          <a:noFill/>
        </p:spPr>
        <p:txBody>
          <a:bodyPr wrap="square" lIns="0" tIns="0" rIns="0" bIns="0" rtlCol="0">
            <a:spAutoFit/>
          </a:bodyPr>
          <a:lstStyle/>
          <a:p>
            <a:r>
              <a:rPr lang="en-US" sz="5000" b="1" dirty="0">
                <a:solidFill>
                  <a:srgbClr val="2BB673"/>
                </a:solidFill>
                <a:latin typeface="Arial" charset="0"/>
                <a:ea typeface="Arial" charset="0"/>
                <a:cs typeface="Arial" charset="0"/>
              </a:rPr>
              <a:t>X</a:t>
            </a:r>
          </a:p>
        </p:txBody>
      </p:sp>
    </p:spTree>
    <p:extLst>
      <p:ext uri="{BB962C8B-B14F-4D97-AF65-F5344CB8AC3E}">
        <p14:creationId xmlns:p14="http://schemas.microsoft.com/office/powerpoint/2010/main" val="1006638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9449" y="2494691"/>
            <a:ext cx="7600013" cy="3508653"/>
          </a:xfrm>
          <a:prstGeom prst="rect">
            <a:avLst/>
          </a:prstGeom>
          <a:noFill/>
        </p:spPr>
        <p:txBody>
          <a:bodyPr wrap="square" rtlCol="0">
            <a:spAutoFit/>
          </a:bodyPr>
          <a:lstStyle/>
          <a:p>
            <a:r>
              <a:rPr lang="en-US" sz="4400" b="1" dirty="0">
                <a:solidFill>
                  <a:srgbClr val="39536C"/>
                </a:solidFill>
              </a:rPr>
              <a:t>Diabetes Prevention </a:t>
            </a:r>
          </a:p>
          <a:p>
            <a:r>
              <a:rPr lang="en-US" sz="4400" b="1" dirty="0">
                <a:solidFill>
                  <a:srgbClr val="39536C"/>
                </a:solidFill>
              </a:rPr>
              <a:t>Impact Toolkit</a:t>
            </a:r>
          </a:p>
          <a:p>
            <a:endParaRPr lang="en-US" sz="4400" b="1" dirty="0">
              <a:solidFill>
                <a:srgbClr val="39536C"/>
              </a:solidFill>
            </a:endParaRPr>
          </a:p>
          <a:p>
            <a:r>
              <a:rPr lang="en-US" sz="4000" b="1" dirty="0">
                <a:solidFill>
                  <a:srgbClr val="30AEB7"/>
                </a:solidFill>
              </a:rPr>
              <a:t>RESULTS SUMMARY</a:t>
            </a:r>
            <a:r>
              <a:rPr lang="en-US" sz="3200" b="1" dirty="0">
                <a:solidFill>
                  <a:srgbClr val="30AEB7"/>
                </a:solidFill>
              </a:rPr>
              <a:t>– </a:t>
            </a:r>
          </a:p>
          <a:p>
            <a:r>
              <a:rPr lang="en-US" sz="3200" b="1" dirty="0">
                <a:solidFill>
                  <a:srgbClr val="30AEB7"/>
                </a:solidFill>
              </a:rPr>
              <a:t>[insert Employer or Insurer Name]</a:t>
            </a:r>
            <a:endParaRPr lang="en-US" dirty="0"/>
          </a:p>
          <a:p>
            <a:endParaRPr lang="en-US" dirty="0"/>
          </a:p>
        </p:txBody>
      </p:sp>
    </p:spTree>
    <p:extLst>
      <p:ext uri="{BB962C8B-B14F-4D97-AF65-F5344CB8AC3E}">
        <p14:creationId xmlns:p14="http://schemas.microsoft.com/office/powerpoint/2010/main" val="2082328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526144" y="458562"/>
            <a:ext cx="7148820" cy="1682295"/>
          </a:xfrm>
        </p:spPr>
        <p:txBody>
          <a:bodyPr>
            <a:normAutofit/>
          </a:bodyPr>
          <a:lstStyle/>
          <a:p>
            <a:pPr algn="l"/>
            <a:r>
              <a:rPr lang="en-US" sz="4000" dirty="0">
                <a:solidFill>
                  <a:srgbClr val="39536C"/>
                </a:solidFill>
                <a:latin typeface="Arial"/>
                <a:cs typeface="Arial"/>
              </a:rPr>
              <a:t>Your Demographics</a:t>
            </a:r>
          </a:p>
        </p:txBody>
      </p:sp>
      <p:pic>
        <p:nvPicPr>
          <p:cNvPr id="3" name="Picture 2"/>
          <p:cNvPicPr>
            <a:picLocks noChangeAspect="1"/>
          </p:cNvPicPr>
          <p:nvPr/>
        </p:nvPicPr>
        <p:blipFill rotWithShape="1">
          <a:blip r:embed="rId3"/>
          <a:srcRect l="58393" t="36846" r="3137" b="13443"/>
          <a:stretch/>
        </p:blipFill>
        <p:spPr>
          <a:xfrm>
            <a:off x="1986941" y="1423367"/>
            <a:ext cx="5238318" cy="5415176"/>
          </a:xfrm>
          <a:prstGeom prst="rect">
            <a:avLst/>
          </a:prstGeom>
        </p:spPr>
      </p:pic>
      <p:sp>
        <p:nvSpPr>
          <p:cNvPr id="6" name="TextBox 5"/>
          <p:cNvSpPr txBox="1"/>
          <p:nvPr/>
        </p:nvSpPr>
        <p:spPr>
          <a:xfrm>
            <a:off x="3484436" y="2087160"/>
            <a:ext cx="1492297" cy="553998"/>
          </a:xfrm>
          <a:prstGeom prst="rect">
            <a:avLst/>
          </a:prstGeom>
          <a:noFill/>
        </p:spPr>
        <p:txBody>
          <a:bodyPr wrap="square" lIns="0" tIns="0" rIns="0" bIns="0" rtlCol="0">
            <a:spAutoFit/>
          </a:bodyPr>
          <a:lstStyle/>
          <a:p>
            <a:r>
              <a:rPr lang="en-US" sz="3600" b="1" dirty="0">
                <a:solidFill>
                  <a:srgbClr val="2BB673"/>
                </a:solidFill>
                <a:latin typeface="Arial" charset="0"/>
                <a:ea typeface="Arial" charset="0"/>
                <a:cs typeface="Arial" charset="0"/>
              </a:rPr>
              <a:t>X,XXX</a:t>
            </a:r>
          </a:p>
        </p:txBody>
      </p:sp>
      <p:sp>
        <p:nvSpPr>
          <p:cNvPr id="7" name="TextBox 6"/>
          <p:cNvSpPr txBox="1"/>
          <p:nvPr/>
        </p:nvSpPr>
        <p:spPr>
          <a:xfrm>
            <a:off x="3484436" y="3761623"/>
            <a:ext cx="3348625" cy="738664"/>
          </a:xfrm>
          <a:prstGeom prst="rect">
            <a:avLst/>
          </a:prstGeom>
          <a:noFill/>
        </p:spPr>
        <p:txBody>
          <a:bodyPr wrap="square" lIns="0" tIns="0" rIns="0" bIns="0" rtlCol="0">
            <a:spAutoFit/>
          </a:bodyPr>
          <a:lstStyle/>
          <a:p>
            <a:r>
              <a:rPr lang="en-US" sz="2400" b="1" dirty="0">
                <a:solidFill>
                  <a:srgbClr val="2BB673"/>
                </a:solidFill>
                <a:latin typeface="Arial" charset="0"/>
                <a:ea typeface="Arial" charset="0"/>
                <a:cs typeface="Arial" charset="0"/>
              </a:rPr>
              <a:t>XXXXXXXX XXXXXXX XXXXXX</a:t>
            </a:r>
          </a:p>
        </p:txBody>
      </p:sp>
      <p:sp>
        <p:nvSpPr>
          <p:cNvPr id="8" name="TextBox 7"/>
          <p:cNvSpPr txBox="1"/>
          <p:nvPr/>
        </p:nvSpPr>
        <p:spPr>
          <a:xfrm>
            <a:off x="3484436" y="5834735"/>
            <a:ext cx="1984178" cy="553998"/>
          </a:xfrm>
          <a:prstGeom prst="rect">
            <a:avLst/>
          </a:prstGeom>
          <a:noFill/>
        </p:spPr>
        <p:txBody>
          <a:bodyPr wrap="square" lIns="0" tIns="0" rIns="0" bIns="0" rtlCol="0">
            <a:spAutoFit/>
          </a:bodyPr>
          <a:lstStyle/>
          <a:p>
            <a:r>
              <a:rPr lang="en-US" sz="3600" b="1" dirty="0">
                <a:solidFill>
                  <a:srgbClr val="2BB673"/>
                </a:solidFill>
                <a:latin typeface="Arial" charset="0"/>
                <a:ea typeface="Arial" charset="0"/>
                <a:cs typeface="Arial" charset="0"/>
              </a:rPr>
              <a:t>XXX</a:t>
            </a:r>
          </a:p>
        </p:txBody>
      </p:sp>
    </p:spTree>
    <p:extLst>
      <p:ext uri="{BB962C8B-B14F-4D97-AF65-F5344CB8AC3E}">
        <p14:creationId xmlns:p14="http://schemas.microsoft.com/office/powerpoint/2010/main" val="2871339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526144" y="458562"/>
            <a:ext cx="7148820" cy="1682295"/>
          </a:xfrm>
        </p:spPr>
        <p:txBody>
          <a:bodyPr>
            <a:normAutofit/>
          </a:bodyPr>
          <a:lstStyle/>
          <a:p>
            <a:pPr algn="l"/>
            <a:r>
              <a:rPr lang="en-US" sz="4000" dirty="0">
                <a:solidFill>
                  <a:srgbClr val="39536C"/>
                </a:solidFill>
                <a:latin typeface="Arial"/>
                <a:cs typeface="Arial"/>
              </a:rPr>
              <a:t>Cumulative Cases of Diabetes</a:t>
            </a:r>
          </a:p>
        </p:txBody>
      </p:sp>
      <p:pic>
        <p:nvPicPr>
          <p:cNvPr id="5" name="Picture 4"/>
          <p:cNvPicPr>
            <a:picLocks noChangeAspect="1"/>
          </p:cNvPicPr>
          <p:nvPr/>
        </p:nvPicPr>
        <p:blipFill rotWithShape="1">
          <a:blip r:embed="rId3"/>
          <a:srcRect l="58394" t="29748" r="2612" b="21968"/>
          <a:stretch/>
        </p:blipFill>
        <p:spPr>
          <a:xfrm>
            <a:off x="1974635" y="1299708"/>
            <a:ext cx="5418057" cy="5366965"/>
          </a:xfrm>
          <a:prstGeom prst="rect">
            <a:avLst/>
          </a:prstGeom>
        </p:spPr>
      </p:pic>
      <p:sp>
        <p:nvSpPr>
          <p:cNvPr id="10" name="TextBox 9"/>
          <p:cNvSpPr txBox="1"/>
          <p:nvPr/>
        </p:nvSpPr>
        <p:spPr>
          <a:xfrm>
            <a:off x="3491057" y="2646238"/>
            <a:ext cx="1218994" cy="553998"/>
          </a:xfrm>
          <a:prstGeom prst="rect">
            <a:avLst/>
          </a:prstGeom>
          <a:noFill/>
        </p:spPr>
        <p:txBody>
          <a:bodyPr wrap="square" lIns="0" tIns="0" rIns="0" bIns="0" rtlCol="0">
            <a:spAutoFit/>
          </a:bodyPr>
          <a:lstStyle/>
          <a:p>
            <a:r>
              <a:rPr lang="en-US" sz="3600" b="1" dirty="0">
                <a:solidFill>
                  <a:srgbClr val="2BB673"/>
                </a:solidFill>
                <a:latin typeface="Arial" charset="0"/>
                <a:ea typeface="Arial" charset="0"/>
                <a:cs typeface="Arial" charset="0"/>
              </a:rPr>
              <a:t>XX</a:t>
            </a:r>
          </a:p>
        </p:txBody>
      </p:sp>
      <p:sp>
        <p:nvSpPr>
          <p:cNvPr id="11" name="TextBox 10"/>
          <p:cNvSpPr txBox="1"/>
          <p:nvPr/>
        </p:nvSpPr>
        <p:spPr>
          <a:xfrm>
            <a:off x="3491057" y="4246686"/>
            <a:ext cx="1218994" cy="553998"/>
          </a:xfrm>
          <a:prstGeom prst="rect">
            <a:avLst/>
          </a:prstGeom>
          <a:noFill/>
        </p:spPr>
        <p:txBody>
          <a:bodyPr wrap="square" lIns="0" tIns="0" rIns="0" bIns="0" rtlCol="0">
            <a:spAutoFit/>
          </a:bodyPr>
          <a:lstStyle/>
          <a:p>
            <a:r>
              <a:rPr lang="en-US" sz="3600" b="1" dirty="0">
                <a:solidFill>
                  <a:srgbClr val="2BB673"/>
                </a:solidFill>
                <a:latin typeface="Arial" charset="0"/>
                <a:ea typeface="Arial" charset="0"/>
                <a:cs typeface="Arial" charset="0"/>
              </a:rPr>
              <a:t>XX</a:t>
            </a:r>
          </a:p>
        </p:txBody>
      </p:sp>
    </p:spTree>
    <p:extLst>
      <p:ext uri="{BB962C8B-B14F-4D97-AF65-F5344CB8AC3E}">
        <p14:creationId xmlns:p14="http://schemas.microsoft.com/office/powerpoint/2010/main" val="3776750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26143" y="445962"/>
            <a:ext cx="8201975" cy="1187133"/>
          </a:xfrm>
        </p:spPr>
        <p:txBody>
          <a:bodyPr>
            <a:normAutofit/>
          </a:bodyPr>
          <a:lstStyle/>
          <a:p>
            <a:pPr algn="l"/>
            <a:r>
              <a:rPr lang="en-US" sz="4000" dirty="0">
                <a:solidFill>
                  <a:srgbClr val="39536C"/>
                </a:solidFill>
                <a:latin typeface="Arial"/>
                <a:cs typeface="Arial"/>
              </a:rPr>
              <a:t>Cumulative Years of Life Gained</a:t>
            </a:r>
          </a:p>
        </p:txBody>
      </p:sp>
      <p:pic>
        <p:nvPicPr>
          <p:cNvPr id="2" name="Picture 1"/>
          <p:cNvPicPr>
            <a:picLocks noChangeAspect="1"/>
          </p:cNvPicPr>
          <p:nvPr/>
        </p:nvPicPr>
        <p:blipFill rotWithShape="1">
          <a:blip r:embed="rId3"/>
          <a:srcRect l="40780" t="51302" r="8779" b="23163"/>
          <a:stretch/>
        </p:blipFill>
        <p:spPr>
          <a:xfrm>
            <a:off x="929391" y="2134089"/>
            <a:ext cx="7260566" cy="2940396"/>
          </a:xfrm>
          <a:prstGeom prst="rect">
            <a:avLst/>
          </a:prstGeom>
        </p:spPr>
      </p:pic>
    </p:spTree>
    <p:extLst>
      <p:ext uri="{BB962C8B-B14F-4D97-AF65-F5344CB8AC3E}">
        <p14:creationId xmlns:p14="http://schemas.microsoft.com/office/powerpoint/2010/main" val="249634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26144" y="458562"/>
            <a:ext cx="7703456" cy="1528581"/>
          </a:xfrm>
        </p:spPr>
        <p:txBody>
          <a:bodyPr>
            <a:normAutofit/>
          </a:bodyPr>
          <a:lstStyle/>
          <a:p>
            <a:pPr algn="l"/>
            <a:r>
              <a:rPr lang="en-US" sz="4000" dirty="0">
                <a:solidFill>
                  <a:srgbClr val="39536C"/>
                </a:solidFill>
                <a:latin typeface="Arial"/>
                <a:cs typeface="Arial"/>
              </a:rPr>
              <a:t>Costs &amp; Savings:</a:t>
            </a:r>
            <a:br>
              <a:rPr lang="en-US" sz="4000" dirty="0">
                <a:solidFill>
                  <a:srgbClr val="39536C"/>
                </a:solidFill>
                <a:latin typeface="Arial"/>
                <a:cs typeface="Arial"/>
              </a:rPr>
            </a:br>
            <a:r>
              <a:rPr lang="en-US" sz="4000" dirty="0">
                <a:solidFill>
                  <a:srgbClr val="39536C"/>
                </a:solidFill>
                <a:latin typeface="Arial"/>
                <a:cs typeface="Arial"/>
              </a:rPr>
              <a:t>Net Cost per Participant</a:t>
            </a:r>
          </a:p>
        </p:txBody>
      </p:sp>
      <p:pic>
        <p:nvPicPr>
          <p:cNvPr id="2" name="Picture 1"/>
          <p:cNvPicPr>
            <a:picLocks noChangeAspect="1"/>
          </p:cNvPicPr>
          <p:nvPr/>
        </p:nvPicPr>
        <p:blipFill rotWithShape="1">
          <a:blip r:embed="rId3"/>
          <a:srcRect l="10481" t="43089" r="36652" b="29180"/>
          <a:stretch/>
        </p:blipFill>
        <p:spPr>
          <a:xfrm>
            <a:off x="869429" y="2248524"/>
            <a:ext cx="7180289" cy="3013023"/>
          </a:xfrm>
          <a:prstGeom prst="rect">
            <a:avLst/>
          </a:prstGeom>
        </p:spPr>
      </p:pic>
      <p:sp>
        <p:nvSpPr>
          <p:cNvPr id="4" name="TextBox 3"/>
          <p:cNvSpPr txBox="1"/>
          <p:nvPr/>
        </p:nvSpPr>
        <p:spPr>
          <a:xfrm>
            <a:off x="6743915" y="2581111"/>
            <a:ext cx="916059" cy="769441"/>
          </a:xfrm>
          <a:prstGeom prst="rect">
            <a:avLst/>
          </a:prstGeom>
          <a:noFill/>
        </p:spPr>
        <p:txBody>
          <a:bodyPr wrap="square" lIns="0" tIns="0" rIns="0" bIns="0" rtlCol="0">
            <a:spAutoFit/>
          </a:bodyPr>
          <a:lstStyle/>
          <a:p>
            <a:r>
              <a:rPr lang="en-US" sz="5000" b="1" dirty="0">
                <a:solidFill>
                  <a:srgbClr val="2BB673"/>
                </a:solidFill>
                <a:latin typeface="Arial" charset="0"/>
                <a:ea typeface="Arial" charset="0"/>
                <a:cs typeface="Arial" charset="0"/>
              </a:rPr>
              <a:t>X</a:t>
            </a:r>
          </a:p>
        </p:txBody>
      </p:sp>
    </p:spTree>
    <p:extLst>
      <p:ext uri="{BB962C8B-B14F-4D97-AF65-F5344CB8AC3E}">
        <p14:creationId xmlns:p14="http://schemas.microsoft.com/office/powerpoint/2010/main" val="143419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26143" y="458563"/>
            <a:ext cx="8102468" cy="171937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39536C"/>
                </a:solidFill>
                <a:latin typeface="Arial"/>
                <a:cs typeface="Arial"/>
              </a:rPr>
              <a:t>Costs &amp; Savings: Cumulative Medical Costs per Participant</a:t>
            </a:r>
          </a:p>
        </p:txBody>
      </p:sp>
      <p:pic>
        <p:nvPicPr>
          <p:cNvPr id="2" name="Picture 1"/>
          <p:cNvPicPr>
            <a:picLocks noChangeAspect="1"/>
          </p:cNvPicPr>
          <p:nvPr/>
        </p:nvPicPr>
        <p:blipFill rotWithShape="1">
          <a:blip r:embed="rId3"/>
          <a:srcRect l="10656" t="39563" r="31464" b="17377"/>
          <a:stretch/>
        </p:blipFill>
        <p:spPr>
          <a:xfrm>
            <a:off x="1264550" y="2177935"/>
            <a:ext cx="6625653" cy="3943364"/>
          </a:xfrm>
          <a:prstGeom prst="rect">
            <a:avLst/>
          </a:prstGeom>
        </p:spPr>
      </p:pic>
      <p:sp>
        <p:nvSpPr>
          <p:cNvPr id="4" name="TextBox 3"/>
          <p:cNvSpPr txBox="1"/>
          <p:nvPr/>
        </p:nvSpPr>
        <p:spPr>
          <a:xfrm>
            <a:off x="3313410" y="3713655"/>
            <a:ext cx="1633343" cy="677108"/>
          </a:xfrm>
          <a:prstGeom prst="rect">
            <a:avLst/>
          </a:prstGeom>
          <a:noFill/>
        </p:spPr>
        <p:txBody>
          <a:bodyPr wrap="square" lIns="0" tIns="0" rIns="0" bIns="0" rtlCol="0">
            <a:spAutoFit/>
          </a:bodyPr>
          <a:lstStyle/>
          <a:p>
            <a:r>
              <a:rPr lang="en-US" sz="4400" b="1" dirty="0">
                <a:solidFill>
                  <a:srgbClr val="2BB673"/>
                </a:solidFill>
                <a:latin typeface="Arial" charset="0"/>
                <a:ea typeface="Arial" charset="0"/>
                <a:cs typeface="Arial" charset="0"/>
              </a:rPr>
              <a:t>XXX</a:t>
            </a:r>
          </a:p>
        </p:txBody>
      </p:sp>
      <p:sp>
        <p:nvSpPr>
          <p:cNvPr id="5" name="TextBox 4"/>
          <p:cNvSpPr txBox="1"/>
          <p:nvPr/>
        </p:nvSpPr>
        <p:spPr>
          <a:xfrm>
            <a:off x="3313410" y="5125229"/>
            <a:ext cx="2892518" cy="677108"/>
          </a:xfrm>
          <a:prstGeom prst="rect">
            <a:avLst/>
          </a:prstGeom>
          <a:noFill/>
        </p:spPr>
        <p:txBody>
          <a:bodyPr wrap="square" lIns="0" tIns="0" rIns="0" bIns="0" rtlCol="0">
            <a:spAutoFit/>
          </a:bodyPr>
          <a:lstStyle/>
          <a:p>
            <a:r>
              <a:rPr lang="en-US" sz="4400" b="1" dirty="0">
                <a:solidFill>
                  <a:srgbClr val="2BB673"/>
                </a:solidFill>
                <a:latin typeface="Arial" charset="0"/>
                <a:ea typeface="Arial" charset="0"/>
                <a:cs typeface="Arial" charset="0"/>
              </a:rPr>
              <a:t>XX,XXX</a:t>
            </a:r>
          </a:p>
        </p:txBody>
      </p:sp>
    </p:spTree>
    <p:extLst>
      <p:ext uri="{BB962C8B-B14F-4D97-AF65-F5344CB8AC3E}">
        <p14:creationId xmlns:p14="http://schemas.microsoft.com/office/powerpoint/2010/main" val="3832692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26143" y="458562"/>
            <a:ext cx="8003707" cy="1356589"/>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39536C"/>
                </a:solidFill>
                <a:latin typeface="Arial"/>
                <a:cs typeface="Arial"/>
              </a:rPr>
              <a:t>Costs &amp; Savings: Incremental Cost-Effectiveness Ration (ICER)</a:t>
            </a:r>
          </a:p>
        </p:txBody>
      </p:sp>
      <p:pic>
        <p:nvPicPr>
          <p:cNvPr id="2" name="Picture 1"/>
          <p:cNvPicPr>
            <a:picLocks noChangeAspect="1"/>
          </p:cNvPicPr>
          <p:nvPr/>
        </p:nvPicPr>
        <p:blipFill rotWithShape="1">
          <a:blip r:embed="rId3"/>
          <a:srcRect l="10306" t="51366" r="32863" b="25027"/>
          <a:stretch/>
        </p:blipFill>
        <p:spPr>
          <a:xfrm>
            <a:off x="824906" y="2473375"/>
            <a:ext cx="7704944" cy="2560411"/>
          </a:xfrm>
          <a:prstGeom prst="rect">
            <a:avLst/>
          </a:prstGeom>
        </p:spPr>
      </p:pic>
      <p:sp>
        <p:nvSpPr>
          <p:cNvPr id="4" name="TextBox 3"/>
          <p:cNvSpPr txBox="1"/>
          <p:nvPr/>
        </p:nvSpPr>
        <p:spPr>
          <a:xfrm>
            <a:off x="6285885" y="2820953"/>
            <a:ext cx="916059" cy="769441"/>
          </a:xfrm>
          <a:prstGeom prst="rect">
            <a:avLst/>
          </a:prstGeom>
          <a:noFill/>
        </p:spPr>
        <p:txBody>
          <a:bodyPr wrap="square" lIns="0" tIns="0" rIns="0" bIns="0" rtlCol="0">
            <a:spAutoFit/>
          </a:bodyPr>
          <a:lstStyle/>
          <a:p>
            <a:r>
              <a:rPr lang="en-US" sz="5000" b="1" dirty="0">
                <a:solidFill>
                  <a:srgbClr val="2BB673"/>
                </a:solidFill>
                <a:latin typeface="Arial" charset="0"/>
                <a:ea typeface="Arial" charset="0"/>
                <a:cs typeface="Arial" charset="0"/>
              </a:rPr>
              <a:t>X</a:t>
            </a:r>
          </a:p>
        </p:txBody>
      </p:sp>
    </p:spTree>
    <p:extLst>
      <p:ext uri="{BB962C8B-B14F-4D97-AF65-F5344CB8AC3E}">
        <p14:creationId xmlns:p14="http://schemas.microsoft.com/office/powerpoint/2010/main" val="3739931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9449" y="2494691"/>
            <a:ext cx="7600013" cy="3508653"/>
          </a:xfrm>
          <a:prstGeom prst="rect">
            <a:avLst/>
          </a:prstGeom>
          <a:noFill/>
        </p:spPr>
        <p:txBody>
          <a:bodyPr wrap="square" rtlCol="0">
            <a:spAutoFit/>
          </a:bodyPr>
          <a:lstStyle/>
          <a:p>
            <a:r>
              <a:rPr lang="en-US" sz="4400" b="1" dirty="0">
                <a:solidFill>
                  <a:srgbClr val="39536C"/>
                </a:solidFill>
              </a:rPr>
              <a:t>Diabetes Prevention </a:t>
            </a:r>
          </a:p>
          <a:p>
            <a:r>
              <a:rPr lang="en-US" sz="4400" b="1" dirty="0">
                <a:solidFill>
                  <a:srgbClr val="39536C"/>
                </a:solidFill>
              </a:rPr>
              <a:t>Impact Toolkit</a:t>
            </a:r>
          </a:p>
          <a:p>
            <a:endParaRPr lang="en-US" sz="4400" b="1" dirty="0">
              <a:solidFill>
                <a:srgbClr val="39536C"/>
              </a:solidFill>
            </a:endParaRPr>
          </a:p>
          <a:p>
            <a:r>
              <a:rPr lang="en-US" sz="4000" b="1" dirty="0">
                <a:solidFill>
                  <a:srgbClr val="30AEB7"/>
                </a:solidFill>
              </a:rPr>
              <a:t>RESULTS SUMMARY</a:t>
            </a:r>
            <a:r>
              <a:rPr lang="en-US" sz="3200" b="1" dirty="0">
                <a:solidFill>
                  <a:srgbClr val="30AEB7"/>
                </a:solidFill>
              </a:rPr>
              <a:t> – </a:t>
            </a:r>
          </a:p>
          <a:p>
            <a:r>
              <a:rPr lang="en-US" sz="3200" b="1" dirty="0">
                <a:solidFill>
                  <a:srgbClr val="30AEB7"/>
                </a:solidFill>
              </a:rPr>
              <a:t>[insert State Name]</a:t>
            </a:r>
            <a:endParaRPr lang="en-US" dirty="0"/>
          </a:p>
          <a:p>
            <a:endParaRPr lang="en-US" dirty="0"/>
          </a:p>
        </p:txBody>
      </p:sp>
    </p:spTree>
    <p:extLst>
      <p:ext uri="{BB962C8B-B14F-4D97-AF65-F5344CB8AC3E}">
        <p14:creationId xmlns:p14="http://schemas.microsoft.com/office/powerpoint/2010/main" val="1684111100"/>
      </p:ext>
    </p:extLst>
  </p:cSld>
  <p:clrMapOvr>
    <a:masterClrMapping/>
  </p:clrMapOvr>
</p:sld>
</file>

<file path=ppt/theme/theme1.xml><?xml version="1.0" encoding="utf-8"?>
<a:theme xmlns:a="http://schemas.openxmlformats.org/drawingml/2006/main" name="impact toolkit">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3F3F3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mpact toolkit" id="{D5B8A1BB-325F-4B34-B0FC-41834E73D428}" vid="{C20B7232-F097-44D2-A9BC-89498C4629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56122E-B8FB-4D24-A571-F0705B63F127}"/>
</file>

<file path=customXml/itemProps2.xml><?xml version="1.0" encoding="utf-8"?>
<ds:datastoreItem xmlns:ds="http://schemas.openxmlformats.org/officeDocument/2006/customXml" ds:itemID="{A1884FDF-58EB-4BF8-A276-610A45AF2B27}"/>
</file>

<file path=customXml/itemProps3.xml><?xml version="1.0" encoding="utf-8"?>
<ds:datastoreItem xmlns:ds="http://schemas.openxmlformats.org/officeDocument/2006/customXml" ds:itemID="{585D5A7B-E05E-4BD3-93CF-2663A3730807}"/>
</file>

<file path=docProps/app.xml><?xml version="1.0" encoding="utf-8"?>
<Properties xmlns="http://schemas.openxmlformats.org/officeDocument/2006/extended-properties" xmlns:vt="http://schemas.openxmlformats.org/officeDocument/2006/docPropsVTypes">
  <Template/>
  <TotalTime>13508</TotalTime>
  <Words>704</Words>
  <Application>Microsoft Office PowerPoint</Application>
  <PresentationFormat>On-screen Show (4:3)</PresentationFormat>
  <Paragraphs>94</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impact toolkit</vt:lpstr>
      <vt:lpstr>Results Summary PPT Template Instructions</vt:lpstr>
      <vt:lpstr>PowerPoint Presentation</vt:lpstr>
      <vt:lpstr>Your Demographics</vt:lpstr>
      <vt:lpstr>Cumulative Cases of Diabetes</vt:lpstr>
      <vt:lpstr>Cumulative Years of Life Gained</vt:lpstr>
      <vt:lpstr>Costs &amp; Savings: Net Cost per Participant</vt:lpstr>
      <vt:lpstr>PowerPoint Presentation</vt:lpstr>
      <vt:lpstr>PowerPoint Presentation</vt:lpstr>
      <vt:lpstr>PowerPoint Presentation</vt:lpstr>
      <vt:lpstr>Your Demographics</vt:lpstr>
      <vt:lpstr>Cumulative Cases of Diabetes</vt:lpstr>
      <vt:lpstr>Cumulative Years of Life Gained</vt:lpstr>
      <vt:lpstr>Costs &amp; Savings: Net Cost per Participant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PreventT2 Health Care Provider Outreach PowerPoint Presentation</dc:title>
  <dc:subject>PowerPoint presentation for health care providers that gives an overview of the PreventT2 Lifestyle Change Program</dc:subject>
  <dc:creator>Centers for Disease Control and Prevention</dc:creator>
  <cp:lastModifiedBy>Carole Craft</cp:lastModifiedBy>
  <cp:revision>371</cp:revision>
  <cp:lastPrinted>2017-03-13T13:32:47Z</cp:lastPrinted>
  <dcterms:created xsi:type="dcterms:W3CDTF">2013-07-08T15:43:01Z</dcterms:created>
  <dcterms:modified xsi:type="dcterms:W3CDTF">2017-06-14T14:30:07Z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