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2.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7"/>
  </p:notesMasterIdLst>
  <p:sldIdLst>
    <p:sldId id="1531" r:id="rId5"/>
    <p:sldId id="1532"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D228497-F26A-A0A4-E73D-D92F0ED15775}" name="Hume, Hannah (CDC/DDID/NCHHSTP/DVH) (CTR)" initials="H(" userId="S::ttu1_cdc.gov#ext#@interpublic.onmicrosoft.com::1b009d46-ab60-4238-aa37-920718884ad7" providerId="AD"/>
  <p188:author id="{584AB69A-6491-6A07-0B1E-2AC16A3C1D23}" name="Kelly, Stephen (NYC-RSD)" initials="K(" userId="S::stephen.kelly@resolute.com::b14b489e-cdff-4591-8fac-e12f79eda3e7" providerId="AD"/>
  <p188:author id="{2BEC4FB6-C2A2-D6B8-19AE-86F840765DD9}" name="Pachilis, Allison (NYC-RSD)" initials="PA(R" userId="S::allison.pachilis@resolute.com::c0b6f0fa-67b9-40b3-8625-6e8b82fb5866" providerId="AD"/>
  <p188:author id="{41C2BACC-10A2-F589-CDB7-D648C0EDC9E7}" name="Gruber, Mark (BUF-RSD)" initials="MG" userId="Gruber, Mark (BUF-RSD)" providerId="None"/>
  <p188:author id="{E8D0B9D4-F70F-BEA7-87F7-DC905F0488A0}" name="Sporrong, Katari (NYC-RSD)" initials="SK(R" userId="S::katari.sporrong@resolute.com::34da16c7-c116-4814-8e7a-e4fd68911843"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DCEDC8"/>
    <a:srgbClr val="497D0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20"/>
    <p:restoredTop sz="94694"/>
  </p:normalViewPr>
  <p:slideViewPr>
    <p:cSldViewPr snapToGrid="0">
      <p:cViewPr varScale="1">
        <p:scale>
          <a:sx n="117" d="100"/>
          <a:sy n="117" d="100"/>
        </p:scale>
        <p:origin x="880" y="16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8/10/relationships/authors" Target="author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Users\katari.sporrong\Dropbox%20(Resolute%20Digital)\Creative\CDC\CDC_DVH_PPTs\CDC_Hepatitis_NPR_PPT\01-Assets\VH%20NPR%202022%20data%20tables%20for%20web%20team_FINAL%20(1)-Design.xlsx" TargetMode="External"/><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r>
              <a:rPr lang="en-US" sz="1600" b="1" i="0">
                <a:effectLst/>
              </a:rPr>
              <a:t>Age-adjusted rate* of hepatitis C-related deaths† and annual targets for the United States by year</a:t>
            </a:r>
            <a:endParaRPr lang="en-US" sz="1600">
              <a:effectLst/>
            </a:endParaRPr>
          </a:p>
        </c:rich>
      </c:tx>
      <c:overlay val="0"/>
      <c:spPr>
        <a:noFill/>
        <a:ln>
          <a:noFill/>
        </a:ln>
        <a:effectLst/>
      </c:spPr>
      <c:txPr>
        <a:bodyPr rot="0" spcFirstLastPara="1" vertOverflow="ellipsis" vert="horz" wrap="square" anchor="ctr" anchorCtr="1"/>
        <a:lstStyle/>
        <a:p>
          <a:pPr>
            <a:defRPr sz="16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HepCDeaths!$E$8</c:f>
              <c:strCache>
                <c:ptCount val="1"/>
                <c:pt idx="0">
                  <c:v>Observed</c:v>
                </c:pt>
              </c:strCache>
            </c:strRef>
          </c:tx>
          <c:spPr>
            <a:solidFill>
              <a:schemeClr val="accent2">
                <a:shade val="76000"/>
              </a:schemeClr>
            </a:solidFill>
            <a:ln>
              <a:noFill/>
            </a:ln>
            <a:effectLst/>
          </c:spPr>
          <c:invertIfNegative val="0"/>
          <c:cat>
            <c:numRef>
              <c:f>HepCDeaths!$D$9:$D$19</c:f>
              <c:numCache>
                <c:formatCode>General</c:formatCode>
                <c:ptCount val="11"/>
                <c:pt idx="0">
                  <c:v>2013</c:v>
                </c:pt>
                <c:pt idx="1">
                  <c:v>2014</c:v>
                </c:pt>
                <c:pt idx="2">
                  <c:v>2015</c:v>
                </c:pt>
                <c:pt idx="3">
                  <c:v>2016</c:v>
                </c:pt>
                <c:pt idx="4">
                  <c:v>2017</c:v>
                </c:pt>
                <c:pt idx="5">
                  <c:v>2018</c:v>
                </c:pt>
                <c:pt idx="6">
                  <c:v>2019</c:v>
                </c:pt>
                <c:pt idx="7">
                  <c:v>2020</c:v>
                </c:pt>
                <c:pt idx="8">
                  <c:v>2021</c:v>
                </c:pt>
                <c:pt idx="9">
                  <c:v>2022</c:v>
                </c:pt>
                <c:pt idx="10">
                  <c:v>2023</c:v>
                </c:pt>
              </c:numCache>
            </c:numRef>
          </c:cat>
          <c:val>
            <c:numRef>
              <c:f>HepCDeaths!$E$9:$E$19</c:f>
              <c:numCache>
                <c:formatCode>0.00</c:formatCode>
                <c:ptCount val="11"/>
                <c:pt idx="0">
                  <c:v>5.03</c:v>
                </c:pt>
                <c:pt idx="1">
                  <c:v>5.01</c:v>
                </c:pt>
                <c:pt idx="2">
                  <c:v>4.91</c:v>
                </c:pt>
                <c:pt idx="3">
                  <c:v>4.42</c:v>
                </c:pt>
                <c:pt idx="4">
                  <c:v>4.13</c:v>
                </c:pt>
                <c:pt idx="5">
                  <c:v>3.72</c:v>
                </c:pt>
                <c:pt idx="6">
                  <c:v>3.33</c:v>
                </c:pt>
                <c:pt idx="7">
                  <c:v>3.45</c:v>
                </c:pt>
              </c:numCache>
            </c:numRef>
          </c:val>
          <c:extLst>
            <c:ext xmlns:c16="http://schemas.microsoft.com/office/drawing/2014/chart" uri="{C3380CC4-5D6E-409C-BE32-E72D297353CC}">
              <c16:uniqueId val="{00000000-36BF-974C-BE05-E435B63D6116}"/>
            </c:ext>
          </c:extLst>
        </c:ser>
        <c:dLbls>
          <c:showLegendKey val="0"/>
          <c:showVal val="0"/>
          <c:showCatName val="0"/>
          <c:showSerName val="0"/>
          <c:showPercent val="0"/>
          <c:showBubbleSize val="0"/>
        </c:dLbls>
        <c:gapWidth val="150"/>
        <c:axId val="1635621872"/>
        <c:axId val="1635205744"/>
      </c:barChart>
      <c:lineChart>
        <c:grouping val="standard"/>
        <c:varyColors val="0"/>
        <c:ser>
          <c:idx val="1"/>
          <c:order val="1"/>
          <c:tx>
            <c:strRef>
              <c:f>HepCDeaths!$F$8</c:f>
              <c:strCache>
                <c:ptCount val="1"/>
                <c:pt idx="0">
                  <c:v>Targets</c:v>
                </c:pt>
              </c:strCache>
            </c:strRef>
          </c:tx>
          <c:spPr>
            <a:ln w="28575" cap="rnd">
              <a:solidFill>
                <a:schemeClr val="accent2">
                  <a:tint val="77000"/>
                </a:schemeClr>
              </a:solidFill>
              <a:round/>
            </a:ln>
            <a:effectLst/>
          </c:spPr>
          <c:marker>
            <c:symbol val="none"/>
          </c:marker>
          <c:val>
            <c:numRef>
              <c:f>HepCDeaths!$F$9:$F$19</c:f>
              <c:numCache>
                <c:formatCode>General</c:formatCode>
                <c:ptCount val="11"/>
                <c:pt idx="4" formatCode="0.00">
                  <c:v>4.13</c:v>
                </c:pt>
                <c:pt idx="5" formatCode="0.00">
                  <c:v>3.9416666666666664</c:v>
                </c:pt>
                <c:pt idx="6" formatCode="0.00">
                  <c:v>3.753333333333333</c:v>
                </c:pt>
                <c:pt idx="7" formatCode="0.00">
                  <c:v>3.5649999999999995</c:v>
                </c:pt>
                <c:pt idx="8" formatCode="0.00">
                  <c:v>3.376666666666666</c:v>
                </c:pt>
                <c:pt idx="9" formatCode="0.00">
                  <c:v>3.1883333333333326</c:v>
                </c:pt>
                <c:pt idx="10" formatCode="0.00">
                  <c:v>2.9999999999999991</c:v>
                </c:pt>
              </c:numCache>
            </c:numRef>
          </c:val>
          <c:smooth val="0"/>
          <c:extLst>
            <c:ext xmlns:c16="http://schemas.microsoft.com/office/drawing/2014/chart" uri="{C3380CC4-5D6E-409C-BE32-E72D297353CC}">
              <c16:uniqueId val="{00000001-36BF-974C-BE05-E435B63D6116}"/>
            </c:ext>
          </c:extLst>
        </c:ser>
        <c:dLbls>
          <c:showLegendKey val="0"/>
          <c:showVal val="0"/>
          <c:showCatName val="0"/>
          <c:showSerName val="0"/>
          <c:showPercent val="0"/>
          <c:showBubbleSize val="0"/>
        </c:dLbls>
        <c:marker val="1"/>
        <c:smooth val="0"/>
        <c:axId val="1635621872"/>
        <c:axId val="1635205744"/>
      </c:lineChart>
      <c:catAx>
        <c:axId val="16356218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635205744"/>
        <c:crosses val="autoZero"/>
        <c:auto val="1"/>
        <c:lblAlgn val="ctr"/>
        <c:lblOffset val="100"/>
        <c:noMultiLvlLbl val="0"/>
      </c:catAx>
      <c:valAx>
        <c:axId val="1635205744"/>
        <c:scaling>
          <c:orientation val="minMax"/>
        </c:scaling>
        <c:delete val="0"/>
        <c:axPos val="l"/>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en-US"/>
          </a:p>
        </c:txPr>
        <c:crossAx val="1635621872"/>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529C5D-02AB-5F42-9AD3-11C8416AE42E}" type="datetimeFigureOut">
              <a:rPr lang="en-US" smtClean="0"/>
              <a:t>10/17/22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867CC9-5E4A-1847-A444-D6A28007215C}" type="slidenum">
              <a:rPr lang="en-US" smtClean="0"/>
              <a:t>‹#›</a:t>
            </a:fld>
            <a:endParaRPr lang="en-US"/>
          </a:p>
        </p:txBody>
      </p:sp>
    </p:spTree>
    <p:extLst>
      <p:ext uri="{BB962C8B-B14F-4D97-AF65-F5344CB8AC3E}">
        <p14:creationId xmlns:p14="http://schemas.microsoft.com/office/powerpoint/2010/main" val="38014668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1</a:t>
            </a:fld>
            <a:endParaRPr lang="en-US"/>
          </a:p>
        </p:txBody>
      </p:sp>
    </p:spTree>
    <p:extLst>
      <p:ext uri="{BB962C8B-B14F-4D97-AF65-F5344CB8AC3E}">
        <p14:creationId xmlns:p14="http://schemas.microsoft.com/office/powerpoint/2010/main" val="42839321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C867CC9-5E4A-1847-A444-D6A28007215C}" type="slidenum">
              <a:rPr lang="en-US" smtClean="0"/>
              <a:t>2</a:t>
            </a:fld>
            <a:endParaRPr lang="en-US"/>
          </a:p>
        </p:txBody>
      </p:sp>
    </p:spTree>
    <p:extLst>
      <p:ext uri="{BB962C8B-B14F-4D97-AF65-F5344CB8AC3E}">
        <p14:creationId xmlns:p14="http://schemas.microsoft.com/office/powerpoint/2010/main" val="124915992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Page 2-Neutral">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1"/>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1"/>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624888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389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448909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age 1-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1C4A26B3-F4FE-9EB9-8DF7-D9EA7E5D0263}"/>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9138187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Page 1-Ext-HepC">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7390F0AC-781B-4F55-644D-295E78030037}"/>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6ABFD9B3-D7C6-9A7A-A7BC-03431B7451C7}"/>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19916872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389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32749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5616160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age 2-HepB">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3"/>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30230846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age 2-HepC">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2"/>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chemeClr val="accent2"/>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7826"/>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517383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age 1-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7" name="Chart Placeholder 6">
            <a:extLst>
              <a:ext uri="{FF2B5EF4-FFF2-40B4-BE49-F238E27FC236}">
                <a16:creationId xmlns:a16="http://schemas.microsoft.com/office/drawing/2014/main" id="{13A1AD42-0BB7-E320-8206-1D9FF4F98264}"/>
              </a:ext>
            </a:extLst>
          </p:cNvPr>
          <p:cNvSpPr>
            <a:spLocks noGrp="1"/>
          </p:cNvSpPr>
          <p:nvPr>
            <p:ph type="chart" sz="quarter" idx="10"/>
          </p:nvPr>
        </p:nvSpPr>
        <p:spPr>
          <a:xfrm>
            <a:off x="457200" y="1276174"/>
            <a:ext cx="11226800" cy="4179453"/>
          </a:xfrm>
        </p:spPr>
        <p:txBody>
          <a:bodyPr/>
          <a:lstStyle/>
          <a:p>
            <a:endParaRPr lang="en-US"/>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562"/>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Tree>
    <p:extLst>
      <p:ext uri="{BB962C8B-B14F-4D97-AF65-F5344CB8AC3E}">
        <p14:creationId xmlns:p14="http://schemas.microsoft.com/office/powerpoint/2010/main" val="2397794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Page 1-Ext-HepA">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sp>
        <p:nvSpPr>
          <p:cNvPr id="9" name="Text Placeholder 8">
            <a:extLst>
              <a:ext uri="{FF2B5EF4-FFF2-40B4-BE49-F238E27FC236}">
                <a16:creationId xmlns:a16="http://schemas.microsoft.com/office/drawing/2014/main" id="{7208DF79-0411-CD8E-6751-AF460FE5FE0E}"/>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Chart Placeholder 1">
            <a:extLst>
              <a:ext uri="{FF2B5EF4-FFF2-40B4-BE49-F238E27FC236}">
                <a16:creationId xmlns:a16="http://schemas.microsoft.com/office/drawing/2014/main" id="{30AB71F8-E431-CD0D-21C3-13878CF0030B}"/>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36145987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Page 2-HepA">
    <p:bg>
      <p:bgPr>
        <a:solidFill>
          <a:schemeClr val="bg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accent4"/>
                </a:solidFill>
                <a:effectLst/>
                <a:latin typeface="Calibri" pitchFamily="34" charset="0"/>
              </a:defRPr>
            </a:lvl1pPr>
          </a:lstStyle>
          <a:p>
            <a:r>
              <a:rPr lang="en-US"/>
              <a:t>Sample title of your presentation</a:t>
            </a:r>
          </a:p>
        </p:txBody>
      </p:sp>
      <p:pic>
        <p:nvPicPr>
          <p:cNvPr id="36" name="Picture 35" descr="Logos of the U.S. Department of Health and Human Services and Centers for Disease Control and Prevention" title="LOGOS">
            <a:extLst>
              <a:ext uri="{FF2B5EF4-FFF2-40B4-BE49-F238E27FC236}">
                <a16:creationId xmlns:a16="http://schemas.microsoft.com/office/drawing/2014/main" id="{229C74C4-5ED8-4DF0-8819-21F31B9D396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10" name="Picture 9">
            <a:extLst>
              <a:ext uri="{FF2B5EF4-FFF2-40B4-BE49-F238E27FC236}">
                <a16:creationId xmlns:a16="http://schemas.microsoft.com/office/drawing/2014/main" id="{B61DF0A6-CFF5-9ED2-B17C-2D1BB3ECE946}"/>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2" name="Rectangle 1">
            <a:extLst>
              <a:ext uri="{FF2B5EF4-FFF2-40B4-BE49-F238E27FC236}">
                <a16:creationId xmlns:a16="http://schemas.microsoft.com/office/drawing/2014/main" id="{A0315EC5-ACBD-A081-75BC-E5C95E195853}"/>
              </a:ext>
            </a:extLst>
          </p:cNvPr>
          <p:cNvSpPr>
            <a:spLocks noChangeArrowheads="1"/>
          </p:cNvSpPr>
          <p:nvPr userDrawn="1"/>
        </p:nvSpPr>
        <p:spPr bwMode="auto">
          <a:xfrm>
            <a:off x="0" y="0"/>
            <a:ext cx="12192000" cy="91440"/>
          </a:xfrm>
          <a:prstGeom prst="rect">
            <a:avLst/>
          </a:prstGeom>
          <a:solidFill>
            <a:srgbClr val="497D0C"/>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4" name="Text Placeholder 8">
            <a:extLst>
              <a:ext uri="{FF2B5EF4-FFF2-40B4-BE49-F238E27FC236}">
                <a16:creationId xmlns:a16="http://schemas.microsoft.com/office/drawing/2014/main" id="{B4BE940B-1614-126D-6738-69E0D475DE58}"/>
              </a:ext>
            </a:extLst>
          </p:cNvPr>
          <p:cNvSpPr>
            <a:spLocks noGrp="1"/>
          </p:cNvSpPr>
          <p:nvPr>
            <p:ph type="body" sz="quarter" idx="11"/>
          </p:nvPr>
        </p:nvSpPr>
        <p:spPr>
          <a:xfrm>
            <a:off x="457201" y="6008964"/>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14776260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Page 1-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18872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4" name="Chart Placeholder 6">
            <a:extLst>
              <a:ext uri="{FF2B5EF4-FFF2-40B4-BE49-F238E27FC236}">
                <a16:creationId xmlns:a16="http://schemas.microsoft.com/office/drawing/2014/main" id="{6FB2E7C6-3AA9-7531-3698-9412310F5F01}"/>
              </a:ext>
            </a:extLst>
          </p:cNvPr>
          <p:cNvSpPr>
            <a:spLocks noGrp="1"/>
          </p:cNvSpPr>
          <p:nvPr>
            <p:ph type="chart" sz="quarter" idx="10"/>
          </p:nvPr>
        </p:nvSpPr>
        <p:spPr>
          <a:xfrm>
            <a:off x="457200" y="1276174"/>
            <a:ext cx="11226800" cy="4179453"/>
          </a:xfrm>
        </p:spPr>
        <p:txBody>
          <a:bodyPr/>
          <a:lstStyle/>
          <a:p>
            <a:endParaRPr lang="en-US"/>
          </a:p>
        </p:txBody>
      </p:sp>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Tree>
    <p:extLst>
      <p:ext uri="{BB962C8B-B14F-4D97-AF65-F5344CB8AC3E}">
        <p14:creationId xmlns:p14="http://schemas.microsoft.com/office/powerpoint/2010/main" val="2270506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Page 1-Ext-HepB">
    <p:bg>
      <p:bgPr>
        <a:solidFill>
          <a:schemeClr val="bg1"/>
        </a:solidFill>
        <a:effectLst/>
      </p:bgPr>
    </p:bg>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EBFC025E-A984-463D-AC54-2320B6BE7BD6}"/>
              </a:ext>
            </a:extLst>
          </p:cNvPr>
          <p:cNvSpPr>
            <a:spLocks noChangeArrowheads="1"/>
          </p:cNvSpPr>
          <p:nvPr userDrawn="1"/>
        </p:nvSpPr>
        <p:spPr bwMode="auto">
          <a:xfrm>
            <a:off x="0" y="-1"/>
            <a:ext cx="12192000" cy="1463040"/>
          </a:xfrm>
          <a:prstGeom prst="rect">
            <a:avLst/>
          </a:prstGeom>
          <a:solidFill>
            <a:schemeClr val="accent3"/>
          </a:solidFill>
          <a:ln>
            <a:noFill/>
          </a:ln>
        </p:spPr>
        <p:txBody>
          <a:bodyPr vert="horz" wrap="square" lIns="60960" tIns="30480" rIns="60960" bIns="30480" numCol="1" anchor="t" anchorCtr="0" compatLnSpc="1">
            <a:prstTxWarp prst="textNoShape">
              <a:avLst/>
            </a:prstTxWarp>
          </a:bodyPr>
          <a:lstStyle/>
          <a:p>
            <a:endParaRPr lang="en-US" sz="1667"/>
          </a:p>
        </p:txBody>
      </p:sp>
      <p:sp>
        <p:nvSpPr>
          <p:cNvPr id="32" name="Title 1">
            <a:extLst>
              <a:ext uri="{FF2B5EF4-FFF2-40B4-BE49-F238E27FC236}">
                <a16:creationId xmlns:a16="http://schemas.microsoft.com/office/drawing/2014/main" id="{E03FE6B5-6022-4CFE-85B6-0AD1DA5E059F}"/>
              </a:ext>
            </a:extLst>
          </p:cNvPr>
          <p:cNvSpPr>
            <a:spLocks noGrp="1"/>
          </p:cNvSpPr>
          <p:nvPr>
            <p:ph type="title" hasCustomPrompt="1"/>
          </p:nvPr>
        </p:nvSpPr>
        <p:spPr>
          <a:xfrm>
            <a:off x="457201" y="143647"/>
            <a:ext cx="11460556" cy="917018"/>
          </a:xfrm>
          <a:prstGeom prst="rect">
            <a:avLst/>
          </a:prstGeom>
        </p:spPr>
        <p:txBody>
          <a:bodyPr anchor="t">
            <a:noAutofit/>
          </a:bodyPr>
          <a:lstStyle>
            <a:lvl1pPr algn="l">
              <a:lnSpc>
                <a:spcPct val="100000"/>
              </a:lnSpc>
              <a:defRPr sz="1800" b="0" baseline="0">
                <a:solidFill>
                  <a:schemeClr val="bg1"/>
                </a:solidFill>
                <a:effectLst/>
                <a:latin typeface="Calibri" pitchFamily="34" charset="0"/>
              </a:defRPr>
            </a:lvl1pPr>
          </a:lstStyle>
          <a:p>
            <a:r>
              <a:rPr lang="en-US"/>
              <a:t>Sample title of your presentation</a:t>
            </a:r>
          </a:p>
        </p:txBody>
      </p:sp>
      <p:pic>
        <p:nvPicPr>
          <p:cNvPr id="2" name="Picture 1" descr="Logos of the U.S. Department of Health and Human Services and Centers for Disease Control and Prevention" title="LOGOS">
            <a:extLst>
              <a:ext uri="{FF2B5EF4-FFF2-40B4-BE49-F238E27FC236}">
                <a16:creationId xmlns:a16="http://schemas.microsoft.com/office/drawing/2014/main" id="{EC634F8E-48A4-765C-351F-C276B389685C}"/>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0737380" y="5872163"/>
            <a:ext cx="1180377" cy="676709"/>
          </a:xfrm>
          <a:prstGeom prst="rect">
            <a:avLst/>
          </a:prstGeom>
        </p:spPr>
      </p:pic>
      <p:pic>
        <p:nvPicPr>
          <p:cNvPr id="3" name="Picture 2">
            <a:extLst>
              <a:ext uri="{FF2B5EF4-FFF2-40B4-BE49-F238E27FC236}">
                <a16:creationId xmlns:a16="http://schemas.microsoft.com/office/drawing/2014/main" id="{97EB5AEA-2DED-ADFC-0853-4D1839415CA1}"/>
              </a:ext>
            </a:extLst>
          </p:cNvPr>
          <p:cNvPicPr>
            <a:picLocks noChangeAspect="1"/>
          </p:cNvPicPr>
          <p:nvPr userDrawn="1"/>
        </p:nvPicPr>
        <p:blipFill rotWithShape="1">
          <a:blip r:embed="rId3" cstate="print">
            <a:extLst>
              <a:ext uri="{28A0092B-C50C-407E-A947-70E740481C1C}">
                <a14:useLocalDpi xmlns:a14="http://schemas.microsoft.com/office/drawing/2010/main" val="0"/>
              </a:ext>
            </a:extLst>
          </a:blip>
          <a:srcRect t="87503"/>
          <a:stretch/>
        </p:blipFill>
        <p:spPr>
          <a:xfrm>
            <a:off x="0" y="6687419"/>
            <a:ext cx="12192000" cy="179165"/>
          </a:xfrm>
          <a:prstGeom prst="rect">
            <a:avLst/>
          </a:prstGeom>
        </p:spPr>
      </p:pic>
      <p:sp>
        <p:nvSpPr>
          <p:cNvPr id="5" name="Text Placeholder 8">
            <a:extLst>
              <a:ext uri="{FF2B5EF4-FFF2-40B4-BE49-F238E27FC236}">
                <a16:creationId xmlns:a16="http://schemas.microsoft.com/office/drawing/2014/main" id="{B2CDC1F8-DB48-2640-3FAE-198A428BA836}"/>
              </a:ext>
            </a:extLst>
          </p:cNvPr>
          <p:cNvSpPr>
            <a:spLocks noGrp="1"/>
          </p:cNvSpPr>
          <p:nvPr>
            <p:ph type="body" sz="quarter" idx="11"/>
          </p:nvPr>
        </p:nvSpPr>
        <p:spPr>
          <a:xfrm>
            <a:off x="457201" y="6003890"/>
            <a:ext cx="5638800" cy="673125"/>
          </a:xfrm>
        </p:spPr>
        <p:txBody>
          <a:bodyPr anchor="b">
            <a:noAutofit/>
          </a:bodyPr>
          <a:lstStyle>
            <a:lvl1pPr marL="0" indent="0">
              <a:buNone/>
              <a:defRPr sz="800"/>
            </a:lvl1pPr>
            <a:lvl2pPr marL="457200" indent="0">
              <a:buNone/>
              <a:defRPr sz="1000"/>
            </a:lvl2pPr>
            <a:lvl3pPr>
              <a:defRPr sz="1000"/>
            </a:lvl3pPr>
            <a:lvl4pPr>
              <a:defRPr sz="1000"/>
            </a:lvl4pPr>
            <a:lvl5pPr>
              <a:defRPr sz="1000"/>
            </a:lvl5pPr>
          </a:lstStyle>
          <a:p>
            <a:pPr lvl="0"/>
            <a:r>
              <a:rPr lang="en-US"/>
              <a:t>Click to edit Master text styles</a:t>
            </a:r>
          </a:p>
        </p:txBody>
      </p:sp>
      <p:sp>
        <p:nvSpPr>
          <p:cNvPr id="7" name="Chart Placeholder 1">
            <a:extLst>
              <a:ext uri="{FF2B5EF4-FFF2-40B4-BE49-F238E27FC236}">
                <a16:creationId xmlns:a16="http://schemas.microsoft.com/office/drawing/2014/main" id="{B5FED8DF-4B16-1B4D-C138-AEAE4A5147FA}"/>
              </a:ext>
            </a:extLst>
          </p:cNvPr>
          <p:cNvSpPr>
            <a:spLocks noGrp="1"/>
          </p:cNvSpPr>
          <p:nvPr>
            <p:ph type="chart" sz="quarter" idx="10"/>
          </p:nvPr>
        </p:nvSpPr>
        <p:spPr>
          <a:xfrm>
            <a:off x="457200" y="1561284"/>
            <a:ext cx="11226800" cy="4085616"/>
          </a:xfrm>
        </p:spPr>
      </p:sp>
    </p:spTree>
    <p:extLst>
      <p:ext uri="{BB962C8B-B14F-4D97-AF65-F5344CB8AC3E}">
        <p14:creationId xmlns:p14="http://schemas.microsoft.com/office/powerpoint/2010/main" val="2509625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DA5914-F582-127A-A0C0-BEEAE634060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2593E62-6399-6690-3C9D-789FA53EEE3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3A8DD37-4D67-3133-9238-8D45E9F812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FCCB6D-DABD-754A-8426-905EF76E08FB}" type="datetimeFigureOut">
              <a:rPr lang="en-US" smtClean="0"/>
              <a:t>10/17/22</a:t>
            </a:fld>
            <a:endParaRPr lang="en-US"/>
          </a:p>
        </p:txBody>
      </p:sp>
      <p:sp>
        <p:nvSpPr>
          <p:cNvPr id="5" name="Footer Placeholder 4">
            <a:extLst>
              <a:ext uri="{FF2B5EF4-FFF2-40B4-BE49-F238E27FC236}">
                <a16:creationId xmlns:a16="http://schemas.microsoft.com/office/drawing/2014/main" id="{86CEF80A-7254-2D67-59AC-FAAF77ED43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05D70E55-1FF7-27E7-1FE4-B9F7F83989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3DF645-D866-8748-B450-53C9FCD6D03E}" type="slidenum">
              <a:rPr lang="en-US" smtClean="0"/>
              <a:t>‹#›</a:t>
            </a:fld>
            <a:endParaRPr lang="en-US"/>
          </a:p>
        </p:txBody>
      </p:sp>
    </p:spTree>
    <p:extLst>
      <p:ext uri="{BB962C8B-B14F-4D97-AF65-F5344CB8AC3E}">
        <p14:creationId xmlns:p14="http://schemas.microsoft.com/office/powerpoint/2010/main" val="3582791593"/>
      </p:ext>
    </p:extLst>
  </p:cSld>
  <p:clrMap bg1="lt1" tx1="dk1" bg2="lt2" tx2="dk2" accent1="accent1" accent2="accent2" accent3="accent3" accent4="accent4" accent5="accent5" accent6="accent6" hlink="hlink" folHlink="folHlink"/>
  <p:sldLayoutIdLst>
    <p:sldLayoutId id="2147483664" r:id="rId1"/>
    <p:sldLayoutId id="2147483667" r:id="rId2"/>
    <p:sldLayoutId id="2147483669" r:id="rId3"/>
    <p:sldLayoutId id="2147483671" r:id="rId4"/>
    <p:sldLayoutId id="2147483675" r:id="rId5"/>
    <p:sldLayoutId id="2147483676" r:id="rId6"/>
    <p:sldLayoutId id="2147483677" r:id="rId7"/>
    <p:sldLayoutId id="2147483678" r:id="rId8"/>
    <p:sldLayoutId id="2147483679" r:id="rId9"/>
    <p:sldLayoutId id="2147483680" r:id="rId10"/>
    <p:sldLayoutId id="2147483681" r:id="rId11"/>
    <p:sldLayoutId id="2147483682" r:id="rId12"/>
    <p:sldLayoutId id="2147483683"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1.xml"/><Relationship Id="rId5" Type="http://schemas.openxmlformats.org/officeDocument/2006/relationships/hyperlink" Target="https://www.cdc.gov/hepatitis/policy/npr/2022/index.htm" TargetMode="External"/><Relationship Id="rId4" Type="http://schemas.openxmlformats.org/officeDocument/2006/relationships/chart" Target="../charts/char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hyperlink" Target="https://www.cdc.gov/hepatitis/policy/npr/2022/index.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B3179CD-C93E-2819-EE9F-102C4DCB3D3A}"/>
              </a:ext>
            </a:extLst>
          </p:cNvPr>
          <p:cNvSpPr>
            <a:spLocks noGrp="1"/>
          </p:cNvSpPr>
          <p:nvPr>
            <p:ph type="title"/>
          </p:nvPr>
        </p:nvSpPr>
        <p:spPr/>
        <p:txBody>
          <a:bodyPr>
            <a:noAutofit/>
          </a:bodyPr>
          <a:lstStyle/>
          <a:p>
            <a:r>
              <a:rPr lang="en-US" b="0"/>
              <a:t>Part 1 of 2</a:t>
            </a:r>
            <a:br>
              <a:rPr lang="en-US" sz="2000"/>
            </a:br>
            <a:r>
              <a:rPr lang="en-US" sz="2000" b="1" i="0">
                <a:effectLst/>
                <a:latin typeface="+mn-lt"/>
              </a:rPr>
              <a:t>Reduce reported rate of hepatitis C-related deaths by 20% or more</a:t>
            </a:r>
            <a:r>
              <a:rPr lang="en-US" sz="2000" b="0"/>
              <a:t>							</a:t>
            </a:r>
          </a:p>
        </p:txBody>
      </p:sp>
      <p:pic>
        <p:nvPicPr>
          <p:cNvPr id="13" name="Picture 12">
            <a:extLst>
              <a:ext uri="{FF2B5EF4-FFF2-40B4-BE49-F238E27FC236}">
                <a16:creationId xmlns:a16="http://schemas.microsoft.com/office/drawing/2014/main" id="{2CC6ADBA-800C-7995-FC95-FFF644C76D99}"/>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7749" y="1343971"/>
            <a:ext cx="473798" cy="473798"/>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426AD7B1-FCE5-5B5C-52D8-E9CBDE528718}"/>
              </a:ext>
            </a:extLst>
          </p:cNvPr>
          <p:cNvSpPr txBox="1"/>
          <p:nvPr/>
        </p:nvSpPr>
        <p:spPr>
          <a:xfrm>
            <a:off x="936174" y="1316549"/>
            <a:ext cx="4685250" cy="338554"/>
          </a:xfrm>
          <a:prstGeom prst="rect">
            <a:avLst/>
          </a:prstGeom>
          <a:noFill/>
        </p:spPr>
        <p:txBody>
          <a:bodyPr wrap="square">
            <a:spAutoFit/>
          </a:bodyPr>
          <a:lstStyle/>
          <a:p>
            <a:pPr algn="l" fontAlgn="ctr"/>
            <a:r>
              <a:rPr lang="en-US" sz="1600" b="1" i="0" u="none" strike="noStrike">
                <a:solidFill>
                  <a:srgbClr val="000000"/>
                </a:solidFill>
                <a:effectLst/>
              </a:rPr>
              <a:t>National Progress Report 2025 Goal</a:t>
            </a:r>
          </a:p>
        </p:txBody>
      </p:sp>
      <p:sp>
        <p:nvSpPr>
          <p:cNvPr id="16" name="TextBox 15">
            <a:extLst>
              <a:ext uri="{FF2B5EF4-FFF2-40B4-BE49-F238E27FC236}">
                <a16:creationId xmlns:a16="http://schemas.microsoft.com/office/drawing/2014/main" id="{E4672C7C-AD76-D0C4-D52A-7A18CD1E8AE2}"/>
              </a:ext>
            </a:extLst>
          </p:cNvPr>
          <p:cNvSpPr txBox="1"/>
          <p:nvPr/>
        </p:nvSpPr>
        <p:spPr>
          <a:xfrm>
            <a:off x="936174" y="1600297"/>
            <a:ext cx="9265639" cy="307777"/>
          </a:xfrm>
          <a:prstGeom prst="rect">
            <a:avLst/>
          </a:prstGeom>
          <a:noFill/>
        </p:spPr>
        <p:txBody>
          <a:bodyPr wrap="square">
            <a:spAutoFit/>
          </a:bodyPr>
          <a:lstStyle/>
          <a:p>
            <a:pPr algn="l" fontAlgn="ctr"/>
            <a:r>
              <a:rPr lang="en-US" sz="1400" b="1" i="0" u="none" strike="noStrike" dirty="0">
                <a:solidFill>
                  <a:srgbClr val="000000"/>
                </a:solidFill>
                <a:effectLst/>
              </a:rPr>
              <a:t>Status: </a:t>
            </a:r>
            <a:r>
              <a:rPr lang="en-US" sz="1400" b="0" i="0" dirty="0">
                <a:solidFill>
                  <a:srgbClr val="000000"/>
                </a:solidFill>
                <a:effectLst/>
              </a:rPr>
              <a:t>Met or exceeded current annual target</a:t>
            </a:r>
            <a:endParaRPr lang="en-US" sz="1400" b="0" i="0" u="none" strike="noStrike" dirty="0">
              <a:solidFill>
                <a:srgbClr val="000000"/>
              </a:solidFill>
              <a:effectLst/>
            </a:endParaRPr>
          </a:p>
        </p:txBody>
      </p:sp>
      <p:graphicFrame>
        <p:nvGraphicFramePr>
          <p:cNvPr id="9" name="Chart 8" descr="The age-adjusted hepatitis C-related mortality rate increased each year from 2010 through 2013 but began to decline in 2014. The age-adjusted hepatitis C-related mortality rate decreased from 4.13 per 100,000 population in 2017 to 3.45 in 2020, below the 2020 target rate of 3.57. The increase in age-adjusted hepatitis C-related mortality observed during 2020 may have been affected by the overall increase in US mortality during 2020 due to the COVID-19 pandemic; therefore, 2020 data should be interpreted with caution.">
            <a:extLst>
              <a:ext uri="{FF2B5EF4-FFF2-40B4-BE49-F238E27FC236}">
                <a16:creationId xmlns:a16="http://schemas.microsoft.com/office/drawing/2014/main" id="{0D2E3BC7-70CC-31F1-770A-66E0D3E118AE}"/>
              </a:ext>
            </a:extLst>
          </p:cNvPr>
          <p:cNvGraphicFramePr>
            <a:graphicFrameLocks/>
          </p:cNvGraphicFramePr>
          <p:nvPr>
            <p:extLst>
              <p:ext uri="{D42A27DB-BD31-4B8C-83A1-F6EECF244321}">
                <p14:modId xmlns:p14="http://schemas.microsoft.com/office/powerpoint/2010/main" val="3826942370"/>
              </p:ext>
            </p:extLst>
          </p:nvPr>
        </p:nvGraphicFramePr>
        <p:xfrm>
          <a:off x="478973" y="2079172"/>
          <a:ext cx="11213017" cy="3416803"/>
        </p:xfrm>
        <a:graphic>
          <a:graphicData uri="http://schemas.openxmlformats.org/drawingml/2006/chart">
            <c:chart xmlns:c="http://schemas.openxmlformats.org/drawingml/2006/chart" xmlns:r="http://schemas.openxmlformats.org/officeDocument/2006/relationships" r:id="rId4"/>
          </a:graphicData>
        </a:graphic>
      </p:graphicFrame>
      <p:sp>
        <p:nvSpPr>
          <p:cNvPr id="10" name="Text Placeholder 9">
            <a:extLst>
              <a:ext uri="{FF2B5EF4-FFF2-40B4-BE49-F238E27FC236}">
                <a16:creationId xmlns:a16="http://schemas.microsoft.com/office/drawing/2014/main" id="{55C8F08E-C702-2AC4-F166-324006363E37}"/>
              </a:ext>
            </a:extLst>
          </p:cNvPr>
          <p:cNvSpPr>
            <a:spLocks noGrp="1"/>
          </p:cNvSpPr>
          <p:nvPr>
            <p:ph type="body" sz="quarter" idx="11"/>
          </p:nvPr>
        </p:nvSpPr>
        <p:spPr/>
        <p:txBody>
          <a:bodyPr/>
          <a:lstStyle/>
          <a:p>
            <a:pPr algn="l"/>
            <a:r>
              <a:rPr lang="en-US" sz="800" b="0" i="0" dirty="0">
                <a:solidFill>
                  <a:srgbClr val="000000"/>
                </a:solidFill>
                <a:effectLst/>
              </a:rPr>
              <a:t>* Rates are per 100,000 and age-adjusted to the 2000 US Standard Population.</a:t>
            </a:r>
          </a:p>
          <a:p>
            <a:pPr algn="l"/>
            <a:r>
              <a:rPr lang="en-US" sz="800" b="0" i="0" dirty="0">
                <a:solidFill>
                  <a:srgbClr val="000000"/>
                </a:solidFill>
                <a:effectLst/>
              </a:rPr>
              <a:t>† Cause of death is defined as the underlying cause of death or one of the multiple causes of death and is based on the International Classification of Disease, 10th Revision (ICD-10) codes B17.1 or B18.2 (2).</a:t>
            </a:r>
          </a:p>
        </p:txBody>
      </p:sp>
      <p:sp>
        <p:nvSpPr>
          <p:cNvPr id="2" name="TextBox 1">
            <a:extLst>
              <a:ext uri="{FF2B5EF4-FFF2-40B4-BE49-F238E27FC236}">
                <a16:creationId xmlns:a16="http://schemas.microsoft.com/office/drawing/2014/main" id="{4D0B76B3-176F-2FE4-5852-0A619AD4D474}"/>
              </a:ext>
            </a:extLst>
          </p:cNvPr>
          <p:cNvSpPr txBox="1"/>
          <p:nvPr/>
        </p:nvSpPr>
        <p:spPr>
          <a:xfrm>
            <a:off x="6513812" y="5987185"/>
            <a:ext cx="4064465" cy="707886"/>
          </a:xfrm>
          <a:prstGeom prst="rect">
            <a:avLst/>
          </a:prstGeom>
          <a:noFill/>
        </p:spPr>
        <p:txBody>
          <a:bodyPr wrap="square" lIns="91440" tIns="45720" rIns="91440" bIns="45720" anchor="b">
            <a:spAutoFit/>
          </a:bodyPr>
          <a:lstStyle/>
          <a:p>
            <a:r>
              <a:rPr lang="en-US" sz="800"/>
              <a:t>Source: CDC, National Vital Statistics System (1)</a:t>
            </a:r>
          </a:p>
          <a:p>
            <a:endParaRPr lang="en-US" sz="800"/>
          </a:p>
          <a:p>
            <a:r>
              <a:rPr lang="en-US" sz="800"/>
              <a:t>Centers for Disease Control and Prevention. Progress Toward Viral Hepatitis Elimination in the United States, 2022. Available at </a:t>
            </a:r>
            <a:r>
              <a:rPr lang="en-US" sz="800">
                <a:hlinkClick r:id="rId5"/>
              </a:rPr>
              <a:t>https://www.cdc.gov/hepatitis/policy/npr/2022/index.htm</a:t>
            </a:r>
            <a:r>
              <a:rPr lang="en-US" sz="800"/>
              <a:t>.  Published September 2022.</a:t>
            </a:r>
            <a:endParaRPr lang="en-US" sz="800">
              <a:cs typeface="Calibri"/>
            </a:endParaRPr>
          </a:p>
        </p:txBody>
      </p:sp>
    </p:spTree>
    <p:extLst>
      <p:ext uri="{BB962C8B-B14F-4D97-AF65-F5344CB8AC3E}">
        <p14:creationId xmlns:p14="http://schemas.microsoft.com/office/powerpoint/2010/main" val="34864599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4">
            <a:extLst>
              <a:ext uri="{FF2B5EF4-FFF2-40B4-BE49-F238E27FC236}">
                <a16:creationId xmlns:a16="http://schemas.microsoft.com/office/drawing/2014/main" id="{AE499558-B495-A9B5-D6A5-3CED3255F14B}"/>
              </a:ext>
            </a:extLst>
          </p:cNvPr>
          <p:cNvSpPr>
            <a:spLocks noGrp="1"/>
          </p:cNvSpPr>
          <p:nvPr>
            <p:ph type="title"/>
          </p:nvPr>
        </p:nvSpPr>
        <p:spPr/>
        <p:txBody>
          <a:bodyPr>
            <a:noAutofit/>
          </a:bodyPr>
          <a:lstStyle/>
          <a:p>
            <a:r>
              <a:rPr lang="en-US" b="0"/>
              <a:t>Part </a:t>
            </a:r>
            <a:r>
              <a:rPr lang="en-US"/>
              <a:t>2</a:t>
            </a:r>
            <a:r>
              <a:rPr lang="en-US" b="0"/>
              <a:t> of 2</a:t>
            </a:r>
            <a:br>
              <a:rPr lang="en-US" sz="2000"/>
            </a:br>
            <a:r>
              <a:rPr lang="en-US" sz="2000" b="1" i="0">
                <a:effectLst/>
                <a:latin typeface="+mn-lt"/>
              </a:rPr>
              <a:t>Reduce reported rate of hepatitis C-related deaths by 20% or more </a:t>
            </a:r>
            <a:r>
              <a:rPr lang="en-US" sz="2000" b="0"/>
              <a:t>							</a:t>
            </a:r>
          </a:p>
        </p:txBody>
      </p:sp>
      <p:pic>
        <p:nvPicPr>
          <p:cNvPr id="11" name="Picture 10">
            <a:extLst>
              <a:ext uri="{FF2B5EF4-FFF2-40B4-BE49-F238E27FC236}">
                <a16:creationId xmlns:a16="http://schemas.microsoft.com/office/drawing/2014/main" id="{C75AFB78-80C3-AD94-912E-4B05A2C0881C}"/>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7749" y="1343971"/>
            <a:ext cx="473798" cy="473798"/>
          </a:xfrm>
          <a:prstGeom prst="rect">
            <a:avLst/>
          </a:prstGeom>
          <a:noFill/>
          <a:extLst>
            <a:ext uri="{909E8E84-426E-40DD-AFC4-6F175D3DCCD1}">
              <a14:hiddenFill xmlns:a14="http://schemas.microsoft.com/office/drawing/2010/main">
                <a:solidFill>
                  <a:srgbClr val="FFFFFF"/>
                </a:solidFill>
              </a14:hiddenFill>
            </a:ext>
          </a:extLst>
        </p:spPr>
      </p:pic>
      <p:sp>
        <p:nvSpPr>
          <p:cNvPr id="15" name="TextBox 14">
            <a:extLst>
              <a:ext uri="{FF2B5EF4-FFF2-40B4-BE49-F238E27FC236}">
                <a16:creationId xmlns:a16="http://schemas.microsoft.com/office/drawing/2014/main" id="{F6B9002F-D712-2F8F-A332-05AF5AFADB6D}"/>
              </a:ext>
            </a:extLst>
          </p:cNvPr>
          <p:cNvSpPr txBox="1"/>
          <p:nvPr/>
        </p:nvSpPr>
        <p:spPr>
          <a:xfrm>
            <a:off x="936174" y="1316549"/>
            <a:ext cx="4685250" cy="338554"/>
          </a:xfrm>
          <a:prstGeom prst="rect">
            <a:avLst/>
          </a:prstGeom>
          <a:noFill/>
        </p:spPr>
        <p:txBody>
          <a:bodyPr wrap="square">
            <a:spAutoFit/>
          </a:bodyPr>
          <a:lstStyle/>
          <a:p>
            <a:pPr algn="l" fontAlgn="ctr"/>
            <a:r>
              <a:rPr lang="en-US" sz="1600" b="1" i="0" u="none" strike="noStrike">
                <a:solidFill>
                  <a:srgbClr val="000000"/>
                </a:solidFill>
                <a:effectLst/>
              </a:rPr>
              <a:t>National Progress Report 2025 Goal</a:t>
            </a:r>
          </a:p>
        </p:txBody>
      </p:sp>
      <p:sp>
        <p:nvSpPr>
          <p:cNvPr id="16" name="TextBox 15">
            <a:extLst>
              <a:ext uri="{FF2B5EF4-FFF2-40B4-BE49-F238E27FC236}">
                <a16:creationId xmlns:a16="http://schemas.microsoft.com/office/drawing/2014/main" id="{F8956ABF-7FA0-54B1-C36C-ADE2BCA191D7}"/>
              </a:ext>
            </a:extLst>
          </p:cNvPr>
          <p:cNvSpPr txBox="1"/>
          <p:nvPr/>
        </p:nvSpPr>
        <p:spPr>
          <a:xfrm>
            <a:off x="936174" y="1600297"/>
            <a:ext cx="9265639" cy="307777"/>
          </a:xfrm>
          <a:prstGeom prst="rect">
            <a:avLst/>
          </a:prstGeom>
          <a:noFill/>
        </p:spPr>
        <p:txBody>
          <a:bodyPr wrap="square">
            <a:spAutoFit/>
          </a:bodyPr>
          <a:lstStyle/>
          <a:p>
            <a:pPr algn="l" fontAlgn="ctr"/>
            <a:r>
              <a:rPr lang="en-US" sz="1400" b="1" i="0" u="none" strike="noStrike" dirty="0">
                <a:solidFill>
                  <a:srgbClr val="000000"/>
                </a:solidFill>
                <a:effectLst/>
              </a:rPr>
              <a:t>Status: </a:t>
            </a:r>
            <a:r>
              <a:rPr lang="en-US" sz="1400" b="0" i="0" dirty="0">
                <a:solidFill>
                  <a:srgbClr val="000000"/>
                </a:solidFill>
                <a:effectLst/>
              </a:rPr>
              <a:t>Met or exceeded current annual target</a:t>
            </a:r>
            <a:endParaRPr lang="en-US" sz="1400" b="0" i="0" u="none" strike="noStrike" dirty="0">
              <a:solidFill>
                <a:srgbClr val="000000"/>
              </a:solidFill>
              <a:effectLst/>
            </a:endParaRPr>
          </a:p>
        </p:txBody>
      </p:sp>
      <p:sp>
        <p:nvSpPr>
          <p:cNvPr id="12" name="TextBox 11">
            <a:extLst>
              <a:ext uri="{FF2B5EF4-FFF2-40B4-BE49-F238E27FC236}">
                <a16:creationId xmlns:a16="http://schemas.microsoft.com/office/drawing/2014/main" id="{E3A9C5F5-D380-BBD1-7952-4A19EA417371}"/>
              </a:ext>
            </a:extLst>
          </p:cNvPr>
          <p:cNvSpPr txBox="1"/>
          <p:nvPr/>
        </p:nvSpPr>
        <p:spPr>
          <a:xfrm>
            <a:off x="1584178" y="2143987"/>
            <a:ext cx="9001873" cy="338554"/>
          </a:xfrm>
          <a:prstGeom prst="rect">
            <a:avLst/>
          </a:prstGeom>
          <a:noFill/>
        </p:spPr>
        <p:txBody>
          <a:bodyPr wrap="square">
            <a:spAutoFit/>
          </a:bodyPr>
          <a:lstStyle/>
          <a:p>
            <a:pPr algn="ctr"/>
            <a:r>
              <a:rPr lang="en-US" sz="1600" b="1" i="0" dirty="0">
                <a:solidFill>
                  <a:schemeClr val="tx1">
                    <a:lumMod val="65000"/>
                    <a:lumOff val="35000"/>
                  </a:schemeClr>
                </a:solidFill>
                <a:effectLst/>
              </a:rPr>
              <a:t>Age-adjusted rate* of hepatitis C-related deaths† and annual targets for the United States by year</a:t>
            </a:r>
          </a:p>
        </p:txBody>
      </p:sp>
      <p:graphicFrame>
        <p:nvGraphicFramePr>
          <p:cNvPr id="2" name="Table 1">
            <a:extLst>
              <a:ext uri="{FF2B5EF4-FFF2-40B4-BE49-F238E27FC236}">
                <a16:creationId xmlns:a16="http://schemas.microsoft.com/office/drawing/2014/main" id="{F4208B15-A7C5-A3A7-0D1A-B2538C350D6F}"/>
              </a:ext>
            </a:extLst>
          </p:cNvPr>
          <p:cNvGraphicFramePr>
            <a:graphicFrameLocks noGrp="1"/>
          </p:cNvGraphicFramePr>
          <p:nvPr>
            <p:extLst>
              <p:ext uri="{D42A27DB-BD31-4B8C-83A1-F6EECF244321}">
                <p14:modId xmlns:p14="http://schemas.microsoft.com/office/powerpoint/2010/main" val="2426116729"/>
              </p:ext>
            </p:extLst>
          </p:nvPr>
        </p:nvGraphicFramePr>
        <p:xfrm>
          <a:off x="524947" y="2616485"/>
          <a:ext cx="11120328" cy="822960"/>
        </p:xfrm>
        <a:graphic>
          <a:graphicData uri="http://schemas.openxmlformats.org/drawingml/2006/table">
            <a:tbl>
              <a:tblPr firstRow="1" bandRow="1">
                <a:tableStyleId>{0E3FDE45-AF77-4B5C-9715-49D594BDF05E}</a:tableStyleId>
              </a:tblPr>
              <a:tblGrid>
                <a:gridCol w="926694">
                  <a:extLst>
                    <a:ext uri="{9D8B030D-6E8A-4147-A177-3AD203B41FA5}">
                      <a16:colId xmlns:a16="http://schemas.microsoft.com/office/drawing/2014/main" val="259690472"/>
                    </a:ext>
                  </a:extLst>
                </a:gridCol>
                <a:gridCol w="926694">
                  <a:extLst>
                    <a:ext uri="{9D8B030D-6E8A-4147-A177-3AD203B41FA5}">
                      <a16:colId xmlns:a16="http://schemas.microsoft.com/office/drawing/2014/main" val="426678286"/>
                    </a:ext>
                  </a:extLst>
                </a:gridCol>
                <a:gridCol w="926694">
                  <a:extLst>
                    <a:ext uri="{9D8B030D-6E8A-4147-A177-3AD203B41FA5}">
                      <a16:colId xmlns:a16="http://schemas.microsoft.com/office/drawing/2014/main" val="2667568629"/>
                    </a:ext>
                  </a:extLst>
                </a:gridCol>
                <a:gridCol w="926694">
                  <a:extLst>
                    <a:ext uri="{9D8B030D-6E8A-4147-A177-3AD203B41FA5}">
                      <a16:colId xmlns:a16="http://schemas.microsoft.com/office/drawing/2014/main" val="2720520555"/>
                    </a:ext>
                  </a:extLst>
                </a:gridCol>
                <a:gridCol w="926694">
                  <a:extLst>
                    <a:ext uri="{9D8B030D-6E8A-4147-A177-3AD203B41FA5}">
                      <a16:colId xmlns:a16="http://schemas.microsoft.com/office/drawing/2014/main" val="898994045"/>
                    </a:ext>
                  </a:extLst>
                </a:gridCol>
                <a:gridCol w="926694">
                  <a:extLst>
                    <a:ext uri="{9D8B030D-6E8A-4147-A177-3AD203B41FA5}">
                      <a16:colId xmlns:a16="http://schemas.microsoft.com/office/drawing/2014/main" val="915001170"/>
                    </a:ext>
                  </a:extLst>
                </a:gridCol>
                <a:gridCol w="926694">
                  <a:extLst>
                    <a:ext uri="{9D8B030D-6E8A-4147-A177-3AD203B41FA5}">
                      <a16:colId xmlns:a16="http://schemas.microsoft.com/office/drawing/2014/main" val="2531453528"/>
                    </a:ext>
                  </a:extLst>
                </a:gridCol>
                <a:gridCol w="926694">
                  <a:extLst>
                    <a:ext uri="{9D8B030D-6E8A-4147-A177-3AD203B41FA5}">
                      <a16:colId xmlns:a16="http://schemas.microsoft.com/office/drawing/2014/main" val="2878969775"/>
                    </a:ext>
                  </a:extLst>
                </a:gridCol>
                <a:gridCol w="926694">
                  <a:extLst>
                    <a:ext uri="{9D8B030D-6E8A-4147-A177-3AD203B41FA5}">
                      <a16:colId xmlns:a16="http://schemas.microsoft.com/office/drawing/2014/main" val="1885776081"/>
                    </a:ext>
                  </a:extLst>
                </a:gridCol>
                <a:gridCol w="926694">
                  <a:extLst>
                    <a:ext uri="{9D8B030D-6E8A-4147-A177-3AD203B41FA5}">
                      <a16:colId xmlns:a16="http://schemas.microsoft.com/office/drawing/2014/main" val="2522656109"/>
                    </a:ext>
                  </a:extLst>
                </a:gridCol>
                <a:gridCol w="926694">
                  <a:extLst>
                    <a:ext uri="{9D8B030D-6E8A-4147-A177-3AD203B41FA5}">
                      <a16:colId xmlns:a16="http://schemas.microsoft.com/office/drawing/2014/main" val="273246930"/>
                    </a:ext>
                  </a:extLst>
                </a:gridCol>
                <a:gridCol w="926694">
                  <a:extLst>
                    <a:ext uri="{9D8B030D-6E8A-4147-A177-3AD203B41FA5}">
                      <a16:colId xmlns:a16="http://schemas.microsoft.com/office/drawing/2014/main" val="643922625"/>
                    </a:ext>
                  </a:extLst>
                </a:gridCol>
              </a:tblGrid>
              <a:tr h="402336">
                <a:tc>
                  <a:txBody>
                    <a:bodyPr/>
                    <a:lstStyle/>
                    <a:p>
                      <a:pPr algn="l" fontAlgn="b"/>
                      <a:r>
                        <a:rPr lang="en-US" sz="1200" b="1" i="0" u="none" strike="noStrike">
                          <a:solidFill>
                            <a:schemeClr val="bg1"/>
                          </a:solidFill>
                          <a:effectLst/>
                          <a:latin typeface="Calibri" panose="020F0502020204030204" pitchFamily="34" charset="0"/>
                        </a:rPr>
                        <a:t> </a:t>
                      </a:r>
                    </a:p>
                  </a:txBody>
                  <a:tcPr marL="9525" marT="9525"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2013</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2014</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2015</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2016</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2017</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2018</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2019</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2020</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2021</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2022</a:t>
                      </a:r>
                    </a:p>
                  </a:txBody>
                  <a:tcPr marL="9525" marT="9525" marB="0" anchor="ct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tc>
                  <a:txBody>
                    <a:bodyPr/>
                    <a:lstStyle/>
                    <a:p>
                      <a:pPr algn="r" fontAlgn="b"/>
                      <a:r>
                        <a:rPr lang="en-US" sz="1200" b="1" i="0" u="none" strike="noStrike">
                          <a:solidFill>
                            <a:schemeClr val="bg1"/>
                          </a:solidFill>
                          <a:effectLst/>
                          <a:latin typeface="Calibri" panose="020F0502020204030204" pitchFamily="34" charset="0"/>
                        </a:rPr>
                        <a:t>2023</a:t>
                      </a:r>
                    </a:p>
                  </a:txBody>
                  <a:tcPr marL="9525" marT="9525" marB="0" anchor="ctr">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accent2"/>
                      </a:solidFill>
                      <a:prstDash val="solid"/>
                      <a:round/>
                      <a:headEnd type="none" w="med" len="med"/>
                      <a:tailEnd type="none" w="med" len="med"/>
                    </a:lnB>
                    <a:solidFill>
                      <a:schemeClr val="accent2"/>
                    </a:solidFill>
                  </a:tcPr>
                </a:tc>
                <a:extLst>
                  <a:ext uri="{0D108BD9-81ED-4DB2-BD59-A6C34878D82A}">
                    <a16:rowId xmlns:a16="http://schemas.microsoft.com/office/drawing/2014/main" val="2756663725"/>
                  </a:ext>
                </a:extLst>
              </a:tr>
              <a:tr h="210312">
                <a:tc>
                  <a:txBody>
                    <a:bodyPr/>
                    <a:lstStyle/>
                    <a:p>
                      <a:pPr algn="l" fontAlgn="b"/>
                      <a:r>
                        <a:rPr lang="en-US" sz="1100" b="0" i="0" u="none" strike="noStrike">
                          <a:solidFill>
                            <a:srgbClr val="000000"/>
                          </a:solidFill>
                          <a:effectLst/>
                          <a:latin typeface="Calibri" panose="020F0502020204030204" pitchFamily="34" charset="0"/>
                        </a:rPr>
                        <a:t>Observed</a:t>
                      </a:r>
                    </a:p>
                  </a:txBody>
                  <a:tcPr marT="0" marB="0" anchor="b">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5.03</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5.01</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4.91</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4.42</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4.13</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3.72</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3.33</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3.45</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673643401"/>
                  </a:ext>
                </a:extLst>
              </a:tr>
              <a:tr h="210312">
                <a:tc>
                  <a:txBody>
                    <a:bodyPr/>
                    <a:lstStyle/>
                    <a:p>
                      <a:pPr algn="l" fontAlgn="b"/>
                      <a:r>
                        <a:rPr lang="en-US" sz="1100" b="0" i="0" u="none" strike="noStrike">
                          <a:solidFill>
                            <a:srgbClr val="000000"/>
                          </a:solidFill>
                          <a:effectLst/>
                          <a:latin typeface="Calibri" panose="020F0502020204030204" pitchFamily="34" charset="0"/>
                        </a:rPr>
                        <a:t>Targets</a:t>
                      </a:r>
                    </a:p>
                  </a:txBody>
                  <a:tcPr marT="0" marB="0" anchor="b">
                    <a:lnL w="12700" cap="flat" cmpd="sng" algn="ctr">
                      <a:solidFill>
                        <a:schemeClr val="bg1"/>
                      </a:solidFill>
                      <a:prstDash val="solid"/>
                      <a:round/>
                      <a:headEnd type="none" w="med" len="med"/>
                      <a:tailEnd type="none" w="med" len="med"/>
                    </a:lnL>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l" fontAlgn="b"/>
                      <a:endParaRPr lang="en-US" sz="1100" b="0" i="0" u="none" strike="noStrike">
                        <a:solidFill>
                          <a:srgbClr val="000000"/>
                        </a:solidFill>
                        <a:effectLst/>
                        <a:latin typeface="Calibri" panose="020F0502020204030204" pitchFamily="34" charset="0"/>
                      </a:endParaRP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4.13</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3.94</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3.75</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3.57</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3.38</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3.19</a:t>
                      </a:r>
                    </a:p>
                  </a:txBody>
                  <a:tcPr marL="9525" marT="9525" marB="0" anchor="b">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3.00</a:t>
                      </a:r>
                    </a:p>
                  </a:txBody>
                  <a:tcPr marL="9525" marT="9525" marB="0" anchor="b">
                    <a:lnR w="12700" cap="flat" cmpd="sng" algn="ctr">
                      <a:solidFill>
                        <a:schemeClr val="bg1"/>
                      </a:solidFill>
                      <a:prstDash val="solid"/>
                      <a:round/>
                      <a:headEnd type="none" w="med" len="med"/>
                      <a:tailEnd type="none" w="med" len="med"/>
                    </a:lnR>
                    <a:lnT w="12700" cap="flat" cmpd="sng" algn="ctr">
                      <a:solidFill>
                        <a:schemeClr val="accent2"/>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528558374"/>
                  </a:ext>
                </a:extLst>
              </a:tr>
            </a:tbl>
          </a:graphicData>
        </a:graphic>
      </p:graphicFrame>
      <p:sp>
        <p:nvSpPr>
          <p:cNvPr id="3" name="Text Placeholder 2">
            <a:extLst>
              <a:ext uri="{FF2B5EF4-FFF2-40B4-BE49-F238E27FC236}">
                <a16:creationId xmlns:a16="http://schemas.microsoft.com/office/drawing/2014/main" id="{27157B02-3C9F-23A5-F62D-B681A28B80B6}"/>
              </a:ext>
            </a:extLst>
          </p:cNvPr>
          <p:cNvSpPr>
            <a:spLocks noGrp="1"/>
          </p:cNvSpPr>
          <p:nvPr>
            <p:ph type="body" sz="quarter" idx="11"/>
          </p:nvPr>
        </p:nvSpPr>
        <p:spPr/>
        <p:txBody>
          <a:bodyPr/>
          <a:lstStyle/>
          <a:p>
            <a:pPr algn="l"/>
            <a:r>
              <a:rPr lang="en-US" sz="800" b="0" i="0" dirty="0">
                <a:solidFill>
                  <a:srgbClr val="000000"/>
                </a:solidFill>
                <a:effectLst/>
              </a:rPr>
              <a:t>* Rates are per 100,000 and age-adjusted to the 2000 US Standard Population.</a:t>
            </a:r>
          </a:p>
          <a:p>
            <a:pPr algn="l"/>
            <a:r>
              <a:rPr lang="en-US" sz="800" b="0" i="0" dirty="0">
                <a:solidFill>
                  <a:srgbClr val="000000"/>
                </a:solidFill>
                <a:effectLst/>
              </a:rPr>
              <a:t>† Cause of death is defined as the underlying cause of death or one of the multiple causes of death and is based on the International Classification of Disease, 10th Revision (ICD-10) codes B17.1 or B18.2 (2).</a:t>
            </a:r>
          </a:p>
        </p:txBody>
      </p:sp>
      <p:sp>
        <p:nvSpPr>
          <p:cNvPr id="7" name="TextBox 6">
            <a:extLst>
              <a:ext uri="{FF2B5EF4-FFF2-40B4-BE49-F238E27FC236}">
                <a16:creationId xmlns:a16="http://schemas.microsoft.com/office/drawing/2014/main" id="{C86C4142-83CF-1850-CE7A-D1AB19B8E473}"/>
              </a:ext>
            </a:extLst>
          </p:cNvPr>
          <p:cNvSpPr txBox="1"/>
          <p:nvPr/>
        </p:nvSpPr>
        <p:spPr>
          <a:xfrm>
            <a:off x="6513812" y="5987185"/>
            <a:ext cx="4064465" cy="707886"/>
          </a:xfrm>
          <a:prstGeom prst="rect">
            <a:avLst/>
          </a:prstGeom>
          <a:noFill/>
        </p:spPr>
        <p:txBody>
          <a:bodyPr wrap="square" lIns="91440" tIns="45720" rIns="91440" bIns="45720" anchor="b">
            <a:spAutoFit/>
          </a:bodyPr>
          <a:lstStyle/>
          <a:p>
            <a:r>
              <a:rPr lang="en-US" sz="800"/>
              <a:t>Source: CDC, National Vital Statistics System (1)</a:t>
            </a:r>
          </a:p>
          <a:p>
            <a:endParaRPr lang="en-US" sz="800"/>
          </a:p>
          <a:p>
            <a:r>
              <a:rPr lang="en-US" sz="800"/>
              <a:t>Centers for Disease Control and Prevention. Progress Toward Viral Hepatitis Elimination in the United States, 2022. Available at </a:t>
            </a:r>
            <a:r>
              <a:rPr lang="en-US" sz="800">
                <a:hlinkClick r:id="rId4"/>
              </a:rPr>
              <a:t>https://www.cdc.gov/hepatitis/policy/npr/2022/index.htm</a:t>
            </a:r>
            <a:r>
              <a:rPr lang="en-US" sz="800"/>
              <a:t>.  Published September 2022.</a:t>
            </a:r>
            <a:endParaRPr lang="en-US" sz="800">
              <a:cs typeface="Calibri"/>
            </a:endParaRPr>
          </a:p>
        </p:txBody>
      </p:sp>
    </p:spTree>
    <p:extLst>
      <p:ext uri="{BB962C8B-B14F-4D97-AF65-F5344CB8AC3E}">
        <p14:creationId xmlns:p14="http://schemas.microsoft.com/office/powerpoint/2010/main" val="4130404210"/>
      </p:ext>
    </p:extLst>
  </p:cSld>
  <p:clrMapOvr>
    <a:masterClrMapping/>
  </p:clrMapOvr>
</p:sld>
</file>

<file path=ppt/theme/theme1.xml><?xml version="1.0" encoding="utf-8"?>
<a:theme xmlns:a="http://schemas.openxmlformats.org/drawingml/2006/main" name="Office Theme">
  <a:themeElements>
    <a:clrScheme name="Hep-All-v2">
      <a:dk1>
        <a:srgbClr val="000000"/>
      </a:dk1>
      <a:lt1>
        <a:srgbClr val="FFFFFF"/>
      </a:lt1>
      <a:dk2>
        <a:srgbClr val="FFFFFF"/>
      </a:dk2>
      <a:lt2>
        <a:srgbClr val="83BC49"/>
      </a:lt2>
      <a:accent1>
        <a:srgbClr val="28434E"/>
      </a:accent1>
      <a:accent2>
        <a:srgbClr val="26418F"/>
      </a:accent2>
      <a:accent3>
        <a:srgbClr val="004940"/>
      </a:accent3>
      <a:accent4>
        <a:srgbClr val="497D0C"/>
      </a:accent4>
      <a:accent5>
        <a:srgbClr val="92A6DD"/>
      </a:accent5>
      <a:accent6>
        <a:srgbClr val="4EBAAA"/>
      </a:accent6>
      <a:hlink>
        <a:srgbClr val="0F56DC"/>
      </a:hlink>
      <a:folHlink>
        <a:srgbClr val="3077FF"/>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43a61471-335a-4812-b149-2392b70c09ae" xsi:nil="true"/>
    <lcf76f155ced4ddcb4097134ff3c332f xmlns="e6129190-2502-4b9b-a176-45f32946105d">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6A0E967F181BB4799F61530F57313A7" ma:contentTypeVersion="15" ma:contentTypeDescription="Create a new document." ma:contentTypeScope="" ma:versionID="ebb4b786c50db4e938002a6b96886c64">
  <xsd:schema xmlns:xsd="http://www.w3.org/2001/XMLSchema" xmlns:xs="http://www.w3.org/2001/XMLSchema" xmlns:p="http://schemas.microsoft.com/office/2006/metadata/properties" xmlns:ns2="e6129190-2502-4b9b-a176-45f32946105d" xmlns:ns3="43a61471-335a-4812-b149-2392b70c09ae" targetNamespace="http://schemas.microsoft.com/office/2006/metadata/properties" ma:root="true" ma:fieldsID="10f67f884fe6e0e42b0e6e56111affd8" ns2:_="" ns3:_="">
    <xsd:import namespace="e6129190-2502-4b9b-a176-45f32946105d"/>
    <xsd:import namespace="43a61471-335a-4812-b149-2392b70c09a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lcf76f155ced4ddcb4097134ff3c332f" minOccurs="0"/>
                <xsd:element ref="ns3:TaxCatchAll"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6129190-2502-4b9b-a176-45f32946105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KeyPoints" ma:index="11" nillable="true" ma:displayName="MediaServiceAutoKeyPoints" ma:hidden="true" ma:internalName="MediaServiceAutoKeyPoints" ma:readOnly="true">
      <xsd:simpleType>
        <xsd:restriction base="dms:Note"/>
      </xsd:simpleType>
    </xsd:element>
    <xsd:element name="MediaServiceKeyPoints" ma:index="12"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3a7d435f-bc0a-452e-b7b2-4cb57826a068" ma:termSetId="09814cd3-568e-fe90-9814-8d621ff8fb84" ma:anchorId="fba54fb3-c3e1-fe81-a776-ca4b69148c4d" ma:open="true" ma:isKeyword="false">
      <xsd:complexType>
        <xsd:sequence>
          <xsd:element ref="pc:Terms" minOccurs="0" maxOccurs="1"/>
        </xsd:sequence>
      </xsd:complexType>
    </xsd:element>
    <xsd:element name="MediaLengthInSeconds" ma:index="22"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3a61471-335a-4812-b149-2392b70c09ae"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0b61f6f9-9dac-4657-a88a-c3c23afc2975}" ma:internalName="TaxCatchAll" ma:showField="CatchAllData" ma:web="43a61471-335a-4812-b149-2392b70c09a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69B53A-F81D-42F9-86B6-313656655330}">
  <ds:schemaRefs>
    <ds:schemaRef ds:uri="http://schemas.microsoft.com/sharepoint/v3/contenttype/forms"/>
  </ds:schemaRefs>
</ds:datastoreItem>
</file>

<file path=customXml/itemProps2.xml><?xml version="1.0" encoding="utf-8"?>
<ds:datastoreItem xmlns:ds="http://schemas.openxmlformats.org/officeDocument/2006/customXml" ds:itemID="{DE9434D5-4D44-4090-9F30-B85933BA4D4D}">
  <ds:schemaRefs>
    <ds:schemaRef ds:uri="http://purl.org/dc/dcmitype/"/>
    <ds:schemaRef ds:uri="http://www.w3.org/XML/1998/namespace"/>
    <ds:schemaRef ds:uri="a5db0dc4-de41-4547-9920-1aed1993f095"/>
    <ds:schemaRef ds:uri="http://purl.org/dc/elements/1.1/"/>
    <ds:schemaRef ds:uri="http://purl.org/dc/terms/"/>
    <ds:schemaRef ds:uri="http://schemas.microsoft.com/office/infopath/2007/PartnerControls"/>
    <ds:schemaRef ds:uri="http://schemas.microsoft.com/office/2006/documentManagement/types"/>
    <ds:schemaRef ds:uri="http://schemas.openxmlformats.org/package/2006/metadata/core-properties"/>
    <ds:schemaRef ds:uri="0bf74ea8-196f-4ed0-acda-4d1b8eb91222"/>
    <ds:schemaRef ds:uri="http://schemas.microsoft.com/office/2006/metadata/properties"/>
  </ds:schemaRefs>
</ds:datastoreItem>
</file>

<file path=customXml/itemProps3.xml><?xml version="1.0" encoding="utf-8"?>
<ds:datastoreItem xmlns:ds="http://schemas.openxmlformats.org/officeDocument/2006/customXml" ds:itemID="{89836B77-04FD-444C-B7AE-DF5F76D5B709}"/>
</file>

<file path=docProps/app.xml><?xml version="1.0" encoding="utf-8"?>
<Properties xmlns="http://schemas.openxmlformats.org/officeDocument/2006/extended-properties" xmlns:vt="http://schemas.openxmlformats.org/officeDocument/2006/docPropsVTypes">
  <TotalTime>41</TotalTime>
  <Words>363</Words>
  <Application>Microsoft Macintosh PowerPoint</Application>
  <PresentationFormat>Widescreen</PresentationFormat>
  <Paragraphs>49</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Part 1 of 2 Reduce reported rate of hepatitis C-related deaths by 20% or more       </vt:lpstr>
      <vt:lpstr>Part 2 of 2 Reduce reported rate of hepatitis C-related deaths by 20% or more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Sporrong, Katari (NYC-RSD)</dc:creator>
  <cp:lastModifiedBy>Pachilis, Allison (NYC-RSD)</cp:lastModifiedBy>
  <cp:revision>7</cp:revision>
  <dcterms:created xsi:type="dcterms:W3CDTF">2022-08-02T19:32:21Z</dcterms:created>
  <dcterms:modified xsi:type="dcterms:W3CDTF">2022-10-17T14:34:45Z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0x01010016A0E967F181BB4799F61530F57313A7</vt:lpwstr>
  </property>
  <property fmtid="{D5CDD505-2E9C-101B-9397-08002B2CF9AE}" pid="3" name="MediaServiceImageTags">
    <vt:lpwstr/>
  </property>
</Properties>
</file>