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sldIdLst>
    <p:sldId id="1455" r:id="rId5"/>
    <p:sldId id="1456" r:id="rId6"/>
    <p:sldId id="1457" r:id="rId7"/>
    <p:sldId id="14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F3EB15-BBD3-99A4-0359-63AB68FC5583}" name="Hume, Hannah (WAS-WSW)" initials="H(" userId="S::hhume@webershandwick.com::1bb01234-e597-429e-a4f3-0d568afa47d5" providerId="AD"/>
  <p188:author id="{584AB69A-6491-6A07-0B1E-2AC16A3C1D23}" name="Kelly, Stephen (NYC-RSD)" initials="K(" userId="S::stephen.kelly@resolute.com::b14b489e-cdff-4591-8fac-e12f79eda3e7" providerId="AD"/>
  <p188:author id="{41C2BACC-10A2-F589-CDB7-D648C0EDC9E7}" name="Gruber, Mark (BUF-RSD)" initials="MG" userId="Gruber, Mark (BUF-RSD)" providerId="None"/>
  <p188:author id="{4A3819CD-B176-3C91-3CE2-D277CDC17572}" name="Lemos, Pam" initials="OSH" userId="Lemos, Pam" providerId="None"/>
  <p188:author id="{E8D0B9D4-F70F-BEA7-87F7-DC905F0488A0}" name="Sporrong, Katari (NYC-RSD)" initials="SK(R" userId="S::katari.sporrong@resolute.com::34da16c7-c116-4814-8e7a-e4fd6891184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CEDC8"/>
    <a:srgbClr val="497D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1"/>
  </p:normalViewPr>
  <p:slideViewPr>
    <p:cSldViewPr snapToGrid="0">
      <p:cViewPr varScale="1">
        <p:scale>
          <a:sx n="133" d="100"/>
          <a:sy n="133" d="100"/>
        </p:scale>
        <p:origin x="224" y="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529C5D-02AB-5F42-9AD3-11C8416AE42E}" type="datetimeFigureOut">
              <a:rPr lang="en-US" smtClean="0"/>
              <a:t>10/6/22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867CC9-5E4A-1847-A444-D6A28007215C}" type="slidenum">
              <a:rPr lang="en-US" smtClean="0"/>
              <a:t>‹#›</a:t>
            </a:fld>
            <a:endParaRPr lang="en-US"/>
          </a:p>
        </p:txBody>
      </p:sp>
    </p:spTree>
    <p:extLst>
      <p:ext uri="{BB962C8B-B14F-4D97-AF65-F5344CB8AC3E}">
        <p14:creationId xmlns:p14="http://schemas.microsoft.com/office/powerpoint/2010/main" val="380146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a:t>
            </a:fld>
            <a:endParaRPr lang="en-US"/>
          </a:p>
        </p:txBody>
      </p:sp>
    </p:spTree>
    <p:extLst>
      <p:ext uri="{BB962C8B-B14F-4D97-AF65-F5344CB8AC3E}">
        <p14:creationId xmlns:p14="http://schemas.microsoft.com/office/powerpoint/2010/main" val="1180842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3</a:t>
            </a:fld>
            <a:endParaRPr lang="en-US"/>
          </a:p>
        </p:txBody>
      </p:sp>
    </p:spTree>
    <p:extLst>
      <p:ext uri="{BB962C8B-B14F-4D97-AF65-F5344CB8AC3E}">
        <p14:creationId xmlns:p14="http://schemas.microsoft.com/office/powerpoint/2010/main" val="2127328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1-Neutral">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188720"/>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4" name="Chart Placeholder 6">
            <a:extLst>
              <a:ext uri="{FF2B5EF4-FFF2-40B4-BE49-F238E27FC236}">
                <a16:creationId xmlns:a16="http://schemas.microsoft.com/office/drawing/2014/main" id="{C80933AD-D2DD-A9E2-8D34-33EEF4674503}"/>
              </a:ext>
            </a:extLst>
          </p:cNvPr>
          <p:cNvSpPr>
            <a:spLocks noGrp="1"/>
          </p:cNvSpPr>
          <p:nvPr>
            <p:ph type="chart" sz="quarter" idx="10"/>
          </p:nvPr>
        </p:nvSpPr>
        <p:spPr>
          <a:xfrm>
            <a:off x="457200" y="1276174"/>
            <a:ext cx="11226800" cy="4179453"/>
          </a:xfrm>
        </p:spPr>
        <p:txBody>
          <a:bodyPr/>
          <a:lstStyle/>
          <a:p>
            <a:endParaRPr lang="en-US"/>
          </a:p>
        </p:txBody>
      </p:sp>
      <p:sp>
        <p:nvSpPr>
          <p:cNvPr id="11" name="Text Placeholder 8">
            <a:extLst>
              <a:ext uri="{FF2B5EF4-FFF2-40B4-BE49-F238E27FC236}">
                <a16:creationId xmlns:a16="http://schemas.microsoft.com/office/drawing/2014/main" id="{BB14DA59-0A5E-644C-8337-E9CE1AC1E9DF}"/>
              </a:ext>
            </a:extLst>
          </p:cNvPr>
          <p:cNvSpPr>
            <a:spLocks noGrp="1"/>
          </p:cNvSpPr>
          <p:nvPr>
            <p:ph type="body" sz="quarter" idx="11"/>
          </p:nvPr>
        </p:nvSpPr>
        <p:spPr>
          <a:xfrm>
            <a:off x="457201" y="6003562"/>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1813522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age 1-Ext-Neutral">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463040"/>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7" name="Chart Placeholder 1">
            <a:extLst>
              <a:ext uri="{FF2B5EF4-FFF2-40B4-BE49-F238E27FC236}">
                <a16:creationId xmlns:a16="http://schemas.microsoft.com/office/drawing/2014/main" id="{E7DBF9DB-7D7A-E8F3-66C7-AE6631A2C05F}"/>
              </a:ext>
            </a:extLst>
          </p:cNvPr>
          <p:cNvSpPr>
            <a:spLocks noGrp="1"/>
          </p:cNvSpPr>
          <p:nvPr>
            <p:ph type="chart" sz="quarter" idx="10"/>
          </p:nvPr>
        </p:nvSpPr>
        <p:spPr>
          <a:xfrm>
            <a:off x="457200" y="1561284"/>
            <a:ext cx="11226800" cy="4085616"/>
          </a:xfrm>
        </p:spPr>
      </p:sp>
      <p:sp>
        <p:nvSpPr>
          <p:cNvPr id="9" name="Text Placeholder 8">
            <a:extLst>
              <a:ext uri="{FF2B5EF4-FFF2-40B4-BE49-F238E27FC236}">
                <a16:creationId xmlns:a16="http://schemas.microsoft.com/office/drawing/2014/main" id="{939F508C-DB97-C41C-39F3-08C81E19E477}"/>
              </a:ext>
            </a:extLst>
          </p:cNvPr>
          <p:cNvSpPr>
            <a:spLocks noGrp="1"/>
          </p:cNvSpPr>
          <p:nvPr>
            <p:ph type="body" sz="quarter" idx="11"/>
          </p:nvPr>
        </p:nvSpPr>
        <p:spPr>
          <a:xfrm>
            <a:off x="457201" y="6003562"/>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3902004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2-Neutral">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1"/>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999820"/>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624888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1-HepA">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18872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7" name="Chart Placeholder 6">
            <a:extLst>
              <a:ext uri="{FF2B5EF4-FFF2-40B4-BE49-F238E27FC236}">
                <a16:creationId xmlns:a16="http://schemas.microsoft.com/office/drawing/2014/main" id="{13A1AD42-0BB7-E320-8206-1D9FF4F98264}"/>
              </a:ext>
            </a:extLst>
          </p:cNvPr>
          <p:cNvSpPr>
            <a:spLocks noGrp="1"/>
          </p:cNvSpPr>
          <p:nvPr>
            <p:ph type="chart" sz="quarter" idx="10"/>
          </p:nvPr>
        </p:nvSpPr>
        <p:spPr>
          <a:xfrm>
            <a:off x="457200" y="1276174"/>
            <a:ext cx="11226800" cy="4179453"/>
          </a:xfrm>
        </p:spPr>
        <p:txBody>
          <a:bodyPr/>
          <a:lstStyle/>
          <a:p>
            <a:endParaRPr lang="en-US"/>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6003562"/>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Tree>
    <p:extLst>
      <p:ext uri="{BB962C8B-B14F-4D97-AF65-F5344CB8AC3E}">
        <p14:creationId xmlns:p14="http://schemas.microsoft.com/office/powerpoint/2010/main" val="1252551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age 1-Ext-HepA">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46304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5993730"/>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5" name="Chart Placeholder 1">
            <a:extLst>
              <a:ext uri="{FF2B5EF4-FFF2-40B4-BE49-F238E27FC236}">
                <a16:creationId xmlns:a16="http://schemas.microsoft.com/office/drawing/2014/main" id="{30AB71F8-E431-CD0D-21C3-13878CF0030B}"/>
              </a:ext>
            </a:extLst>
          </p:cNvPr>
          <p:cNvSpPr>
            <a:spLocks noGrp="1"/>
          </p:cNvSpPr>
          <p:nvPr>
            <p:ph type="chart" sz="quarter" idx="10"/>
          </p:nvPr>
        </p:nvSpPr>
        <p:spPr>
          <a:xfrm>
            <a:off x="457200" y="1561284"/>
            <a:ext cx="11226800" cy="4085616"/>
          </a:xfrm>
        </p:spPr>
      </p:sp>
    </p:spTree>
    <p:extLst>
      <p:ext uri="{BB962C8B-B14F-4D97-AF65-F5344CB8AC3E}">
        <p14:creationId xmlns:p14="http://schemas.microsoft.com/office/powerpoint/2010/main" val="3476343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2-HepA">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4"/>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998804"/>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561616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ge 1-HepB">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18872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4" name="Chart Placeholder 6">
            <a:extLst>
              <a:ext uri="{FF2B5EF4-FFF2-40B4-BE49-F238E27FC236}">
                <a16:creationId xmlns:a16="http://schemas.microsoft.com/office/drawing/2014/main" id="{6FB2E7C6-3AA9-7531-3698-9412310F5F01}"/>
              </a:ext>
            </a:extLst>
          </p:cNvPr>
          <p:cNvSpPr>
            <a:spLocks noGrp="1"/>
          </p:cNvSpPr>
          <p:nvPr>
            <p:ph type="chart" sz="quarter" idx="10"/>
          </p:nvPr>
        </p:nvSpPr>
        <p:spPr>
          <a:xfrm>
            <a:off x="457200" y="1276174"/>
            <a:ext cx="11226800" cy="4179453"/>
          </a:xfrm>
        </p:spPr>
        <p:txBody>
          <a:bodyPr/>
          <a:lstStyle/>
          <a:p>
            <a:endParaRPr lang="en-US"/>
          </a:p>
        </p:txBody>
      </p:sp>
      <p:sp>
        <p:nvSpPr>
          <p:cNvPr id="5" name="Text Placeholder 8">
            <a:extLst>
              <a:ext uri="{FF2B5EF4-FFF2-40B4-BE49-F238E27FC236}">
                <a16:creationId xmlns:a16="http://schemas.microsoft.com/office/drawing/2014/main" id="{B2CDC1F8-DB48-2640-3FAE-198A428BA836}"/>
              </a:ext>
            </a:extLst>
          </p:cNvPr>
          <p:cNvSpPr>
            <a:spLocks noGrp="1"/>
          </p:cNvSpPr>
          <p:nvPr>
            <p:ph type="body" sz="quarter" idx="11"/>
          </p:nvPr>
        </p:nvSpPr>
        <p:spPr>
          <a:xfrm>
            <a:off x="457201" y="5993730"/>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1503902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age 1-Ext-HepB">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46304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5" name="Text Placeholder 8">
            <a:extLst>
              <a:ext uri="{FF2B5EF4-FFF2-40B4-BE49-F238E27FC236}">
                <a16:creationId xmlns:a16="http://schemas.microsoft.com/office/drawing/2014/main" id="{B2CDC1F8-DB48-2640-3FAE-198A428BA836}"/>
              </a:ext>
            </a:extLst>
          </p:cNvPr>
          <p:cNvSpPr>
            <a:spLocks noGrp="1"/>
          </p:cNvSpPr>
          <p:nvPr>
            <p:ph type="body" sz="quarter" idx="11"/>
          </p:nvPr>
        </p:nvSpPr>
        <p:spPr>
          <a:xfrm>
            <a:off x="457201" y="5993730"/>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
        <p:nvSpPr>
          <p:cNvPr id="7" name="Chart Placeholder 1">
            <a:extLst>
              <a:ext uri="{FF2B5EF4-FFF2-40B4-BE49-F238E27FC236}">
                <a16:creationId xmlns:a16="http://schemas.microsoft.com/office/drawing/2014/main" id="{B5FED8DF-4B16-1B4D-C138-AEAE4A5147FA}"/>
              </a:ext>
            </a:extLst>
          </p:cNvPr>
          <p:cNvSpPr>
            <a:spLocks noGrp="1"/>
          </p:cNvSpPr>
          <p:nvPr>
            <p:ph type="chart" sz="quarter" idx="10"/>
          </p:nvPr>
        </p:nvSpPr>
        <p:spPr>
          <a:xfrm>
            <a:off x="457200" y="1561284"/>
            <a:ext cx="11226800" cy="4085616"/>
          </a:xfrm>
        </p:spPr>
      </p:sp>
    </p:spTree>
    <p:extLst>
      <p:ext uri="{BB962C8B-B14F-4D97-AF65-F5344CB8AC3E}">
        <p14:creationId xmlns:p14="http://schemas.microsoft.com/office/powerpoint/2010/main" val="2381757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e 2-HepB">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3"/>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993732"/>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3023084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 1-HepC">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18872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4" name="Chart Placeholder 6">
            <a:extLst>
              <a:ext uri="{FF2B5EF4-FFF2-40B4-BE49-F238E27FC236}">
                <a16:creationId xmlns:a16="http://schemas.microsoft.com/office/drawing/2014/main" id="{1C4A26B3-F4FE-9EB9-8DF7-D9EA7E5D0263}"/>
              </a:ext>
            </a:extLst>
          </p:cNvPr>
          <p:cNvSpPr>
            <a:spLocks noGrp="1"/>
          </p:cNvSpPr>
          <p:nvPr>
            <p:ph type="chart" sz="quarter" idx="10"/>
          </p:nvPr>
        </p:nvSpPr>
        <p:spPr>
          <a:xfrm>
            <a:off x="457200" y="1276174"/>
            <a:ext cx="11226800" cy="4179453"/>
          </a:xfrm>
        </p:spPr>
        <p:txBody>
          <a:bodyPr/>
          <a:lstStyle/>
          <a:p>
            <a:endParaRPr lang="en-US"/>
          </a:p>
        </p:txBody>
      </p:sp>
      <p:sp>
        <p:nvSpPr>
          <p:cNvPr id="5" name="Text Placeholder 8">
            <a:extLst>
              <a:ext uri="{FF2B5EF4-FFF2-40B4-BE49-F238E27FC236}">
                <a16:creationId xmlns:a16="http://schemas.microsoft.com/office/drawing/2014/main" id="{7390F0AC-781B-4F55-644D-295E78030037}"/>
              </a:ext>
            </a:extLst>
          </p:cNvPr>
          <p:cNvSpPr>
            <a:spLocks noGrp="1"/>
          </p:cNvSpPr>
          <p:nvPr>
            <p:ph type="body" sz="quarter" idx="11"/>
          </p:nvPr>
        </p:nvSpPr>
        <p:spPr>
          <a:xfrm>
            <a:off x="457201" y="5993730"/>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489599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age 1-Ext-HepC">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
            <a:ext cx="12192000" cy="146304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5" name="Text Placeholder 8">
            <a:extLst>
              <a:ext uri="{FF2B5EF4-FFF2-40B4-BE49-F238E27FC236}">
                <a16:creationId xmlns:a16="http://schemas.microsoft.com/office/drawing/2014/main" id="{7390F0AC-781B-4F55-644D-295E78030037}"/>
              </a:ext>
            </a:extLst>
          </p:cNvPr>
          <p:cNvSpPr>
            <a:spLocks noGrp="1"/>
          </p:cNvSpPr>
          <p:nvPr>
            <p:ph type="body" sz="quarter" idx="11"/>
          </p:nvPr>
        </p:nvSpPr>
        <p:spPr>
          <a:xfrm>
            <a:off x="457201" y="5993730"/>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
        <p:nvSpPr>
          <p:cNvPr id="7" name="Chart Placeholder 1">
            <a:extLst>
              <a:ext uri="{FF2B5EF4-FFF2-40B4-BE49-F238E27FC236}">
                <a16:creationId xmlns:a16="http://schemas.microsoft.com/office/drawing/2014/main" id="{6ABFD9B3-D7C6-9A7A-A7BC-03431B7451C7}"/>
              </a:ext>
            </a:extLst>
          </p:cNvPr>
          <p:cNvSpPr>
            <a:spLocks noGrp="1"/>
          </p:cNvSpPr>
          <p:nvPr>
            <p:ph type="chart" sz="quarter" idx="10"/>
          </p:nvPr>
        </p:nvSpPr>
        <p:spPr>
          <a:xfrm>
            <a:off x="457200" y="1561284"/>
            <a:ext cx="11226800" cy="4085616"/>
          </a:xfrm>
        </p:spPr>
      </p:sp>
    </p:spTree>
    <p:extLst>
      <p:ext uri="{BB962C8B-B14F-4D97-AF65-F5344CB8AC3E}">
        <p14:creationId xmlns:p14="http://schemas.microsoft.com/office/powerpoint/2010/main" val="184625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2-HepC">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2"/>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993732"/>
            <a:ext cx="5638800" cy="673125"/>
          </a:xfrm>
        </p:spPr>
        <p:txBody>
          <a:bodyPr anchor="b">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517383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DA5914-F582-127A-A0C0-BEEAE63406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593E62-6399-6690-3C9D-789FA53EEE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A8DD37-4D67-3133-9238-8D45E9F812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CCB6D-DABD-754A-8426-905EF76E08FB}" type="datetimeFigureOut">
              <a:rPr lang="en-US" smtClean="0"/>
              <a:t>10/6/22</a:t>
            </a:fld>
            <a:endParaRPr lang="en-US"/>
          </a:p>
        </p:txBody>
      </p:sp>
      <p:sp>
        <p:nvSpPr>
          <p:cNvPr id="5" name="Footer Placeholder 4">
            <a:extLst>
              <a:ext uri="{FF2B5EF4-FFF2-40B4-BE49-F238E27FC236}">
                <a16:creationId xmlns:a16="http://schemas.microsoft.com/office/drawing/2014/main" id="{86CEF80A-7254-2D67-59AC-FAAF77ED43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D70E55-1FF7-27E7-1FE4-B9F7F83989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DF645-D866-8748-B450-53C9FCD6D03E}" type="slidenum">
              <a:rPr lang="en-US" smtClean="0"/>
              <a:t>‹#›</a:t>
            </a:fld>
            <a:endParaRPr lang="en-US"/>
          </a:p>
        </p:txBody>
      </p:sp>
    </p:spTree>
    <p:extLst>
      <p:ext uri="{BB962C8B-B14F-4D97-AF65-F5344CB8AC3E}">
        <p14:creationId xmlns:p14="http://schemas.microsoft.com/office/powerpoint/2010/main" val="3582791593"/>
      </p:ext>
    </p:extLst>
  </p:cSld>
  <p:clrMap bg1="lt1" tx1="dk1" bg2="lt2" tx2="dk2" accent1="accent1" accent2="accent2" accent3="accent3" accent4="accent4" accent5="accent5" accent6="accent6" hlink="hlink" folHlink="folHlink"/>
  <p:sldLayoutIdLst>
    <p:sldLayoutId id="2147483665" r:id="rId1"/>
    <p:sldLayoutId id="2147483673" r:id="rId2"/>
    <p:sldLayoutId id="2147483664" r:id="rId3"/>
    <p:sldLayoutId id="2147483666" r:id="rId4"/>
    <p:sldLayoutId id="2147483672" r:id="rId5"/>
    <p:sldLayoutId id="2147483667" r:id="rId6"/>
    <p:sldLayoutId id="2147483668" r:id="rId7"/>
    <p:sldLayoutId id="2147483674" r:id="rId8"/>
    <p:sldLayoutId id="2147483669" r:id="rId9"/>
    <p:sldLayoutId id="2147483670" r:id="rId10"/>
    <p:sldLayoutId id="2147483675"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9.xml"/><Relationship Id="rId4" Type="http://schemas.openxmlformats.org/officeDocument/2006/relationships/hyperlink" Target="https://www.cdc.gov/hepatitis/statistics/2020surveillance/index.ht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9.xml"/><Relationship Id="rId4" Type="http://schemas.openxmlformats.org/officeDocument/2006/relationships/hyperlink" Target="https://www.cdc.gov/hepatitis/statistics/2020surveillance/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2.7 – Part 1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a:t>
            </a:r>
            <a:r>
              <a:rPr lang="en-US" sz="200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071428050"/>
              </p:ext>
            </p:extLst>
          </p:nvPr>
        </p:nvGraphicFramePr>
        <p:xfrm>
          <a:off x="550332" y="1610666"/>
          <a:ext cx="11091335" cy="3257540"/>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Alabama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Alaska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Arizona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Arkansas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California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Colorado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Connecticut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Delaware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00403">
                <a:tc>
                  <a:txBody>
                    <a:bodyPr/>
                    <a:lstStyle/>
                    <a:p>
                      <a:pPr algn="l" fontAlgn="ctr"/>
                      <a:r>
                        <a:rPr lang="en-US" sz="1100" b="0" i="0" u="none" strike="noStrike">
                          <a:solidFill>
                            <a:srgbClr val="000000"/>
                          </a:solidFill>
                          <a:effectLst/>
                          <a:latin typeface="+mn-lt"/>
                        </a:rPr>
                        <a:t>District of Columbia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000000"/>
                          </a:solidFill>
                          <a:effectLst/>
                          <a:latin typeface="+mn-lt"/>
                        </a:rPr>
                        <a:t>Florida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000000"/>
                          </a:solidFill>
                          <a:effectLst/>
                          <a:latin typeface="+mn-lt"/>
                        </a:rPr>
                        <a:t>Georgia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000000"/>
                          </a:solidFill>
                          <a:effectLst/>
                          <a:latin typeface="+mn-lt"/>
                        </a:rPr>
                        <a:t>Hawaii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000000"/>
                          </a:solidFill>
                          <a:effectLst/>
                          <a:latin typeface="+mn-lt"/>
                        </a:rPr>
                        <a:t>Idaho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07265860"/>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8" name="TextBox 7">
            <a:extLst>
              <a:ext uri="{FF2B5EF4-FFF2-40B4-BE49-F238E27FC236}">
                <a16:creationId xmlns:a16="http://schemas.microsoft.com/office/drawing/2014/main" id="{A63725F0-C5B6-B0B9-FC3A-304D6AF8FEF0}"/>
              </a:ext>
            </a:extLst>
          </p:cNvPr>
          <p:cNvSpPr txBox="1"/>
          <p:nvPr/>
        </p:nvSpPr>
        <p:spPr>
          <a:xfrm>
            <a:off x="6096000" y="5109283"/>
            <a:ext cx="4494028"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110765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820399" cy="917018"/>
          </a:xfrm>
        </p:spPr>
        <p:txBody>
          <a:bodyPr>
            <a:noAutofit/>
          </a:bodyPr>
          <a:lstStyle/>
          <a:p>
            <a:r>
              <a:rPr lang="en-US" b="0"/>
              <a:t>Table 2.7 – Part 2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a:t>
            </a:r>
            <a:r>
              <a:rPr lang="en-US" sz="2000" b="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415524386"/>
              </p:ext>
            </p:extLst>
          </p:nvPr>
        </p:nvGraphicFramePr>
        <p:xfrm>
          <a:off x="548856" y="1610667"/>
          <a:ext cx="11091335" cy="3132572"/>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Illinois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85179088"/>
                  </a:ext>
                </a:extLst>
              </a:tr>
              <a:tr h="210312">
                <a:tc>
                  <a:txBody>
                    <a:bodyPr/>
                    <a:lstStyle/>
                    <a:p>
                      <a:pPr algn="l" fontAlgn="ctr"/>
                      <a:r>
                        <a:rPr lang="en-US" sz="1100" b="0" i="0" u="none" strike="noStrike">
                          <a:solidFill>
                            <a:srgbClr val="000000"/>
                          </a:solidFill>
                          <a:effectLst/>
                          <a:latin typeface="+mn-lt"/>
                        </a:rPr>
                        <a:t>Indiana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44042852"/>
                  </a:ext>
                </a:extLst>
              </a:tr>
              <a:tr h="210312">
                <a:tc>
                  <a:txBody>
                    <a:bodyPr/>
                    <a:lstStyle/>
                    <a:p>
                      <a:pPr algn="l" fontAlgn="ctr"/>
                      <a:r>
                        <a:rPr lang="en-US" sz="1100" b="0" i="0" u="none" strike="noStrike">
                          <a:solidFill>
                            <a:srgbClr val="000000"/>
                          </a:solidFill>
                          <a:effectLst/>
                          <a:latin typeface="+mn-lt"/>
                        </a:rPr>
                        <a:t>Iowa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54224071"/>
                  </a:ext>
                </a:extLst>
              </a:tr>
              <a:tr h="210312">
                <a:tc>
                  <a:txBody>
                    <a:bodyPr/>
                    <a:lstStyle/>
                    <a:p>
                      <a:pPr algn="l" fontAlgn="ctr"/>
                      <a:r>
                        <a:rPr lang="en-US" sz="1100" b="0" i="0" u="none" strike="noStrike">
                          <a:solidFill>
                            <a:srgbClr val="000000"/>
                          </a:solidFill>
                          <a:effectLst/>
                          <a:latin typeface="+mn-lt"/>
                        </a:rPr>
                        <a:t>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Kentucky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Louisiana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Maine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000000"/>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000000"/>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86322596"/>
                  </a:ext>
                </a:extLst>
              </a:tr>
            </a:tbl>
          </a:graphicData>
        </a:graphic>
      </p:graphicFrame>
      <p:sp>
        <p:nvSpPr>
          <p:cNvPr id="7" name="Text Placeholder 3">
            <a:extLst>
              <a:ext uri="{FF2B5EF4-FFF2-40B4-BE49-F238E27FC236}">
                <a16:creationId xmlns:a16="http://schemas.microsoft.com/office/drawing/2014/main" id="{F748DD1E-05B5-EFAD-FA6E-869A542212F8}"/>
              </a:ext>
            </a:extLst>
          </p:cNvPr>
          <p:cNvSpPr>
            <a:spLocks noGrp="1"/>
          </p:cNvSpPr>
          <p:nvPr>
            <p:ph type="body" sz="quarter" idx="11"/>
          </p:nvPr>
        </p:nvSpPr>
        <p:spPr>
          <a:xfrm>
            <a:off x="457200" y="4962520"/>
            <a:ext cx="5638800" cy="1645145"/>
          </a:xfrm>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9" name="TextBox 8">
            <a:extLst>
              <a:ext uri="{FF2B5EF4-FFF2-40B4-BE49-F238E27FC236}">
                <a16:creationId xmlns:a16="http://schemas.microsoft.com/office/drawing/2014/main" id="{675D940A-A450-E82F-C1F2-0980AD48A45A}"/>
              </a:ext>
            </a:extLst>
          </p:cNvPr>
          <p:cNvSpPr txBox="1"/>
          <p:nvPr/>
        </p:nvSpPr>
        <p:spPr>
          <a:xfrm>
            <a:off x="6062009" y="5064026"/>
            <a:ext cx="4517385"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668185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820399" cy="917018"/>
          </a:xfrm>
        </p:spPr>
        <p:txBody>
          <a:bodyPr>
            <a:noAutofit/>
          </a:bodyPr>
          <a:lstStyle/>
          <a:p>
            <a:r>
              <a:rPr lang="en-US" b="0"/>
              <a:t>Table 2.7 – Part 3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a:t>
            </a:r>
            <a:r>
              <a:rPr lang="en-US" sz="200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765037905"/>
              </p:ext>
            </p:extLst>
          </p:nvPr>
        </p:nvGraphicFramePr>
        <p:xfrm>
          <a:off x="550332" y="1610963"/>
          <a:ext cx="11091335" cy="3073118"/>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00403">
                <a:tc>
                  <a:txBody>
                    <a:bodyPr/>
                    <a:lstStyle/>
                    <a:p>
                      <a:pPr algn="l" fontAlgn="ctr"/>
                      <a:r>
                        <a:rPr lang="en-US" sz="1100" b="0" i="0" u="none" strike="noStrike">
                          <a:solidFill>
                            <a:srgbClr val="000000"/>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41512492"/>
                  </a:ext>
                </a:extLst>
              </a:tr>
              <a:tr h="200403">
                <a:tc>
                  <a:txBody>
                    <a:bodyPr/>
                    <a:lstStyle/>
                    <a:p>
                      <a:pPr algn="l" fontAlgn="ctr"/>
                      <a:r>
                        <a:rPr lang="en-US" sz="1100" b="0" i="0" u="none" strike="noStrike">
                          <a:solidFill>
                            <a:srgbClr val="000000"/>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04506111"/>
                  </a:ext>
                </a:extLst>
              </a:tr>
              <a:tr h="200403">
                <a:tc>
                  <a:txBody>
                    <a:bodyPr/>
                    <a:lstStyle/>
                    <a:p>
                      <a:pPr algn="l" fontAlgn="ctr"/>
                      <a:r>
                        <a:rPr lang="en-US" sz="1100" b="0" i="0" u="none" strike="noStrike">
                          <a:solidFill>
                            <a:srgbClr val="000000"/>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51386289"/>
                  </a:ext>
                </a:extLst>
              </a:tr>
              <a:tr h="200403">
                <a:tc>
                  <a:txBody>
                    <a:bodyPr/>
                    <a:lstStyle/>
                    <a:p>
                      <a:pPr algn="l" fontAlgn="ctr"/>
                      <a:r>
                        <a:rPr lang="en-US" sz="1100" b="0" i="0" u="none" strike="noStrike">
                          <a:solidFill>
                            <a:srgbClr val="000000"/>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5719938"/>
                  </a:ext>
                </a:extLst>
              </a:tr>
              <a:tr h="200403">
                <a:tc>
                  <a:txBody>
                    <a:bodyPr/>
                    <a:lstStyle/>
                    <a:p>
                      <a:pPr algn="l" fontAlgn="ctr"/>
                      <a:r>
                        <a:rPr lang="en-US" sz="1100" b="0" i="0" u="none" strike="noStrike">
                          <a:solidFill>
                            <a:srgbClr val="000000"/>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18028179"/>
                  </a:ext>
                </a:extLst>
              </a:tr>
              <a:tr h="200403">
                <a:tc>
                  <a:txBody>
                    <a:bodyPr/>
                    <a:lstStyle/>
                    <a:p>
                      <a:pPr algn="l" fontAlgn="ctr"/>
                      <a:r>
                        <a:rPr lang="en-US" sz="1100" b="0" i="0" u="none" strike="noStrike">
                          <a:solidFill>
                            <a:srgbClr val="000000"/>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59679608"/>
                  </a:ext>
                </a:extLst>
              </a:tr>
              <a:tr h="210312">
                <a:tc>
                  <a:txBody>
                    <a:bodyPr/>
                    <a:lstStyle/>
                    <a:p>
                      <a:pPr algn="l" fontAlgn="ctr"/>
                      <a:r>
                        <a:rPr lang="en-US" sz="1100" b="0" i="0" u="none" strike="noStrike">
                          <a:solidFill>
                            <a:srgbClr val="000000"/>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56287410"/>
                  </a:ext>
                </a:extLst>
              </a:tr>
            </a:tbl>
          </a:graphicData>
        </a:graphic>
      </p:graphicFrame>
      <p:sp>
        <p:nvSpPr>
          <p:cNvPr id="7" name="Text Placeholder 3">
            <a:extLst>
              <a:ext uri="{FF2B5EF4-FFF2-40B4-BE49-F238E27FC236}">
                <a16:creationId xmlns:a16="http://schemas.microsoft.com/office/drawing/2014/main" id="{E6CEE35A-D072-7529-D0D9-0BA7550E4607}"/>
              </a:ext>
            </a:extLst>
          </p:cNvPr>
          <p:cNvSpPr>
            <a:spLocks noGrp="1"/>
          </p:cNvSpPr>
          <p:nvPr>
            <p:ph type="body" sz="quarter" idx="11"/>
          </p:nvPr>
        </p:nvSpPr>
        <p:spPr>
          <a:xfrm>
            <a:off x="457200" y="4962520"/>
            <a:ext cx="5638800" cy="1645145"/>
          </a:xfrm>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9" name="TextBox 8">
            <a:extLst>
              <a:ext uri="{FF2B5EF4-FFF2-40B4-BE49-F238E27FC236}">
                <a16:creationId xmlns:a16="http://schemas.microsoft.com/office/drawing/2014/main" id="{5EA75F63-053D-7A19-FB07-A3DA15D914E7}"/>
              </a:ext>
            </a:extLst>
          </p:cNvPr>
          <p:cNvSpPr txBox="1"/>
          <p:nvPr/>
        </p:nvSpPr>
        <p:spPr>
          <a:xfrm>
            <a:off x="6062009" y="5064026"/>
            <a:ext cx="4517385"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03931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958659" cy="917018"/>
          </a:xfrm>
        </p:spPr>
        <p:txBody>
          <a:bodyPr>
            <a:noAutofit/>
          </a:bodyPr>
          <a:lstStyle/>
          <a:p>
            <a:r>
              <a:rPr lang="en-US"/>
              <a:t>Table 2.7 – Part 4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	</a:t>
            </a:r>
            <a:r>
              <a:rPr lang="en-US" sz="2000" b="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112407366"/>
              </p:ext>
            </p:extLst>
          </p:nvPr>
        </p:nvGraphicFramePr>
        <p:xfrm>
          <a:off x="550332" y="1612142"/>
          <a:ext cx="11091335" cy="3043391"/>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00403">
                <a:tc>
                  <a:txBody>
                    <a:bodyPr/>
                    <a:lstStyle/>
                    <a:p>
                      <a:pPr algn="l" fontAlgn="ctr"/>
                      <a:r>
                        <a:rPr lang="en-US" sz="1100" b="0" i="0" u="none" strike="noStrike">
                          <a:solidFill>
                            <a:srgbClr val="000000"/>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24316580"/>
                  </a:ext>
                </a:extLst>
              </a:tr>
              <a:tr h="200403">
                <a:tc>
                  <a:txBody>
                    <a:bodyPr/>
                    <a:lstStyle/>
                    <a:p>
                      <a:pPr algn="l" fontAlgn="ctr"/>
                      <a:r>
                        <a:rPr lang="en-US" sz="1100" b="0" i="0" u="none" strike="noStrike">
                          <a:solidFill>
                            <a:srgbClr val="000000"/>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48323906"/>
                  </a:ext>
                </a:extLst>
              </a:tr>
              <a:tr h="200403">
                <a:tc>
                  <a:txBody>
                    <a:bodyPr/>
                    <a:lstStyle/>
                    <a:p>
                      <a:pPr algn="l" fontAlgn="ctr"/>
                      <a:r>
                        <a:rPr lang="en-US" sz="1100" b="0" i="0" u="none" strike="noStrike">
                          <a:solidFill>
                            <a:srgbClr val="000000"/>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226052571"/>
                  </a:ext>
                </a:extLst>
              </a:tr>
              <a:tr h="200403">
                <a:tc>
                  <a:txBody>
                    <a:bodyPr/>
                    <a:lstStyle/>
                    <a:p>
                      <a:pPr algn="l" fontAlgn="ctr"/>
                      <a:r>
                        <a:rPr lang="en-US" sz="1100" b="0" i="0" u="none" strike="noStrike">
                          <a:solidFill>
                            <a:srgbClr val="000000"/>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125010633"/>
                  </a:ext>
                </a:extLst>
              </a:tr>
              <a:tr h="200403">
                <a:tc>
                  <a:txBody>
                    <a:bodyPr/>
                    <a:lstStyle/>
                    <a:p>
                      <a:pPr algn="l" fontAlgn="ctr"/>
                      <a:r>
                        <a:rPr lang="en-US" sz="1100" b="0" i="0" u="none" strike="noStrike">
                          <a:solidFill>
                            <a:srgbClr val="000000"/>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9556959"/>
                  </a:ext>
                </a:extLst>
              </a:tr>
              <a:tr h="200403">
                <a:tc>
                  <a:txBody>
                    <a:bodyPr/>
                    <a:lstStyle/>
                    <a:p>
                      <a:pPr algn="l" fontAlgn="ctr"/>
                      <a:r>
                        <a:rPr lang="en-US" sz="1100" b="0" i="0" u="none" strike="noStrike">
                          <a:solidFill>
                            <a:srgbClr val="000000"/>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10704428"/>
                  </a:ext>
                </a:extLst>
              </a:tr>
              <a:tr h="200403">
                <a:tc>
                  <a:txBody>
                    <a:bodyPr/>
                    <a:lstStyle/>
                    <a:p>
                      <a:pPr algn="l" fontAlgn="ctr"/>
                      <a:r>
                        <a:rPr lang="en-US" sz="1100" b="0" i="0" u="none" strike="noStrike">
                          <a:solidFill>
                            <a:srgbClr val="000000"/>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128752724"/>
                  </a:ext>
                </a:extLst>
              </a:tr>
              <a:tr h="200403">
                <a:tc>
                  <a:txBody>
                    <a:bodyPr/>
                    <a:lstStyle/>
                    <a:p>
                      <a:pPr algn="l" fontAlgn="ctr"/>
                      <a:r>
                        <a:rPr lang="en-US" sz="1100" b="0" i="0" u="none" strike="noStrike">
                          <a:solidFill>
                            <a:srgbClr val="000000"/>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716269440"/>
                  </a:ext>
                </a:extLst>
              </a:tr>
              <a:tr h="200403">
                <a:tc>
                  <a:txBody>
                    <a:bodyPr/>
                    <a:lstStyle/>
                    <a:p>
                      <a:pPr algn="l" fontAlgn="ctr"/>
                      <a:r>
                        <a:rPr lang="en-US" sz="1100" b="0" i="0" u="none" strike="noStrike">
                          <a:solidFill>
                            <a:srgbClr val="000000"/>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62014858"/>
                  </a:ext>
                </a:extLst>
              </a:tr>
              <a:tr h="210312">
                <a:tc>
                  <a:txBody>
                    <a:bodyPr/>
                    <a:lstStyle/>
                    <a:p>
                      <a:pPr algn="l" fontAlgn="ctr"/>
                      <a:r>
                        <a:rPr lang="en-US" sz="1100" b="0" i="0" u="none" strike="noStrike">
                          <a:solidFill>
                            <a:srgbClr val="000000"/>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200" b="1" i="0" u="none" strike="noStrike">
                          <a:solidFill>
                            <a:srgbClr val="000000"/>
                          </a:solidFill>
                          <a:effectLst/>
                          <a:latin typeface="+mn-lt"/>
                        </a:rPr>
                        <a:t>Total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1,690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1,727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1,649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1,662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1,752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47142603"/>
                  </a:ext>
                </a:extLst>
              </a:tr>
            </a:tbl>
          </a:graphicData>
        </a:graphic>
      </p:graphicFrame>
      <p:sp>
        <p:nvSpPr>
          <p:cNvPr id="10" name="Text Placeholder 3">
            <a:extLst>
              <a:ext uri="{FF2B5EF4-FFF2-40B4-BE49-F238E27FC236}">
                <a16:creationId xmlns:a16="http://schemas.microsoft.com/office/drawing/2014/main" id="{F6A2641F-E80A-43E3-EA82-2C028F23BF33}"/>
              </a:ext>
            </a:extLst>
          </p:cNvPr>
          <p:cNvSpPr>
            <a:spLocks noGrp="1"/>
          </p:cNvSpPr>
          <p:nvPr>
            <p:ph type="body" sz="quarter" idx="11"/>
          </p:nvPr>
        </p:nvSpPr>
        <p:spPr>
          <a:xfrm>
            <a:off x="457200" y="4962520"/>
            <a:ext cx="5638800" cy="1645145"/>
          </a:xfrm>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11" name="TextBox 10">
            <a:extLst>
              <a:ext uri="{FF2B5EF4-FFF2-40B4-BE49-F238E27FC236}">
                <a16:creationId xmlns:a16="http://schemas.microsoft.com/office/drawing/2014/main" id="{8956957C-4613-D3CD-C473-E3B130C8D0BC}"/>
              </a:ext>
            </a:extLst>
          </p:cNvPr>
          <p:cNvSpPr txBox="1"/>
          <p:nvPr/>
        </p:nvSpPr>
        <p:spPr>
          <a:xfrm>
            <a:off x="6062009" y="5064026"/>
            <a:ext cx="4536559"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1217177718"/>
      </p:ext>
    </p:extLst>
  </p:cSld>
  <p:clrMapOvr>
    <a:masterClrMapping/>
  </p:clrMapOvr>
</p:sld>
</file>

<file path=ppt/theme/theme1.xml><?xml version="1.0" encoding="utf-8"?>
<a:theme xmlns:a="http://schemas.openxmlformats.org/drawingml/2006/main" name="Office Theme">
  <a:themeElements>
    <a:clrScheme name="Hep-All-v2">
      <a:dk1>
        <a:srgbClr val="000000"/>
      </a:dk1>
      <a:lt1>
        <a:srgbClr val="FFFFFF"/>
      </a:lt1>
      <a:dk2>
        <a:srgbClr val="FFFFFF"/>
      </a:dk2>
      <a:lt2>
        <a:srgbClr val="83BC49"/>
      </a:lt2>
      <a:accent1>
        <a:srgbClr val="28434E"/>
      </a:accent1>
      <a:accent2>
        <a:srgbClr val="26418F"/>
      </a:accent2>
      <a:accent3>
        <a:srgbClr val="004940"/>
      </a:accent3>
      <a:accent4>
        <a:srgbClr val="497D0C"/>
      </a:accent4>
      <a:accent5>
        <a:srgbClr val="92A6DD"/>
      </a:accent5>
      <a:accent6>
        <a:srgbClr val="4EBAAA"/>
      </a:accent6>
      <a:hlink>
        <a:srgbClr val="0F56DC"/>
      </a:hlink>
      <a:folHlink>
        <a:srgbClr val="3077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bf74ea8-196f-4ed0-acda-4d1b8eb91222" xsi:nil="true"/>
    <lcf76f155ced4ddcb4097134ff3c332f xmlns="a5db0dc4-de41-4547-9920-1aed1993f095">
      <Terms xmlns="http://schemas.microsoft.com/office/infopath/2007/PartnerControls"/>
    </lcf76f155ced4ddcb4097134ff3c332f>
    <SharedWithUsers xmlns="0bf74ea8-196f-4ed0-acda-4d1b8eb91222">
      <UserInfo>
        <DisplayName/>
        <AccountId xsi:nil="true"/>
        <AccountType/>
      </UserInfo>
    </SharedWithUsers>
    <MediaLengthInSeconds xmlns="a5db0dc4-de41-4547-9920-1aed1993f09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90A988FF22164CA46804D9F7DD7698" ma:contentTypeVersion="19" ma:contentTypeDescription="Create a new document." ma:contentTypeScope="" ma:versionID="5f760c2749a5f24658e399241b39d6cf">
  <xsd:schema xmlns:xsd="http://www.w3.org/2001/XMLSchema" xmlns:xs="http://www.w3.org/2001/XMLSchema" xmlns:p="http://schemas.microsoft.com/office/2006/metadata/properties" xmlns:ns2="a5db0dc4-de41-4547-9920-1aed1993f095" xmlns:ns3="0bf74ea8-196f-4ed0-acda-4d1b8eb91222" targetNamespace="http://schemas.microsoft.com/office/2006/metadata/properties" ma:root="true" ma:fieldsID="ab42fd9982eb8cf9a4287e0180a47030" ns2:_="" ns3:_="">
    <xsd:import namespace="a5db0dc4-de41-4547-9920-1aed1993f095"/>
    <xsd:import namespace="0bf74ea8-196f-4ed0-acda-4d1b8eb912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db0dc4-de41-4547-9920-1aed1993f0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a7d435f-bc0a-452e-b7b2-4cb57826a06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bf74ea8-196f-4ed0-acda-4d1b8eb9122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9529543-8a12-4055-9543-ea40c2f05781}" ma:internalName="TaxCatchAll" ma:showField="CatchAllData" ma:web="0bf74ea8-196f-4ed0-acda-4d1b8eb912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69B53A-F81D-42F9-86B6-313656655330}">
  <ds:schemaRefs>
    <ds:schemaRef ds:uri="http://schemas.microsoft.com/sharepoint/v3/contenttype/forms"/>
  </ds:schemaRefs>
</ds:datastoreItem>
</file>

<file path=customXml/itemProps2.xml><?xml version="1.0" encoding="utf-8"?>
<ds:datastoreItem xmlns:ds="http://schemas.openxmlformats.org/officeDocument/2006/customXml" ds:itemID="{DE9434D5-4D44-4090-9F30-B85933BA4D4D}">
  <ds:schemaRefs>
    <ds:schemaRef ds:uri="http://purl.org/dc/terms/"/>
    <ds:schemaRef ds:uri="http://schemas.microsoft.com/office/2006/documentManagement/types"/>
    <ds:schemaRef ds:uri="http://schemas.microsoft.com/office/2006/metadata/properties"/>
    <ds:schemaRef ds:uri="http://purl.org/dc/dcmitype/"/>
    <ds:schemaRef ds:uri="http://purl.org/dc/elements/1.1/"/>
    <ds:schemaRef ds:uri="http://www.w3.org/XML/1998/namespace"/>
    <ds:schemaRef ds:uri="http://schemas.openxmlformats.org/package/2006/metadata/core-properties"/>
    <ds:schemaRef ds:uri="a5db0dc4-de41-4547-9920-1aed1993f095"/>
    <ds:schemaRef ds:uri="http://schemas.microsoft.com/office/infopath/2007/PartnerControls"/>
    <ds:schemaRef ds:uri="0bf74ea8-196f-4ed0-acda-4d1b8eb91222"/>
  </ds:schemaRefs>
</ds:datastoreItem>
</file>

<file path=customXml/itemProps3.xml><?xml version="1.0" encoding="utf-8"?>
<ds:datastoreItem xmlns:ds="http://schemas.openxmlformats.org/officeDocument/2006/customXml" ds:itemID="{E6567549-253E-4488-8C4A-9907633B1E0D}">
  <ds:schemaRefs>
    <ds:schemaRef ds:uri="0bf74ea8-196f-4ed0-acda-4d1b8eb91222"/>
    <ds:schemaRef ds:uri="a5db0dc4-de41-4547-9920-1aed1993f0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32</TotalTime>
  <Words>2778</Words>
  <Application>Microsoft Macintosh PowerPoint</Application>
  <PresentationFormat>Widescreen</PresentationFormat>
  <Paragraphs>686</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Table 2.7 – Part 1 of 4 Numbers and rates* of deaths with hepatitis B virus infection listed as a cause of death† among residents, by state or jurisdiction United States, 2016–2020          </vt:lpstr>
      <vt:lpstr>Table 2.7 – Part 2 of 4 Numbers and rates* of deaths with hepatitis B virus infection listed as a cause of death† among residents, by state or jurisdiction United States, 2016–2020          </vt:lpstr>
      <vt:lpstr>Table 2.7 – Part 3 of 4 Numbers and rates* of deaths with hepatitis B virus infection listed as a cause of death† among residents, by state or jurisdiction United States, 2016–2020          </vt:lpstr>
      <vt:lpstr>Table 2.7 – Part 4 of 4 Numbers and rates* of deaths with hepatitis B virus infection listed as a cause of death† among residents, by state or jurisdiction United States, 2016–2020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Sporrong, Katari (NYC-RSD)</dc:creator>
  <cp:lastModifiedBy>Sporrong, Katari (NYC-RSD)</cp:lastModifiedBy>
  <cp:revision>14</cp:revision>
  <dcterms:created xsi:type="dcterms:W3CDTF">2022-08-02T19:32:21Z</dcterms:created>
  <dcterms:modified xsi:type="dcterms:W3CDTF">2022-10-06T21:52:03Z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0x0101004E90A988FF22164CA46804D9F7DD7698</vt:lpwstr>
  </property>
  <property fmtid="{D5CDD505-2E9C-101B-9397-08002B2CF9AE}" pid="3" name="MediaServiceImageTags">
    <vt:lpwstr/>
  </property>
  <property fmtid="{D5CDD505-2E9C-101B-9397-08002B2CF9AE}" pid="4" name="Order">
    <vt:r8>323400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haredFileIndex">
    <vt:lpwstr/>
  </property>
  <property fmtid="{D5CDD505-2E9C-101B-9397-08002B2CF9AE}" pid="12" name="_SourceUrl">
    <vt:lpwstr/>
  </property>
  <property fmtid="{D5CDD505-2E9C-101B-9397-08002B2CF9AE}" pid="13" name="MSIP_Label_8af03ff0-41c5-4c41-b55e-fabb8fae94be_Name">
    <vt:lpwstr>8af03ff0-41c5-4c41-b55e-fabb8fae94be</vt:lpwstr>
  </property>
  <property fmtid="{D5CDD505-2E9C-101B-9397-08002B2CF9AE}" pid="14" name="MSIP_Label_8af03ff0-41c5-4c41-b55e-fabb8fae94be_Enabled">
    <vt:lpwstr>true</vt:lpwstr>
  </property>
  <property fmtid="{D5CDD505-2E9C-101B-9397-08002B2CF9AE}" pid="15" name="MSIP_Label_8af03ff0-41c5-4c41-b55e-fabb8fae94be_SetDate">
    <vt:lpwstr>2022-09-26T18:12:39Z</vt:lpwstr>
  </property>
  <property fmtid="{D5CDD505-2E9C-101B-9397-08002B2CF9AE}" pid="16" name="MSIP_Label_8af03ff0-41c5-4c41-b55e-fabb8fae94be_SiteId">
    <vt:lpwstr>9ce70869-60db-44fd-abe8-d2767077fc8f</vt:lpwstr>
  </property>
  <property fmtid="{D5CDD505-2E9C-101B-9397-08002B2CF9AE}" pid="17" name="MSIP_Label_8af03ff0-41c5-4c41-b55e-fabb8fae94be_Method">
    <vt:lpwstr>Privileged</vt:lpwstr>
  </property>
  <property fmtid="{D5CDD505-2E9C-101B-9397-08002B2CF9AE}" pid="18" name="MSIP_Label_8af03ff0-41c5-4c41-b55e-fabb8fae94be_ContentBits">
    <vt:lpwstr>0</vt:lpwstr>
  </property>
  <property fmtid="{D5CDD505-2E9C-101B-9397-08002B2CF9AE}" pid="19" name="MSIP_Label_8af03ff0-41c5-4c41-b55e-fabb8fae94be_ActionId">
    <vt:lpwstr>0889dd41-5272-4998-baba-61054e125ce3</vt:lpwstr>
  </property>
</Properties>
</file>