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sldIdLst>
    <p:sldId id="315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4"/>
      <p:italic r:id="rId4"/>
      <p:boldItalic r:id="rId4"/>
    </p:embeddedFont>
    <p:embeddedFont>
      <p:font typeface="Calibri Light" panose="020F0302020204030204" pitchFamily="34" charset="0"/>
      <p:regular r:id="rId4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89048" autoAdjust="0"/>
  </p:normalViewPr>
  <p:slideViewPr>
    <p:cSldViewPr snapToGrid="0" snapToObjects="1">
      <p:cViewPr varScale="1">
        <p:scale>
          <a:sx n="109" d="100"/>
          <a:sy n="109" d="100"/>
        </p:scale>
        <p:origin x="984" y="184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Figure 6-1 depicts the hepatitis B surface antigen testing algorithm for the Ortho VITROS hepatitis B surface antigen initial assay based on signal-to-cutoff value and indicates when retesting and supplemental confirmatory, or neutralization, testing should be performed.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454C-70A6-484B-A18A-4A2F432C85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78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tmb.edu/policies_and_procedures/IHOP/Supporting_Documents/IHOP%20-%2009.13.15%20-%20Serological%20Testing%20for%20%20Syphilis,%20Hepatitis%20B,%20and%20HIV%20during%20Pregnancy%20and%20Delivery%20(HBsAg_Screening)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5E5F6-D5BE-084F-AC5E-732871796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Figure 6-1. Testing algorithm for the Ortho VITROS hepatitis B surface antigen initial assay</a:t>
            </a:r>
            <a:endParaRPr lang="en-US" dirty="0"/>
          </a:p>
        </p:txBody>
      </p:sp>
      <p:pic>
        <p:nvPicPr>
          <p:cNvPr id="4" name="Figure 6-1" descr="Figure 6-1 depicts the hepatitis B surface antigen testing algorithm for the Ortho VITROS hepatitis B surface antigen initial assay based on signal-to-cutoff value and indicates when retesting and supplemental confirmatory, or neutralization, testing should be performed.">
            <a:extLst>
              <a:ext uri="{FF2B5EF4-FFF2-40B4-BE49-F238E27FC236}">
                <a16:creationId xmlns:a16="http://schemas.microsoft.com/office/drawing/2014/main" id="{66739116-D82A-4644-A154-EED58BB52EDD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160" y="1690688"/>
            <a:ext cx="7735680" cy="3880624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D4717B-D7E0-D543-8D03-5E1BE8140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8160" y="5743578"/>
            <a:ext cx="7598717" cy="393382"/>
          </a:xfrm>
        </p:spPr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Obtained</a:t>
            </a:r>
            <a:r>
              <a:rPr lang="en-US" spc="12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from</a:t>
            </a:r>
            <a:r>
              <a:rPr lang="en-US" spc="114" dirty="0">
                <a:solidFill>
                  <a:srgbClr val="595959"/>
                </a:solidFill>
              </a:rPr>
              <a:t> </a:t>
            </a:r>
            <a:r>
              <a:rPr lang="en-US" u="sng" spc="-5" dirty="0">
                <a:solidFill>
                  <a:srgbClr val="595959"/>
                </a:solidFill>
                <a:uFill>
                  <a:solidFill>
                    <a:srgbClr val="205E9E"/>
                  </a:solidFill>
                </a:uFill>
                <a:hlinkClick r:id="rId4"/>
              </a:rPr>
              <a:t>https://www.utmb.edu/policies_and_procedures/IHOP/Supporting_Documents/IHOP%20-%2009.13.15%20-%20Serological%20Testing%20for%20 </a:t>
            </a:r>
            <a:r>
              <a:rPr lang="en-US" u="sng" spc="-5" dirty="0">
                <a:solidFill>
                  <a:srgbClr val="0563C1"/>
                </a:solidFill>
                <a:uFill>
                  <a:solidFill>
                    <a:srgbClr val="205E9E"/>
                  </a:solidFill>
                </a:uFill>
                <a:hlinkClick r:id="rId4"/>
              </a:rPr>
              <a:t>Syphilis,%20Hepatitis%20B,%20and%20HIV%20during%20Pregnancy%20and%20Delivery%20(</a:t>
            </a:r>
            <a:r>
              <a:rPr lang="en-US" u="sng" spc="-5" dirty="0" err="1">
                <a:solidFill>
                  <a:srgbClr val="0563C1"/>
                </a:solidFill>
                <a:uFill>
                  <a:solidFill>
                    <a:srgbClr val="205E9E"/>
                  </a:solidFill>
                </a:uFill>
                <a:hlinkClick r:id="rId4"/>
              </a:rPr>
              <a:t>HBsAg_Screening</a:t>
            </a:r>
            <a:r>
              <a:rPr lang="en-US" u="sng" spc="-5" dirty="0">
                <a:solidFill>
                  <a:srgbClr val="0563C1"/>
                </a:solidFill>
                <a:uFill>
                  <a:solidFill>
                    <a:srgbClr val="205E9E"/>
                  </a:solidFill>
                </a:uFill>
                <a:hlinkClick r:id="rId4"/>
              </a:rPr>
              <a:t>).pd</a:t>
            </a:r>
            <a:r>
              <a:rPr lang="en-US" spc="-5" dirty="0">
                <a:solidFill>
                  <a:schemeClr val="bg1">
                    <a:lumMod val="65000"/>
                  </a:schemeClr>
                </a:solidFill>
                <a:hlinkClick r:id="rId4"/>
              </a:rPr>
              <a:t>f</a:t>
            </a:r>
            <a:r>
              <a:rPr lang="en-US" spc="-5" dirty="0">
                <a:solidFill>
                  <a:schemeClr val="bg1">
                    <a:lumMod val="65000"/>
                  </a:schemeClr>
                </a:solidFill>
              </a:rPr>
              <a:t>.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595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3859</TotalTime>
  <Words>117</Words>
  <Application>Microsoft Macintosh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Figure 6-1. Testing algorithm for the Ortho VITROS hepatitis B surface antigen initial assay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DVH_Guidance_for_VH_Surveillance_Figure_6-1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2021-08-27T15:20:53Z</dcterms:modified>
  <cp:category/>
</cp:coreProperties>
</file>