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sldIdLst>
    <p:sldId id="282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4"/>
      <p:italic r:id="rId4"/>
      <p:boldItalic r:id="rId4"/>
    </p:embeddedFont>
    <p:embeddedFont>
      <p:font typeface="Calibri Light" panose="020F0302020204030204" pitchFamily="34" charset="0"/>
      <p:regular r:id="rId4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25" autoAdjust="0"/>
    <p:restoredTop sz="89048" autoAdjust="0"/>
  </p:normalViewPr>
  <p:slideViewPr>
    <p:cSldViewPr snapToGrid="0" snapToObjects="1">
      <p:cViewPr varScale="1">
        <p:scale>
          <a:sx n="67" d="100"/>
          <a:sy n="67" d="100"/>
        </p:scale>
        <p:origin x="192" y="1080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E0C47-27FC-5249-9E85-A99AFC0F2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338" y="1013791"/>
            <a:ext cx="9195324" cy="676897"/>
          </a:xfrm>
        </p:spPr>
        <p:txBody>
          <a:bodyPr>
            <a:noAutofit/>
          </a:bodyPr>
          <a:lstStyle/>
          <a:p>
            <a:r>
              <a:rPr lang="en-US" spc="-30" dirty="0"/>
              <a:t>Table </a:t>
            </a:r>
            <a:r>
              <a:rPr lang="en-US" spc="-50" dirty="0"/>
              <a:t>5-7.</a:t>
            </a:r>
            <a:r>
              <a:rPr lang="en-US" spc="-45" dirty="0"/>
              <a:t> </a:t>
            </a:r>
            <a:r>
              <a:rPr lang="en-US" spc="-10" dirty="0"/>
              <a:t>Selections for variables indicating outbreak source for hepatitis </a:t>
            </a:r>
            <a:r>
              <a:rPr lang="en-US" dirty="0"/>
              <a:t>A </a:t>
            </a:r>
            <a:r>
              <a:rPr lang="en-US" spc="-10" dirty="0"/>
              <a:t>cases notified to</a:t>
            </a:r>
            <a:r>
              <a:rPr lang="en-US" spc="-5" dirty="0"/>
              <a:t> </a:t>
            </a:r>
            <a:r>
              <a:rPr lang="en-US" spc="-10" dirty="0"/>
              <a:t>the</a:t>
            </a:r>
            <a:r>
              <a:rPr lang="en-US" spc="-20" dirty="0"/>
              <a:t> </a:t>
            </a:r>
            <a:r>
              <a:rPr lang="en-US" spc="-10" dirty="0"/>
              <a:t>National</a:t>
            </a:r>
            <a:r>
              <a:rPr lang="en-US" spc="-15" dirty="0"/>
              <a:t> </a:t>
            </a:r>
            <a:r>
              <a:rPr lang="en-US" spc="-10" dirty="0"/>
              <a:t>Notifiable</a:t>
            </a:r>
            <a:r>
              <a:rPr lang="en-US" spc="-15" dirty="0"/>
              <a:t> </a:t>
            </a:r>
            <a:r>
              <a:rPr lang="en-US" spc="-10" dirty="0"/>
              <a:t>Diseases</a:t>
            </a:r>
            <a:r>
              <a:rPr lang="en-US" spc="-15" dirty="0"/>
              <a:t> </a:t>
            </a:r>
            <a:r>
              <a:rPr lang="en-US" spc="-10" dirty="0"/>
              <a:t>Surveillance</a:t>
            </a:r>
            <a:r>
              <a:rPr lang="en-US" spc="-15" dirty="0"/>
              <a:t> </a:t>
            </a:r>
            <a:r>
              <a:rPr lang="en-US" spc="-10" dirty="0"/>
              <a:t>System</a:t>
            </a:r>
            <a:r>
              <a:rPr lang="en-US" spc="-15" dirty="0"/>
              <a:t> </a:t>
            </a:r>
            <a:r>
              <a:rPr lang="en-US" spc="-10" dirty="0"/>
              <a:t>via</a:t>
            </a:r>
            <a:r>
              <a:rPr lang="en-US" spc="-15" dirty="0"/>
              <a:t> </a:t>
            </a:r>
            <a:r>
              <a:rPr lang="en-US" spc="-10" dirty="0"/>
              <a:t>Health</a:t>
            </a:r>
            <a:r>
              <a:rPr lang="en-US" spc="-15" dirty="0"/>
              <a:t> </a:t>
            </a:r>
            <a:r>
              <a:rPr lang="en-US" spc="-10" dirty="0"/>
              <a:t>Level</a:t>
            </a:r>
            <a:r>
              <a:rPr lang="en-US" spc="-15" dirty="0"/>
              <a:t> </a:t>
            </a:r>
            <a:r>
              <a:rPr lang="en-US" spc="-10" dirty="0"/>
              <a:t>Seven</a:t>
            </a:r>
            <a:r>
              <a:rPr lang="en-US" spc="-15" dirty="0"/>
              <a:t> </a:t>
            </a:r>
            <a:r>
              <a:rPr lang="en-US" spc="-10" dirty="0"/>
              <a:t>case</a:t>
            </a:r>
            <a:r>
              <a:rPr lang="en-US" spc="-15" dirty="0"/>
              <a:t> </a:t>
            </a:r>
            <a:r>
              <a:rPr lang="en-US" spc="-10" dirty="0"/>
              <a:t>notification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Table 5-7">
            <a:extLst>
              <a:ext uri="{FF2B5EF4-FFF2-40B4-BE49-F238E27FC236}">
                <a16:creationId xmlns:a16="http://schemas.microsoft.com/office/drawing/2014/main" id="{5D356CCB-4CBB-494F-9E28-3C88D6C3F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16059"/>
              </p:ext>
            </p:extLst>
          </p:nvPr>
        </p:nvGraphicFramePr>
        <p:xfrm>
          <a:off x="2158476" y="1810458"/>
          <a:ext cx="7875047" cy="1657985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3937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75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1554">
                <a:tc rowSpan="2">
                  <a:txBody>
                    <a:bodyPr/>
                    <a:lstStyle/>
                    <a:p>
                      <a:pPr marL="57150" indent="0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  <a:tabLst/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Hepatitis A Outbreak Scenario</a:t>
                      </a:r>
                    </a:p>
                  </a:txBody>
                  <a:tcPr marL="0" marR="0" marT="0" marB="0" anchor="ctr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57150" algn="ctr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Variable Selections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55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algn="ctr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77980-1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algn="ctr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INV618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algn="ctr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INV609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algn="ctr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INV610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algn="ctr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INV612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06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Person-to-person</a:t>
                      </a:r>
                      <a:r>
                        <a:rPr sz="105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0539" marB="0"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0539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0539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0539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0539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0539" marB="0">
                    <a:lnL w="6350">
                      <a:solidFill>
                        <a:srgbClr val="005E6D"/>
                      </a:solidFill>
                      <a:prstDash val="solid"/>
                    </a:lnL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60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Foodborne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outbreak,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infected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handler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60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Foodborne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outbreak,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infected</a:t>
                      </a:r>
                      <a:r>
                        <a:rPr sz="1050" b="0" i="0" spc="2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food</a:t>
                      </a:r>
                      <a:r>
                        <a:rPr sz="105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handler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605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Waterborne</a:t>
                      </a:r>
                      <a:r>
                        <a:rPr sz="1050" b="0" i="0" spc="-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outbreak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-3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58082" marB="0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1895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3858</TotalTime>
  <Words>76</Words>
  <Application>Microsoft Macintosh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Table 5-7. Selections for variables indicating outbreak source for hepatitis A cases notified to the National Notifiable Diseases Surveillance System via Health Level Seven case notification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DVH_Guidance_for_VH_Surveillance_Table_5-7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2021-08-27T15:16:33Z</dcterms:modified>
  <cp:category/>
</cp:coreProperties>
</file>