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4"/>
  </p:sldMasterIdLst>
  <p:notesMasterIdLst>
    <p:notesMasterId r:id="rId18"/>
  </p:notesMasterIdLst>
  <p:sldIdLst>
    <p:sldId id="301" r:id="rId5"/>
    <p:sldId id="322" r:id="rId6"/>
    <p:sldId id="593" r:id="rId7"/>
    <p:sldId id="597" r:id="rId8"/>
    <p:sldId id="324" r:id="rId9"/>
    <p:sldId id="575" r:id="rId10"/>
    <p:sldId id="598" r:id="rId11"/>
    <p:sldId id="599" r:id="rId12"/>
    <p:sldId id="596" r:id="rId13"/>
    <p:sldId id="600" r:id="rId14"/>
    <p:sldId id="601" r:id="rId15"/>
    <p:sldId id="602" r:id="rId16"/>
    <p:sldId id="321" r:id="rId1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430820-7F70-8971-595F-ED95882F7673}" name="Lessa, Fernanda (CDC/DDID/NCEZID/DHQP)" initials="LF(" userId="S::dta3@cdc.gov::3b10506a-91e0-4aa6-8e4a-b48f1b2c20e9" providerId="AD"/>
  <p188:author id="{D2CC3B41-80AD-9C11-6557-53DB0BCBF647}" name="Wilson, Katie (CDC/DDID/NCEZID/DHQP)" initials="KW" userId="Wilson, Katie (CDC/DDID/NCEZID/DHQP)" providerId="None"/>
  <p188:author id="{95D7EAF3-B58E-CADA-DB08-73B7407BEBF9}" name="Ponder, Marilyn (CDC/DDID/NCEZID/DHQP) (CTR)" initials="PM((" userId="S::qvl8@cdc.gov::3999cd6a-e61a-4ada-a4ca-391c3b117a9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WUW4" initials="W" lastIdx="17" clrIdx="0">
    <p:extLst>
      <p:ext uri="{19B8F6BF-5375-455C-9EA6-DF929625EA0E}">
        <p15:presenceInfo xmlns:p15="http://schemas.microsoft.com/office/powerpoint/2012/main" userId="WUW4"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CCB38A-30F7-49CE-974F-5ED8CD3DF8A8}" v="504" dt="2023-11-21T21:49:07.8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nder, Marilyn (CDC/NCEZID/DHQP/OD) (CTR)" userId="3999cd6a-e61a-4ada-a4ca-391c3b117a90" providerId="ADAL" clId="{9DCCB38A-30F7-49CE-974F-5ED8CD3DF8A8}"/>
    <pc:docChg chg="modSld">
      <pc:chgData name="Ponder, Marilyn (CDC/NCEZID/DHQP/OD) (CTR)" userId="3999cd6a-e61a-4ada-a4ca-391c3b117a90" providerId="ADAL" clId="{9DCCB38A-30F7-49CE-974F-5ED8CD3DF8A8}" dt="2023-11-21T21:49:07.896" v="499" actId="962"/>
      <pc:docMkLst>
        <pc:docMk/>
      </pc:docMkLst>
      <pc:sldChg chg="modSp">
        <pc:chgData name="Ponder, Marilyn (CDC/NCEZID/DHQP/OD) (CTR)" userId="3999cd6a-e61a-4ada-a4ca-391c3b117a90" providerId="ADAL" clId="{9DCCB38A-30F7-49CE-974F-5ED8CD3DF8A8}" dt="2023-11-21T21:48:07.207" v="1" actId="962"/>
        <pc:sldMkLst>
          <pc:docMk/>
          <pc:sldMk cId="2017858724" sldId="301"/>
        </pc:sldMkLst>
        <pc:cxnChg chg="mod">
          <ac:chgData name="Ponder, Marilyn (CDC/NCEZID/DHQP/OD) (CTR)" userId="3999cd6a-e61a-4ada-a4ca-391c3b117a90" providerId="ADAL" clId="{9DCCB38A-30F7-49CE-974F-5ED8CD3DF8A8}" dt="2023-11-21T21:48:07.207" v="1" actId="962"/>
          <ac:cxnSpMkLst>
            <pc:docMk/>
            <pc:sldMk cId="2017858724" sldId="301"/>
            <ac:cxnSpMk id="13" creationId="{05579D63-35F6-C4E7-1290-19C2E41204C6}"/>
          </ac:cxnSpMkLst>
        </pc:cxnChg>
      </pc:sldChg>
      <pc:sldChg chg="modSp mod">
        <pc:chgData name="Ponder, Marilyn (CDC/NCEZID/DHQP/OD) (CTR)" userId="3999cd6a-e61a-4ada-a4ca-391c3b117a90" providerId="ADAL" clId="{9DCCB38A-30F7-49CE-974F-5ED8CD3DF8A8}" dt="2023-11-21T21:48:00.351" v="0" actId="33553"/>
        <pc:sldMkLst>
          <pc:docMk/>
          <pc:sldMk cId="3711193582" sldId="321"/>
        </pc:sldMkLst>
        <pc:spChg chg="mod">
          <ac:chgData name="Ponder, Marilyn (CDC/NCEZID/DHQP/OD) (CTR)" userId="3999cd6a-e61a-4ada-a4ca-391c3b117a90" providerId="ADAL" clId="{9DCCB38A-30F7-49CE-974F-5ED8CD3DF8A8}" dt="2023-11-21T21:48:00.351" v="0" actId="33553"/>
          <ac:spMkLst>
            <pc:docMk/>
            <pc:sldMk cId="3711193582" sldId="321"/>
            <ac:spMk id="3" creationId="{61365D03-C74B-3AA5-5336-58EBFC899984}"/>
          </ac:spMkLst>
        </pc:spChg>
      </pc:sldChg>
      <pc:sldChg chg="modSp">
        <pc:chgData name="Ponder, Marilyn (CDC/NCEZID/DHQP/OD) (CTR)" userId="3999cd6a-e61a-4ada-a4ca-391c3b117a90" providerId="ADAL" clId="{9DCCB38A-30F7-49CE-974F-5ED8CD3DF8A8}" dt="2023-11-21T21:49:07.896" v="499" actId="962"/>
        <pc:sldMkLst>
          <pc:docMk/>
          <pc:sldMk cId="1728938281" sldId="596"/>
        </pc:sldMkLst>
        <pc:picChg chg="mod">
          <ac:chgData name="Ponder, Marilyn (CDC/NCEZID/DHQP/OD) (CTR)" userId="3999cd6a-e61a-4ada-a4ca-391c3b117a90" providerId="ADAL" clId="{9DCCB38A-30F7-49CE-974F-5ED8CD3DF8A8}" dt="2023-11-21T21:49:07.896" v="499" actId="962"/>
          <ac:picMkLst>
            <pc:docMk/>
            <pc:sldMk cId="1728938281" sldId="596"/>
            <ac:picMk id="8" creationId="{C385C622-F554-875E-28D8-99B0B12A3FE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A50357-4336-47A4-A02C-B93450661D31}" type="datetimeFigureOut">
              <a:rPr lang="en-US" smtClean="0"/>
              <a:t>11/21/2023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15D9A9-A506-41D6-9785-AAB7485709AC}" type="slidenum">
              <a:rPr lang="en-US" smtClean="0"/>
              <a:t>‹#›</a:t>
            </a:fld>
            <a:endParaRPr lang="en-US"/>
          </a:p>
        </p:txBody>
      </p:sp>
    </p:spTree>
    <p:extLst>
      <p:ext uri="{BB962C8B-B14F-4D97-AF65-F5344CB8AC3E}">
        <p14:creationId xmlns:p14="http://schemas.microsoft.com/office/powerpoint/2010/main" val="790982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400" b="1" i="1">
                <a:solidFill>
                  <a:schemeClr val="tx1"/>
                </a:solidFill>
                <a:latin typeface="+mn-lt"/>
                <a:ea typeface="+mn-ea"/>
                <a:cs typeface="+mn-cs"/>
              </a:rPr>
              <a:t>Audiencia destinataria</a:t>
            </a:r>
            <a:r>
              <a:rPr lang="es-ES" sz="1400" i="1">
                <a:solidFill>
                  <a:schemeClr val="tx1"/>
                </a:solidFill>
                <a:latin typeface="+mn-lt"/>
                <a:ea typeface="+mn-ea"/>
                <a:cs typeface="+mn-cs"/>
              </a:rPr>
              <a:t>: Esta presentación se centra en lo que los </a:t>
            </a:r>
            <a:r>
              <a:rPr lang="es-ES" sz="1400" b="1" i="1">
                <a:solidFill>
                  <a:schemeClr val="tx1"/>
                </a:solidFill>
                <a:latin typeface="+mn-lt"/>
                <a:ea typeface="+mn-ea"/>
                <a:cs typeface="+mn-cs"/>
              </a:rPr>
              <a:t>trabajadores de la salud </a:t>
            </a:r>
            <a:r>
              <a:rPr lang="es-ES" sz="1400" i="1">
                <a:solidFill>
                  <a:schemeClr val="tx1"/>
                </a:solidFill>
                <a:latin typeface="+mn-lt"/>
                <a:ea typeface="+mn-ea"/>
                <a:cs typeface="+mn-cs"/>
              </a:rPr>
              <a:t>deben saber acerca del monitoreo de los trabajadores de la salud y los pacientes internados para ver si tienen la enfermedad por el virus de Marburgo. En esta presentación se usa como base la información general de la Presentación de diapositivas número 1 para los trabajadores de la salud acerca de la evaluación para identificar la enfermedad por el virus de Marburgo.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i="1"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sz="1400" i="1">
                <a:solidFill>
                  <a:schemeClr val="tx1"/>
                </a:solidFill>
                <a:latin typeface="+mn-lt"/>
                <a:ea typeface="+mn-ea"/>
                <a:cs typeface="+mn-cs"/>
              </a:rPr>
              <a:t>Tenga en cuenta que los temas sobre la prevención y el control de infecciones para la enfermedad por el virus de Marburgo se presentan en orden, y se espera que los participantes avancen a lo largo de la serie. Sin embargo, puede combinar el contenido para satisfacer las necesidades de los participantes, y podría necesitar ajustar el ejemplo del guion de forma acorde.</a:t>
            </a:r>
          </a:p>
          <a:p>
            <a:endParaRPr lang="en-US" sz="1400" kern="1200">
              <a:solidFill>
                <a:schemeClr val="tx1"/>
              </a:solidFill>
              <a:effectLst/>
              <a:latin typeface="+mn-lt"/>
              <a:ea typeface="+mn-ea"/>
              <a:cs typeface="+mn-cs"/>
            </a:endParaRPr>
          </a:p>
          <a:p>
            <a:r>
              <a:rPr lang="es-ES" sz="1400" b="1" i="1">
                <a:solidFill>
                  <a:schemeClr val="tx1"/>
                </a:solidFill>
                <a:latin typeface="+mn-lt"/>
                <a:ea typeface="+mn-ea"/>
                <a:cs typeface="+mn-cs"/>
              </a:rPr>
              <a:t>Cantidad de tiempo estimado con participación de la audiencia</a:t>
            </a:r>
            <a:r>
              <a:rPr lang="es-ES" sz="1400">
                <a:solidFill>
                  <a:schemeClr val="tx1"/>
                </a:solidFill>
                <a:latin typeface="+mn-lt"/>
                <a:ea typeface="+mn-ea"/>
                <a:cs typeface="+mn-cs"/>
              </a:rPr>
              <a:t>: 15 minutos.</a:t>
            </a:r>
          </a:p>
          <a:p>
            <a:endParaRPr lang="en-US" sz="1400" kern="1200">
              <a:solidFill>
                <a:schemeClr val="tx1"/>
              </a:solidFill>
              <a:effectLst/>
              <a:latin typeface="+mn-lt"/>
              <a:ea typeface="+mn-ea"/>
              <a:cs typeface="+mn-cs"/>
            </a:endParaRPr>
          </a:p>
          <a:p>
            <a:r>
              <a:rPr lang="es-ES" sz="1400" b="1" i="1">
                <a:solidFill>
                  <a:schemeClr val="tx1"/>
                </a:solidFill>
                <a:latin typeface="+mn-lt"/>
                <a:ea typeface="+mn-ea"/>
                <a:cs typeface="+mn-cs"/>
              </a:rPr>
              <a:t>Guion</a:t>
            </a:r>
            <a:r>
              <a:rPr lang="es-ES" sz="1400" i="1">
                <a:solidFill>
                  <a:schemeClr val="tx1"/>
                </a:solidFill>
                <a:latin typeface="+mn-lt"/>
                <a:ea typeface="+mn-ea"/>
                <a:cs typeface="+mn-cs"/>
              </a:rPr>
              <a:t>:</a:t>
            </a:r>
          </a:p>
          <a:p>
            <a:r>
              <a:rPr lang="es-ES" sz="1400">
                <a:solidFill>
                  <a:schemeClr val="tx1"/>
                </a:solidFill>
                <a:latin typeface="+mn-lt"/>
                <a:ea typeface="+mn-ea"/>
                <a:cs typeface="+mn-cs"/>
              </a:rPr>
              <a:t>¡Bienvenidos! Hoy nos vamos a concentrar en el monitoreo de los trabajadores de la salud y los pacientes internados de su centro médico para ver si tienen la enfermedad por el virus de Marburgo. Vamos a hablar sobre por qué este monitoreo es importante para su seguridad y la seguridad de quienes los rodean, y luego abordaremos el proceso general para estos tipos de monitoreo.</a:t>
            </a:r>
          </a:p>
          <a:p>
            <a:pPr>
              <a:spcBef>
                <a:spcPct val="0"/>
              </a:spcBef>
            </a:pPr>
            <a:endParaRPr lang="en-US" altLang="en-US"/>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Myriad Web Pro" panose="020B0503030403020204" pitchFamily="34" charset="0"/>
              </a:defRPr>
            </a:lvl1pPr>
            <a:lvl2pPr marL="742950" indent="-285750">
              <a:defRPr>
                <a:solidFill>
                  <a:schemeClr val="tx1"/>
                </a:solidFill>
                <a:latin typeface="Myriad Web Pro" panose="020B0503030403020204" pitchFamily="34" charset="0"/>
              </a:defRPr>
            </a:lvl2pPr>
            <a:lvl3pPr marL="1143000" indent="-228600">
              <a:defRPr>
                <a:solidFill>
                  <a:schemeClr val="tx1"/>
                </a:solidFill>
                <a:latin typeface="Myriad Web Pro" panose="020B0503030403020204" pitchFamily="34" charset="0"/>
              </a:defRPr>
            </a:lvl3pPr>
            <a:lvl4pPr marL="1600200" indent="-228600">
              <a:defRPr>
                <a:solidFill>
                  <a:schemeClr val="tx1"/>
                </a:solidFill>
                <a:latin typeface="Myriad Web Pro" panose="020B0503030403020204" pitchFamily="34" charset="0"/>
              </a:defRPr>
            </a:lvl4pPr>
            <a:lvl5pPr marL="2057400" indent="-228600">
              <a:defRPr>
                <a:solidFill>
                  <a:schemeClr val="tx1"/>
                </a:solidFill>
                <a:latin typeface="Myriad Web Pro" panose="020B0503030403020204" pitchFamily="34" charset="0"/>
              </a:defRPr>
            </a:lvl5pPr>
            <a:lvl6pPr marL="2514600" indent="-228600" fontAlgn="base">
              <a:spcBef>
                <a:spcPct val="0"/>
              </a:spcBef>
              <a:spcAft>
                <a:spcPct val="0"/>
              </a:spcAft>
              <a:defRPr>
                <a:solidFill>
                  <a:schemeClr val="tx1"/>
                </a:solidFill>
                <a:latin typeface="Myriad Web Pro" panose="020B0503030403020204" pitchFamily="34" charset="0"/>
              </a:defRPr>
            </a:lvl6pPr>
            <a:lvl7pPr marL="2971800" indent="-228600" fontAlgn="base">
              <a:spcBef>
                <a:spcPct val="0"/>
              </a:spcBef>
              <a:spcAft>
                <a:spcPct val="0"/>
              </a:spcAft>
              <a:defRPr>
                <a:solidFill>
                  <a:schemeClr val="tx1"/>
                </a:solidFill>
                <a:latin typeface="Myriad Web Pro" panose="020B0503030403020204" pitchFamily="34" charset="0"/>
              </a:defRPr>
            </a:lvl7pPr>
            <a:lvl8pPr marL="3429000" indent="-228600" fontAlgn="base">
              <a:spcBef>
                <a:spcPct val="0"/>
              </a:spcBef>
              <a:spcAft>
                <a:spcPct val="0"/>
              </a:spcAft>
              <a:defRPr>
                <a:solidFill>
                  <a:schemeClr val="tx1"/>
                </a:solidFill>
                <a:latin typeface="Myriad Web Pro" panose="020B0503030403020204" pitchFamily="34" charset="0"/>
              </a:defRPr>
            </a:lvl8pPr>
            <a:lvl9pPr marL="3886200" indent="-228600" fontAlgn="base">
              <a:spcBef>
                <a:spcPct val="0"/>
              </a:spcBef>
              <a:spcAft>
                <a:spcPct val="0"/>
              </a:spcAft>
              <a:defRPr>
                <a:solidFill>
                  <a:schemeClr val="tx1"/>
                </a:solidFill>
                <a:latin typeface="Myriad Web Pro" panose="020B0503030403020204" pitchFamily="34" charset="0"/>
              </a:defRPr>
            </a:lvl9pPr>
          </a:lstStyle>
          <a:p>
            <a:pPr fontAlgn="base">
              <a:spcBef>
                <a:spcPct val="0"/>
              </a:spcBef>
              <a:spcAft>
                <a:spcPct val="0"/>
              </a:spcAft>
            </a:pPr>
            <a:fld id="{6F084AA2-EDF3-41B6-9BD5-4D1331E35CE7}" type="slidenum">
              <a:rPr lang="en-US" altLang="en-US">
                <a:latin typeface="Calibri" panose="020F0502020204030204" pitchFamily="34" charset="0"/>
              </a:rPr>
              <a:pPr fontAlgn="base">
                <a:spcBef>
                  <a:spcPct val="0"/>
                </a:spcBef>
                <a:spcAft>
                  <a:spcPct val="0"/>
                </a:spcAft>
              </a:pPr>
              <a:t>1</a:t>
            </a:fld>
            <a:endParaRPr lang="en-US" altLang="en-US">
              <a:latin typeface="Calibri" panose="020F0502020204030204" pitchFamily="34" charset="0"/>
            </a:endParaRPr>
          </a:p>
        </p:txBody>
      </p:sp>
    </p:spTree>
    <p:extLst>
      <p:ext uri="{BB962C8B-B14F-4D97-AF65-F5344CB8AC3E}">
        <p14:creationId xmlns:p14="http://schemas.microsoft.com/office/powerpoint/2010/main" val="35545127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i="1"/>
              <a:t>Guion</a:t>
            </a:r>
            <a:r>
              <a:rPr lang="es-ES"/>
              <a:t>:</a:t>
            </a:r>
          </a:p>
          <a:p>
            <a:pPr marL="0" marR="0" lvl="0" indent="0" algn="l" defTabSz="914400" rtl="0" eaLnBrk="1" fontAlgn="auto" latinLnBrk="0" hangingPunct="1">
              <a:lnSpc>
                <a:spcPct val="100000"/>
              </a:lnSpc>
              <a:spcBef>
                <a:spcPts val="0"/>
              </a:spcBef>
              <a:spcAft>
                <a:spcPts val="0"/>
              </a:spcAft>
              <a:buClrTx/>
              <a:buSzTx/>
              <a:buFontTx/>
              <a:buNone/>
              <a:tabLst/>
              <a:defRPr/>
            </a:pPr>
            <a:r>
              <a:rPr lang="es-ES"/>
              <a:t>Con base en lo que hemos conversado hoy, hablemos del caso de un trabajador de la salud que está monitoreando a pacientes en un área de transmisión activa de enfermedad por el virus de Marburgo.</a:t>
            </a:r>
          </a:p>
          <a:p>
            <a:endParaRPr lang="en-US"/>
          </a:p>
          <a:p>
            <a:r>
              <a:rPr lang="es-ES" i="1"/>
              <a:t>[Lean la descripción del caso].</a:t>
            </a:r>
          </a:p>
          <a:p>
            <a:pPr marL="0" indent="0">
              <a:spcBef>
                <a:spcPts val="0"/>
              </a:spcBef>
              <a:buNone/>
            </a:pPr>
            <a:r>
              <a:rPr lang="es-ES" sz="1200">
                <a:solidFill>
                  <a:schemeClr val="tx1"/>
                </a:solidFill>
                <a:latin typeface="Calibri"/>
                <a:cs typeface="Calibri"/>
              </a:rPr>
              <a:t>Se dan cuenta de que un trabajador de la salud que está monitoreando a pacientes en el pabellón de maternidad toma la temperatura y pregunta sobre síntomas. Registra la temperatura, pero no los síntomas. </a:t>
            </a:r>
          </a:p>
          <a:p>
            <a:pPr marL="0" indent="0">
              <a:spcBef>
                <a:spcPts val="0"/>
              </a:spcBef>
              <a:buNone/>
            </a:pPr>
            <a:endParaRPr lang="en-US" sz="1200">
              <a:solidFill>
                <a:schemeClr val="tx1"/>
              </a:solidFill>
            </a:endParaRPr>
          </a:p>
          <a:p>
            <a:pPr marL="0" indent="0">
              <a:spcBef>
                <a:spcPts val="0"/>
              </a:spcBef>
              <a:buNone/>
            </a:pPr>
            <a:r>
              <a:rPr lang="es-ES" sz="1200">
                <a:solidFill>
                  <a:schemeClr val="tx1"/>
                </a:solidFill>
                <a:latin typeface="Calibri"/>
                <a:cs typeface="Calibri"/>
              </a:rPr>
              <a:t>Cuando preguntan sobre los síntomas de la paciente, el trabajador de la salud responde que la paciente ha tenido náuseas, ha tenido algo de diarrea y dolor de cabeza, y también ha tenido fiebre desde el día anterior, pero no muestra signos de enfermedad por el virus de Marburgo porque no está vomitando ni parece tener hemorragia.</a:t>
            </a:r>
          </a:p>
          <a:p>
            <a:endParaRPr lang="en-US"/>
          </a:p>
          <a:p>
            <a:r>
              <a:rPr lang="es-ES"/>
              <a:t>Las preguntas sobre las que se debe pensar en este caso son, en primer lugar, ¿cuál es el riesgo de no hacer seguimiento de los síntomas al hacer el monitoreo de los pacientes internados? Y, en segundo lugar, ¿cuál es el proceso correcto para el monitoreo de los pacientes internados?</a:t>
            </a:r>
          </a:p>
          <a:p>
            <a:r>
              <a:rPr lang="es-ES" i="1"/>
              <a:t>[Den a los participantes entre 3 y 5 minutos para que conversen en grupos pequeños o grandes o para que escriban sus ideas de forma individual antes de pasar a la próxima diapositiva, que brinda las respuestas].</a:t>
            </a:r>
          </a:p>
          <a:p>
            <a:endParaRPr lang="en-US"/>
          </a:p>
        </p:txBody>
      </p:sp>
      <p:sp>
        <p:nvSpPr>
          <p:cNvPr id="4" name="Slide Number Placeholder 3"/>
          <p:cNvSpPr>
            <a:spLocks noGrp="1"/>
          </p:cNvSpPr>
          <p:nvPr>
            <p:ph type="sldNum" sz="quarter" idx="5"/>
          </p:nvPr>
        </p:nvSpPr>
        <p:spPr/>
        <p:txBody>
          <a:bodyPr/>
          <a:lstStyle/>
          <a:p>
            <a:fld id="{4615D9A9-A506-41D6-9785-AAB7485709AC}" type="slidenum">
              <a:rPr lang="en-US" smtClean="0"/>
              <a:t>10</a:t>
            </a:fld>
            <a:endParaRPr lang="en-US"/>
          </a:p>
        </p:txBody>
      </p:sp>
    </p:spTree>
    <p:extLst>
      <p:ext uri="{BB962C8B-B14F-4D97-AF65-F5344CB8AC3E}">
        <p14:creationId xmlns:p14="http://schemas.microsoft.com/office/powerpoint/2010/main" val="2819006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a:spcBef>
                <a:spcPts val="0"/>
              </a:spcBef>
              <a:buClr>
                <a:schemeClr val="accent4">
                  <a:lumMod val="50000"/>
                </a:schemeClr>
              </a:buClr>
              <a:buFont typeface="Arial" panose="020B0604020202020204" pitchFamily="34" charset="0"/>
              <a:buNone/>
            </a:pPr>
            <a:r>
              <a:rPr lang="es-ES" sz="1200" i="1">
                <a:solidFill>
                  <a:schemeClr val="tx1"/>
                </a:solidFill>
              </a:rPr>
              <a:t>[Tal vez tenga que adaptar el guion a continuación según la conversación que haya tenido con los participantes sobre la diapositiva anterior].</a:t>
            </a:r>
          </a:p>
          <a:p>
            <a:pPr marL="0" lvl="0" indent="0" algn="l">
              <a:spcBef>
                <a:spcPts val="0"/>
              </a:spcBef>
              <a:buClr>
                <a:schemeClr val="accent4">
                  <a:lumMod val="50000"/>
                </a:schemeClr>
              </a:buClr>
              <a:buFont typeface="Arial" panose="020B0604020202020204" pitchFamily="34" charset="0"/>
              <a:buNone/>
            </a:pPr>
            <a:endParaRPr lang="en-US" sz="1200" i="1">
              <a:solidFill>
                <a:schemeClr val="tx1"/>
              </a:solidFill>
            </a:endParaRPr>
          </a:p>
          <a:p>
            <a:pPr marL="0" lvl="0" indent="0" algn="l">
              <a:spcBef>
                <a:spcPts val="0"/>
              </a:spcBef>
              <a:buClr>
                <a:schemeClr val="accent4">
                  <a:lumMod val="50000"/>
                </a:schemeClr>
              </a:buClr>
              <a:buFont typeface="Arial" panose="020B0604020202020204" pitchFamily="34" charset="0"/>
              <a:buNone/>
            </a:pPr>
            <a:r>
              <a:rPr lang="es-ES" sz="1200" i="1">
                <a:solidFill>
                  <a:schemeClr val="tx1"/>
                </a:solidFill>
              </a:rPr>
              <a:t>Guion</a:t>
            </a:r>
            <a:r>
              <a:rPr lang="es-ES" sz="1200">
                <a:solidFill>
                  <a:schemeClr val="tx1"/>
                </a:solidFill>
              </a:rPr>
              <a:t>:</a:t>
            </a:r>
          </a:p>
          <a:p>
            <a:pPr marL="0" lvl="0" indent="0" algn="l">
              <a:spcBef>
                <a:spcPts val="0"/>
              </a:spcBef>
              <a:buClr>
                <a:schemeClr val="accent4">
                  <a:lumMod val="50000"/>
                </a:schemeClr>
              </a:buClr>
              <a:buFont typeface="Arial" panose="020B0604020202020204" pitchFamily="34" charset="0"/>
              <a:buNone/>
            </a:pPr>
            <a:r>
              <a:rPr lang="es-ES" sz="1200">
                <a:solidFill>
                  <a:schemeClr val="tx1"/>
                </a:solidFill>
              </a:rPr>
              <a:t>Si ustedes no están registrando los síntomas, puede ser difícil hacer seguimiento en caso de que los síntomas empeoren y observar la evolución de la infección en el paciente. </a:t>
            </a:r>
          </a:p>
          <a:p>
            <a:pPr marL="0" lvl="0" indent="0" algn="l">
              <a:spcBef>
                <a:spcPts val="0"/>
              </a:spcBef>
              <a:buClr>
                <a:schemeClr val="accent4">
                  <a:lumMod val="50000"/>
                </a:schemeClr>
              </a:buClr>
              <a:buFont typeface="Arial" panose="020B0604020202020204" pitchFamily="34" charset="0"/>
              <a:buNone/>
            </a:pPr>
            <a:r>
              <a:rPr lang="es-ES" sz="1200">
                <a:solidFill>
                  <a:schemeClr val="tx1"/>
                </a:solidFill>
              </a:rPr>
              <a:t>Además, los cambios en el personal de enfermería en cada turno significan que hay información que podría no transmitirse de un turno a otro o de un día a otro, y se podrían dejar de identificar casos potenciales.</a:t>
            </a:r>
          </a:p>
          <a:p>
            <a:pPr marL="0" lvl="0" indent="0" algn="l">
              <a:spcBef>
                <a:spcPts val="0"/>
              </a:spcBef>
              <a:buClr>
                <a:schemeClr val="tx1"/>
              </a:buClr>
              <a:buFont typeface="Arial" panose="020B0604020202020204" pitchFamily="34" charset="0"/>
              <a:buNone/>
            </a:pPr>
            <a:endParaRPr lang="en-US" sz="1200">
              <a:solidFill>
                <a:schemeClr val="tx1"/>
              </a:solidFill>
            </a:endParaRPr>
          </a:p>
          <a:p>
            <a:pPr marL="0" lvl="0" indent="0" algn="l">
              <a:spcBef>
                <a:spcPts val="0"/>
              </a:spcBef>
              <a:buClr>
                <a:schemeClr val="accent4">
                  <a:lumMod val="50000"/>
                </a:schemeClr>
              </a:buClr>
              <a:buFont typeface="Arial" panose="020B0604020202020204" pitchFamily="34" charset="0"/>
              <a:buNone/>
            </a:pPr>
            <a:r>
              <a:rPr lang="es-ES" sz="1200">
                <a:solidFill>
                  <a:schemeClr val="tx1"/>
                </a:solidFill>
              </a:rPr>
              <a:t>Para monitorear a los pacientes de forma correcta, los trabajadores de la salud deben completar EN SU TOTALIDAD la información de identificación de cada paciente internado, según las normas de su centro médico. No deben saltarse ningún paso.</a:t>
            </a:r>
          </a:p>
          <a:p>
            <a:pPr marL="0" lvl="0" indent="0" algn="l">
              <a:spcBef>
                <a:spcPts val="0"/>
              </a:spcBef>
              <a:buClr>
                <a:schemeClr val="accent4">
                  <a:lumMod val="50000"/>
                </a:schemeClr>
              </a:buClr>
              <a:buFont typeface="Arial" panose="020B0604020202020204" pitchFamily="34" charset="0"/>
              <a:buNone/>
            </a:pPr>
            <a:r>
              <a:rPr lang="es-ES" sz="1200" baseline="0"/>
              <a:t>En este caso, la paciente tiene al menos 3 síntomas que incluyen fiebre, y si bien esos síntomas pueden ser parecidos a los de otras infecciones, coinciden con los del algoritmo de evaluación para los casos que se sospecha tienen la enfermedad por el virus de Marburgo.  Se debe trasladar a la paciente a un lugar de aislamiento para que esté separada de otros pacientes. Los trabajadores de la salud deben estar informados de todos los posibles síntomas y combinaciones de síntomas que podrían aparecer en los pacientes que tengan la enfermedad por el virus de Marburgo, a fin de asegurarse de que los casos potenciales se identifiquen y se aíslen lo antes posible. </a:t>
            </a:r>
          </a:p>
          <a:p>
            <a:pPr marL="342900" lvl="0" indent="-342900" algn="l">
              <a:spcBef>
                <a:spcPts val="0"/>
              </a:spcBef>
              <a:buClr>
                <a:schemeClr val="accent4">
                  <a:lumMod val="50000"/>
                </a:schemeClr>
              </a:buClr>
              <a:buFont typeface="Arial" panose="020B0604020202020204" pitchFamily="34" charset="0"/>
              <a:buChar char="•"/>
            </a:pPr>
            <a:endParaRPr lang="en-US" sz="1200">
              <a:solidFill>
                <a:schemeClr val="tx1"/>
              </a:solidFill>
            </a:endParaRPr>
          </a:p>
          <a:p>
            <a:endParaRPr lang="en-US"/>
          </a:p>
        </p:txBody>
      </p:sp>
      <p:sp>
        <p:nvSpPr>
          <p:cNvPr id="4" name="Slide Number Placeholder 3"/>
          <p:cNvSpPr>
            <a:spLocks noGrp="1"/>
          </p:cNvSpPr>
          <p:nvPr>
            <p:ph type="sldNum" sz="quarter" idx="5"/>
          </p:nvPr>
        </p:nvSpPr>
        <p:spPr/>
        <p:txBody>
          <a:bodyPr/>
          <a:lstStyle/>
          <a:p>
            <a:fld id="{4615D9A9-A506-41D6-9785-AAB7485709AC}" type="slidenum">
              <a:rPr lang="en-US" smtClean="0"/>
              <a:t>11</a:t>
            </a:fld>
            <a:endParaRPr lang="en-US"/>
          </a:p>
        </p:txBody>
      </p:sp>
    </p:spTree>
    <p:extLst>
      <p:ext uri="{BB962C8B-B14F-4D97-AF65-F5344CB8AC3E}">
        <p14:creationId xmlns:p14="http://schemas.microsoft.com/office/powerpoint/2010/main" val="40545252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a:t>Guion</a:t>
            </a:r>
            <a:r>
              <a:rPr lang="es-ES"/>
              <a:t>:</a:t>
            </a:r>
          </a:p>
          <a:p>
            <a:r>
              <a:rPr lang="es-ES"/>
              <a:t>Para concluir, hay dos grandes conceptos que espero que hayan aprendido en esta sesión.</a:t>
            </a:r>
          </a:p>
          <a:p>
            <a:endParaRPr lang="en-US"/>
          </a:p>
          <a:p>
            <a:r>
              <a:rPr lang="es-ES"/>
              <a:t>Primero, que monitorear a los trabajadores de la salud y a los pacientes internados ayuda a identificar de forma temprana a cualquier persona que podría tener la enfermedad por el virus de Marburgo y a aislarla de los demás. Esto los protege a ustedes, sus pacientes, sus compañeros de trabajo y su comunidad.</a:t>
            </a:r>
          </a:p>
          <a:p>
            <a:endParaRPr lang="en-US"/>
          </a:p>
          <a:p>
            <a:r>
              <a:rPr lang="es-ES"/>
              <a:t>Segundo, que al monitorear a los pacientes internados para ver si tienen la enfermedad por el virus de Marburgo, siempre deben completar en su totalidad los formularios para monitorear a estos pacientes, según las normas de su centro médico, para asegurarse de que los pacientes que se enfermen mientras estén en su centro puedan ser identificados y aislados rápidamente.</a:t>
            </a:r>
          </a:p>
          <a:p>
            <a:endParaRPr lang="en-US"/>
          </a:p>
        </p:txBody>
      </p:sp>
      <p:sp>
        <p:nvSpPr>
          <p:cNvPr id="4" name="Slide Number Placeholder 3"/>
          <p:cNvSpPr>
            <a:spLocks noGrp="1"/>
          </p:cNvSpPr>
          <p:nvPr>
            <p:ph type="sldNum" sz="quarter" idx="5"/>
          </p:nvPr>
        </p:nvSpPr>
        <p:spPr/>
        <p:txBody>
          <a:bodyPr/>
          <a:lstStyle/>
          <a:p>
            <a:fld id="{4615D9A9-A506-41D6-9785-AAB7485709AC}" type="slidenum">
              <a:rPr lang="en-US" smtClean="0"/>
              <a:t>12</a:t>
            </a:fld>
            <a:endParaRPr lang="en-US"/>
          </a:p>
        </p:txBody>
      </p:sp>
    </p:spTree>
    <p:extLst>
      <p:ext uri="{BB962C8B-B14F-4D97-AF65-F5344CB8AC3E}">
        <p14:creationId xmlns:p14="http://schemas.microsoft.com/office/powerpoint/2010/main" val="3358145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20725"/>
            <a:ext cx="6400800" cy="3600450"/>
          </a:xfrm>
        </p:spPr>
      </p:sp>
      <p:sp>
        <p:nvSpPr>
          <p:cNvPr id="3" name="Notes Placeholder 2"/>
          <p:cNvSpPr>
            <a:spLocks noGrp="1"/>
          </p:cNvSpPr>
          <p:nvPr>
            <p:ph type="body" idx="1"/>
          </p:nvPr>
        </p:nvSpPr>
        <p:spPr/>
        <p:txBody>
          <a:bodyPr/>
          <a:lstStyle/>
          <a:p>
            <a:pPr lvl="0"/>
            <a:r>
              <a:rPr lang="es-ES" i="1"/>
              <a:t>Guion</a:t>
            </a:r>
            <a:r>
              <a:rPr lang="es-ES"/>
              <a:t>:</a:t>
            </a:r>
          </a:p>
          <a:p>
            <a:pPr lvl="0"/>
            <a:r>
              <a:rPr lang="es-ES"/>
              <a:t>Tenemos tres objetivos de aprendizaje en el día de hoy.</a:t>
            </a:r>
            <a:r>
              <a:rPr lang="es-ES" baseline="0"/>
              <a:t> </a:t>
            </a:r>
            <a:r>
              <a:rPr lang="es-ES"/>
              <a:t>Para el final de nuestro encuentro de hoy, ustedes deberían poder explicar por qué es importante monitorear a los trabajadores de la salud y a los pacientes internados en el contexto de la enfermedad por el virus de Marburgo, y describir las medidas que se deben tomar para monitorear a los pacientes internados.</a:t>
            </a:r>
          </a:p>
          <a:p>
            <a:pPr lvl="0"/>
            <a:endParaRPr lang="en-US" baseline="0"/>
          </a:p>
          <a:p>
            <a:pPr lvl="0"/>
            <a:endParaRPr lang="en-US"/>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2</a:t>
            </a:fld>
            <a:endParaRPr lang="en-US"/>
          </a:p>
        </p:txBody>
      </p:sp>
    </p:spTree>
    <p:extLst>
      <p:ext uri="{BB962C8B-B14F-4D97-AF65-F5344CB8AC3E}">
        <p14:creationId xmlns:p14="http://schemas.microsoft.com/office/powerpoint/2010/main" val="31023219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a:t>Activación</a:t>
            </a:r>
            <a:r>
              <a:rPr lang="es-ES" i="1" baseline="0"/>
              <a:t> de los conocimientos previos.</a:t>
            </a:r>
          </a:p>
          <a:p>
            <a:pPr marL="0" marR="0" lvl="0" indent="0" algn="l" defTabSz="914400" rtl="0" eaLnBrk="1" fontAlgn="auto" latinLnBrk="0" hangingPunct="1">
              <a:lnSpc>
                <a:spcPct val="100000"/>
              </a:lnSpc>
              <a:spcBef>
                <a:spcPts val="0"/>
              </a:spcBef>
              <a:spcAft>
                <a:spcPts val="0"/>
              </a:spcAft>
              <a:buClrTx/>
              <a:buSzTx/>
              <a:buFontTx/>
              <a:buNone/>
              <a:tabLst/>
              <a:defRPr/>
            </a:pPr>
            <a:r>
              <a:rPr lang="es-ES" i="1" baseline="0"/>
              <a:t>Un beneficio clave de trabajar con estudiantes adultos es que probablemente ya tengan algo de conocimiento o experiencia relacionados con el tema que usted está enseñando. Activar los conocimientos previos ayuda a los estudiantes a conectar el aprendizaje nuevo con lo que ya saben y podría ayudarlos a entender información nueva de mejor forma. También lo ayuda a usted, el instructor, a identificar vacíos de conocimiento donde podría necesitar dedicar más tiempo o agregar énfasis cuando enseñe. Use esta diapositiva como una oportunidad para que los estudiantes compartan lo que ya saben.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a:p>
          <a:p>
            <a:r>
              <a:rPr lang="es-ES" i="1" baseline="0"/>
              <a:t>Guion:</a:t>
            </a:r>
          </a:p>
          <a:p>
            <a:r>
              <a:rPr lang="es-ES" baseline="0"/>
              <a:t>Para empezar, repasemos lo que ustedes ya saben acerca de la evaluación para identificar la enfermedad por el virus de Marburgo. Cuando ustedes evalúan a alguien que ha ingresado a su centro para ver si tiene la enfermedad por el virus de Marburgo, el proceso tiene dos partes. ¿Alguien sabe cuáles son?</a:t>
            </a:r>
          </a:p>
          <a:p>
            <a:r>
              <a:rPr lang="es-ES" i="1" baseline="0"/>
              <a:t>[Tome respuestas de 2 o 3 participantes].</a:t>
            </a:r>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3</a:t>
            </a:fld>
            <a:endParaRPr lang="en-US"/>
          </a:p>
        </p:txBody>
      </p:sp>
    </p:spTree>
    <p:extLst>
      <p:ext uri="{BB962C8B-B14F-4D97-AF65-F5344CB8AC3E}">
        <p14:creationId xmlns:p14="http://schemas.microsoft.com/office/powerpoint/2010/main" val="35404502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baseline="0"/>
              <a:t>Guion:</a:t>
            </a:r>
          </a:p>
          <a:p>
            <a:r>
              <a:rPr lang="es-ES" baseline="0"/>
              <a:t>[</a:t>
            </a:r>
            <a:r>
              <a:rPr lang="es-ES" i="1" baseline="0"/>
              <a:t>Como ya pueden haber dicho los participantes:] </a:t>
            </a:r>
          </a:p>
          <a:p>
            <a:r>
              <a:rPr lang="es-ES" baseline="0"/>
              <a:t>Las dos partes son un chequeo de temperatura y un cuestionario en el que se pregunta a la persona que está siendo evaluada sobre los signos, síntomas y posibles factores de riesgo. Hoy vamos a hablar de forma más detallada acerca de usar este método de evaluación para monitorear a los trabajadores de la salud y a las personas que ya podrían haber sido ingresadas en su centro médico por otras necesidades.</a:t>
            </a:r>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4</a:t>
            </a:fld>
            <a:endParaRPr lang="en-US"/>
          </a:p>
        </p:txBody>
      </p:sp>
    </p:spTree>
    <p:extLst>
      <p:ext uri="{BB962C8B-B14F-4D97-AF65-F5344CB8AC3E}">
        <p14:creationId xmlns:p14="http://schemas.microsoft.com/office/powerpoint/2010/main" val="1227791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i="1"/>
              <a:t>Guion</a:t>
            </a:r>
            <a:r>
              <a:rPr lang="es-ES"/>
              <a:t>:</a:t>
            </a:r>
          </a:p>
          <a:p>
            <a:pPr marL="0" marR="0" lvl="0" indent="0" algn="l" defTabSz="914400" rtl="0" eaLnBrk="1" fontAlgn="auto" latinLnBrk="0" hangingPunct="1">
              <a:lnSpc>
                <a:spcPct val="100000"/>
              </a:lnSpc>
              <a:spcBef>
                <a:spcPts val="0"/>
              </a:spcBef>
              <a:spcAft>
                <a:spcPts val="0"/>
              </a:spcAft>
              <a:buClrTx/>
              <a:buSzTx/>
              <a:buFontTx/>
              <a:buNone/>
              <a:tabLst/>
              <a:defRPr/>
            </a:pPr>
            <a:r>
              <a:rPr lang="es-ES"/>
              <a:t>Empecemos hablando del monitoreo de los trabajadores de la salud. En una sesión anterior hablamos de la importancia de evaluar a cada persona que ingrese a su centro de atención médica y de aislar a toda persona que se sospeche que tenga la enfermedad por el virus de Marburgo, a fin de prevenir la transmisión dentro del centro médico. Los trabajadores de la salud no son la excepción. También se los debe evaluar.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s-ES">
                <a:solidFill>
                  <a:srgbClr val="000000"/>
                </a:solidFill>
                <a:latin typeface="Calibri"/>
                <a:cs typeface="Calibri"/>
              </a:rPr>
              <a:t>Los trabajadores de la salud están expuestos a posibles riesgos tanto dentro del centro médico donde trabajan como en la comunidad. Pueden estar expuestos a pacientes enfermos cuando estén en el trabajo. Cuando no estén en el trabajo, podrían interactuar con amigos y familiares que tengan la enfermedad por el virus de Marburgo sin saberlo, o tal vez se les pida que brinden cuidados de manera informal a amigos y familiares que estén enfermos.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solidFill>
                <a:srgbClr val="000000"/>
              </a:solidFill>
              <a:latin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a:solidFill>
                  <a:srgbClr val="000000"/>
                </a:solidFill>
                <a:latin typeface="Calibri"/>
                <a:cs typeface="Calibri"/>
              </a:rPr>
              <a:t>Si un trabajador de la salud tiene la enfermedad por el virus de Marburgo y va a trabajar, podría transmitirles esa enfermedad a sus compañeros de trabajo o a los pacientes que trata. Evaluar a los trabajadores de la salud antes de que entren al centro médico —como se evaluaría a todas las demás personas— ayuda a identificar rápidamente si están enfermos</a:t>
            </a:r>
            <a:r>
              <a:rPr lang="es-ES">
                <a:solidFill>
                  <a:srgbClr val="FF0000"/>
                </a:solidFill>
                <a:latin typeface="Calibri"/>
                <a:cs typeface="Calibri"/>
              </a:rPr>
              <a:t>, remitirlos a atención médica temprana</a:t>
            </a:r>
            <a:r>
              <a:rPr lang="es-ES">
                <a:solidFill>
                  <a:srgbClr val="000000"/>
                </a:solidFill>
                <a:latin typeface="Calibri"/>
                <a:cs typeface="Calibri"/>
              </a:rPr>
              <a:t> y aislarlos de otras personas. Esto previene la propagación de la enfermedad por el virus de Marburgo en su centro y ayuda a protegerlos a ustedes, sus pacientes, sus compañeros de trabajo y su comunidad de la exposición a la enfermedad por el virus de Marburgo.</a:t>
            </a:r>
          </a:p>
          <a:p>
            <a:endParaRPr lang="en-US"/>
          </a:p>
        </p:txBody>
      </p:sp>
      <p:sp>
        <p:nvSpPr>
          <p:cNvPr id="4" name="Slide Number Placeholder 3"/>
          <p:cNvSpPr>
            <a:spLocks noGrp="1"/>
          </p:cNvSpPr>
          <p:nvPr>
            <p:ph type="sldNum" sz="quarter" idx="5"/>
          </p:nvPr>
        </p:nvSpPr>
        <p:spPr/>
        <p:txBody>
          <a:bodyPr/>
          <a:lstStyle/>
          <a:p>
            <a:fld id="{4615D9A9-A506-41D6-9785-AAB7485709AC}" type="slidenum">
              <a:rPr lang="en-US" smtClean="0"/>
              <a:t>5</a:t>
            </a:fld>
            <a:endParaRPr lang="en-US"/>
          </a:p>
        </p:txBody>
      </p:sp>
    </p:spTree>
    <p:extLst>
      <p:ext uri="{BB962C8B-B14F-4D97-AF65-F5344CB8AC3E}">
        <p14:creationId xmlns:p14="http://schemas.microsoft.com/office/powerpoint/2010/main" val="39673991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265" marR="0" lvl="0" indent="-342265" algn="l" defTabSz="914400" rtl="0" eaLnBrk="1" fontAlgn="auto" latinLnBrk="0" hangingPunct="1">
              <a:lnSpc>
                <a:spcPct val="100000"/>
              </a:lnSpc>
              <a:spcBef>
                <a:spcPts val="0"/>
              </a:spcBef>
              <a:spcAft>
                <a:spcPts val="0"/>
              </a:spcAft>
              <a:buClrTx/>
              <a:buSzTx/>
              <a:buFontTx/>
              <a:buNone/>
              <a:tabLst/>
              <a:defRPr/>
            </a:pPr>
            <a:r>
              <a:rPr lang="es-ES" i="1"/>
              <a:t>Guion</a:t>
            </a:r>
            <a:r>
              <a:rPr lang="es-ES"/>
              <a:t>:</a:t>
            </a:r>
          </a:p>
          <a:p>
            <a:pPr marL="342265" marR="0" lvl="0" indent="-342265" algn="l" defTabSz="914400" rtl="0" eaLnBrk="1" fontAlgn="auto" latinLnBrk="0" hangingPunct="1">
              <a:lnSpc>
                <a:spcPct val="100000"/>
              </a:lnSpc>
              <a:spcBef>
                <a:spcPts val="0"/>
              </a:spcBef>
              <a:spcAft>
                <a:spcPts val="0"/>
              </a:spcAft>
              <a:buClrTx/>
              <a:buSzTx/>
              <a:buFontTx/>
              <a:buNone/>
              <a:tabLst/>
              <a:defRPr/>
            </a:pPr>
            <a:r>
              <a:rPr lang="es-ES">
                <a:solidFill>
                  <a:srgbClr val="000000"/>
                </a:solidFill>
                <a:latin typeface="Calibri"/>
                <a:cs typeface="Calibri"/>
              </a:rPr>
              <a:t>El proceso de evaluación de los trabajadores de la salud es igual al de la evaluación de las demás personas que entren al centro médico. En el punto de entrada al centro se les debe chequear la temperatura y se les debe preguntar sobre la presencia de signos y síntomas y acerca de cualquier exposición reciente.</a:t>
            </a:r>
          </a:p>
          <a:p>
            <a:pPr marL="0" indent="0">
              <a:buNone/>
            </a:pPr>
            <a:endParaRPr lang="en-US">
              <a:solidFill>
                <a:srgbClr val="000000"/>
              </a:solidFill>
              <a:latin typeface="Calibri"/>
              <a:cs typeface="Calibri"/>
            </a:endParaRPr>
          </a:p>
          <a:p>
            <a:pPr marL="342265" indent="-342265"/>
            <a:r>
              <a:rPr lang="es-ES">
                <a:solidFill>
                  <a:srgbClr val="000000"/>
                </a:solidFill>
                <a:latin typeface="Calibri"/>
                <a:cs typeface="Calibri"/>
              </a:rPr>
              <a:t>Se debe animar a los trabajadores de la salud a notificar los síntomas y no se los debe sancionar por hacerlo, a fin de que no se sientan presionados para ir a trabajar si tienen síntomas, ya que podrían infectar a los pacientes y a los compañeros de trabajo. Debido a su alto riesgo de exposición, si un trabajador de la salud se ausenta por estar enfermo, se lo debe evaluar rápidamente para ver si tiene la enfermedad por el virus de Marburgo.</a:t>
            </a:r>
          </a:p>
          <a:p>
            <a:pPr marL="342265" indent="-342265"/>
            <a:endParaRPr lang="en-US">
              <a:solidFill>
                <a:srgbClr val="000000"/>
              </a:solidFill>
              <a:cs typeface="Calibri" panose="020F0502020204030204" pitchFamily="34" charset="0"/>
            </a:endParaRPr>
          </a:p>
          <a:p>
            <a:pPr marL="342265" indent="-342265"/>
            <a:r>
              <a:rPr lang="es-ES">
                <a:solidFill>
                  <a:srgbClr val="000000"/>
                </a:solidFill>
                <a:latin typeface="Calibri"/>
                <a:cs typeface="Calibri"/>
              </a:rPr>
              <a:t>Además del proceso de evaluación, el monitoreo de los trabajadores de la salud incluye mantener un registro de los trabajadores de la salud que entren a las áreas de aislamiento de pacientes, ya que se los podría considerar en riesgo más alto de posibles exposiciones. </a:t>
            </a:r>
          </a:p>
        </p:txBody>
      </p:sp>
      <p:sp>
        <p:nvSpPr>
          <p:cNvPr id="4" name="Slide Number Placeholder 3"/>
          <p:cNvSpPr>
            <a:spLocks noGrp="1"/>
          </p:cNvSpPr>
          <p:nvPr>
            <p:ph type="sldNum" sz="quarter" idx="5"/>
          </p:nvPr>
        </p:nvSpPr>
        <p:spPr/>
        <p:txBody>
          <a:bodyPr/>
          <a:lstStyle/>
          <a:p>
            <a:fld id="{4615D9A9-A506-41D6-9785-AAB7485709AC}" type="slidenum">
              <a:rPr lang="en-US" smtClean="0"/>
              <a:t>6</a:t>
            </a:fld>
            <a:endParaRPr lang="en-US"/>
          </a:p>
        </p:txBody>
      </p:sp>
    </p:spTree>
    <p:extLst>
      <p:ext uri="{BB962C8B-B14F-4D97-AF65-F5344CB8AC3E}">
        <p14:creationId xmlns:p14="http://schemas.microsoft.com/office/powerpoint/2010/main" val="846425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i="1"/>
              <a:t>Guion</a:t>
            </a:r>
            <a:r>
              <a:rPr lang="es-ES"/>
              <a:t>:</a:t>
            </a:r>
          </a:p>
          <a:p>
            <a:pPr marL="0" marR="0" lvl="0" indent="0" algn="l" defTabSz="914400" rtl="0" eaLnBrk="1" fontAlgn="auto" latinLnBrk="0" hangingPunct="1">
              <a:lnSpc>
                <a:spcPct val="100000"/>
              </a:lnSpc>
              <a:spcBef>
                <a:spcPts val="0"/>
              </a:spcBef>
              <a:spcAft>
                <a:spcPts val="0"/>
              </a:spcAft>
              <a:buClrTx/>
              <a:buSzTx/>
              <a:buFontTx/>
              <a:buNone/>
              <a:tabLst/>
              <a:defRPr/>
            </a:pPr>
            <a:r>
              <a:rPr lang="es-ES"/>
              <a:t>En áreas de transmisión activa de la enfermedad por el virus de Marburgo, monitorear a los pacientes que ya hayan sido ingresados a su centro médico por otros motivos, incluso para dar a luz o para recibir tratamiento por otra enfermedad, también es importante para que ustedes estén atentos rápidamente si los pacientes tienen síntomas.  La identificación de los pacientes internados es un nivel adicional de evaluación.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s-ES"/>
              <a:t>Los pacientes podrían ser un contacto no conocido de alguien que tiene la enfermedad por el virus de Marburgo o podrían ser un contacto registrado a quien no se le ha hecho seguimiento. Debido a que el periodo de incubación de la enfermedad por el virus de Marburgo es de entre 2 y 21 días, algunos pacientes que hayan estado expuestos a esta enfermedad podrían no tener síntomas cuando lleguen al centro de atención médica por otra necesidad. Sin embargo, podrían tener signos y síntomas durante su estadía en su centro médico. Identificarlos rápidamente como posibles casos de enfermedad por el virus de Marburgo y aislarlos de los demás ayuda a protegerlos a ustedes, sus pacientes, sus compañeros de trabajo y su comunidad.</a:t>
            </a:r>
          </a:p>
          <a:p>
            <a:endParaRPr lang="en-US"/>
          </a:p>
        </p:txBody>
      </p:sp>
      <p:sp>
        <p:nvSpPr>
          <p:cNvPr id="4" name="Slide Number Placeholder 3"/>
          <p:cNvSpPr>
            <a:spLocks noGrp="1"/>
          </p:cNvSpPr>
          <p:nvPr>
            <p:ph type="sldNum" sz="quarter" idx="5"/>
          </p:nvPr>
        </p:nvSpPr>
        <p:spPr/>
        <p:txBody>
          <a:bodyPr/>
          <a:lstStyle/>
          <a:p>
            <a:fld id="{4615D9A9-A506-41D6-9785-AAB7485709AC}" type="slidenum">
              <a:rPr lang="en-US" smtClean="0"/>
              <a:t>7</a:t>
            </a:fld>
            <a:endParaRPr lang="en-US"/>
          </a:p>
        </p:txBody>
      </p:sp>
    </p:spTree>
    <p:extLst>
      <p:ext uri="{BB962C8B-B14F-4D97-AF65-F5344CB8AC3E}">
        <p14:creationId xmlns:p14="http://schemas.microsoft.com/office/powerpoint/2010/main" val="29034459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Pts val="1400"/>
              <a:buFontTx/>
              <a:buNone/>
              <a:tabLst/>
              <a:defRPr/>
            </a:pPr>
            <a:r>
              <a:rPr lang="es-ES" i="1"/>
              <a:t>Guion</a:t>
            </a:r>
            <a:r>
              <a:rPr lang="es-ES"/>
              <a:t>:</a:t>
            </a:r>
          </a:p>
          <a:p>
            <a:pPr marL="0" marR="0" lvl="0" indent="0" algn="l" defTabSz="914400" rtl="0" eaLnBrk="1" fontAlgn="auto" latinLnBrk="0" hangingPunct="1">
              <a:lnSpc>
                <a:spcPct val="100000"/>
              </a:lnSpc>
              <a:spcBef>
                <a:spcPts val="0"/>
              </a:spcBef>
              <a:spcAft>
                <a:spcPts val="0"/>
              </a:spcAft>
              <a:buClrTx/>
              <a:buSzPts val="1400"/>
              <a:buFontTx/>
              <a:buNone/>
              <a:tabLst/>
              <a:defRPr/>
            </a:pPr>
            <a:r>
              <a:rPr lang="es-ES"/>
              <a:t>De forma similar al proceso de evaluación que se hace en la entrada del centro médico, en el monitoreo de los pacientes internados se chequea la temperatura y se evalúa si hay signos o síntomas, y si es posible que haya habido exposiciones. Se deben tomar precauciones estándar para todos los pacientes al completar el monitoreo. </a:t>
            </a:r>
          </a:p>
          <a:p>
            <a:pPr marL="0" lvl="0" indent="0" algn="l" rtl="0">
              <a:lnSpc>
                <a:spcPct val="100000"/>
              </a:lnSpc>
              <a:spcBef>
                <a:spcPts val="0"/>
              </a:spcBef>
              <a:spcAft>
                <a:spcPts val="0"/>
              </a:spcAft>
              <a:buSzPts val="1400"/>
              <a:buNone/>
            </a:pPr>
            <a:endParaRPr lang="en-US"/>
          </a:p>
          <a:p>
            <a:pPr marL="0" lvl="0" indent="0" algn="l" rtl="0">
              <a:lnSpc>
                <a:spcPct val="100000"/>
              </a:lnSpc>
              <a:spcBef>
                <a:spcPts val="0"/>
              </a:spcBef>
              <a:spcAft>
                <a:spcPts val="0"/>
              </a:spcAft>
              <a:buSzPts val="1400"/>
              <a:buNone/>
            </a:pPr>
            <a:r>
              <a:rPr lang="es-ES"/>
              <a:t>En áreas con transmisión activa de la enfermedad por el virus de Marburgo, se debe chequear la temperatura de los pacientes internados dos veces al día y se deben completar evaluaciones al menos una vez al día usando el formulario de monitoreo para los pacientes internados.  Toda la información del monitoreo debe registrarse en el formulario de monitoreo para los pacientes internados.</a:t>
            </a:r>
          </a:p>
          <a:p>
            <a:pPr marL="0" lvl="0" indent="0" algn="l" rtl="0">
              <a:lnSpc>
                <a:spcPct val="100000"/>
              </a:lnSpc>
              <a:spcBef>
                <a:spcPts val="0"/>
              </a:spcBef>
              <a:spcAft>
                <a:spcPts val="0"/>
              </a:spcAft>
              <a:buSzPts val="1400"/>
              <a:buNone/>
            </a:pPr>
            <a:endParaRPr lang="en-US"/>
          </a:p>
          <a:p>
            <a:pPr marL="0" lvl="0" indent="0" algn="l" rtl="0">
              <a:lnSpc>
                <a:spcPct val="100000"/>
              </a:lnSpc>
              <a:spcBef>
                <a:spcPts val="0"/>
              </a:spcBef>
              <a:spcAft>
                <a:spcPts val="0"/>
              </a:spcAft>
              <a:buSzPts val="1400"/>
              <a:buNone/>
            </a:pPr>
            <a:r>
              <a:rPr lang="es-ES"/>
              <a:t>Si durante la evaluación encuentran que la temperatura del paciente es de más de 38 grados Celsius, se debe evaluar de inmediato a esa persona para ver si tiene signos o síntomas,  o si ha estado potencialmente expuesta a la enfermedad por el virus de Marburgo, para que se pueda aislarla rápidamente si fuese necesario.</a:t>
            </a:r>
          </a:p>
          <a:p>
            <a:pPr marL="0" lvl="0" indent="0" algn="l" rtl="0">
              <a:lnSpc>
                <a:spcPct val="100000"/>
              </a:lnSpc>
              <a:spcBef>
                <a:spcPts val="0"/>
              </a:spcBef>
              <a:spcAft>
                <a:spcPts val="0"/>
              </a:spcAft>
              <a:buSzPts val="1400"/>
              <a:buNone/>
            </a:pPr>
            <a:endParaRPr lang="en-US"/>
          </a:p>
          <a:p>
            <a:r>
              <a:rPr lang="es-ES"/>
              <a:t>El proceso exacto para hacer esto será distinto en diferentes centros médicos, según la disponibilidad de recursos humanos y las normas de cada centro médico.</a:t>
            </a:r>
          </a:p>
          <a:p>
            <a:pPr marL="0" lvl="0" indent="0" algn="l" rtl="0">
              <a:lnSpc>
                <a:spcPct val="100000"/>
              </a:lnSpc>
              <a:spcBef>
                <a:spcPts val="0"/>
              </a:spcBef>
              <a:spcAft>
                <a:spcPts val="0"/>
              </a:spcAft>
              <a:buSzPts val="1400"/>
              <a:buNone/>
            </a:pPr>
            <a:endParaRPr lang="en-US"/>
          </a:p>
          <a:p>
            <a:pPr marL="0" lvl="0" indent="0" algn="l" rtl="0">
              <a:lnSpc>
                <a:spcPct val="100000"/>
              </a:lnSpc>
              <a:spcBef>
                <a:spcPts val="0"/>
              </a:spcBef>
              <a:spcAft>
                <a:spcPts val="0"/>
              </a:spcAft>
              <a:buSzPts val="1400"/>
              <a:buNone/>
            </a:pPr>
            <a:endParaRPr lang="en-US"/>
          </a:p>
          <a:p>
            <a:endParaRPr lang="en-US"/>
          </a:p>
        </p:txBody>
      </p:sp>
      <p:sp>
        <p:nvSpPr>
          <p:cNvPr id="4" name="Slide Number Placeholder 3"/>
          <p:cNvSpPr>
            <a:spLocks noGrp="1"/>
          </p:cNvSpPr>
          <p:nvPr>
            <p:ph type="sldNum" sz="quarter" idx="5"/>
          </p:nvPr>
        </p:nvSpPr>
        <p:spPr/>
        <p:txBody>
          <a:bodyPr/>
          <a:lstStyle/>
          <a:p>
            <a:fld id="{4615D9A9-A506-41D6-9785-AAB7485709AC}" type="slidenum">
              <a:rPr lang="en-US" smtClean="0"/>
              <a:t>8</a:t>
            </a:fld>
            <a:endParaRPr lang="en-US"/>
          </a:p>
        </p:txBody>
      </p:sp>
    </p:spTree>
    <p:extLst>
      <p:ext uri="{BB962C8B-B14F-4D97-AF65-F5344CB8AC3E}">
        <p14:creationId xmlns:p14="http://schemas.microsoft.com/office/powerpoint/2010/main" val="24897710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i="1"/>
              <a:t>?</a:t>
            </a:r>
            <a:r>
              <a:rPr lang="es-ES" i="1" err="1"/>
              <a:t>uion</a:t>
            </a:r>
            <a:r>
              <a:rPr lang="es-ES"/>
              <a:t>:</a:t>
            </a:r>
          </a:p>
          <a:p>
            <a:r>
              <a:rPr lang="es-ES"/>
              <a:t>Este es un ejemplo de un formulario para el monitoreo de los pacientes internados. Se ve un espacio para la fecha, el nombre del paciente, y para registrar los síntomas, incluso la temperatura del paciente.</a:t>
            </a:r>
          </a:p>
          <a:p>
            <a:endParaRPr lang="en-US" baseline="0"/>
          </a:p>
          <a:p>
            <a:pPr marL="0" indent="0">
              <a:buFont typeface="Arial" panose="020B0604020202020204" pitchFamily="34" charset="0"/>
              <a:buNone/>
            </a:pPr>
            <a:r>
              <a:rPr lang="es-ES" baseline="0"/>
              <a:t>Los trabajadores de la salud en las unidades o pabellones de atención general deben evaluar a los pacientes cada día con este formulario. Se debe evaluar </a:t>
            </a:r>
            <a:r>
              <a:rPr lang="es-ES" b="1" baseline="0"/>
              <a:t>una vez</a:t>
            </a:r>
            <a:r>
              <a:rPr lang="es-ES" baseline="0"/>
              <a:t> al día si hay síntomas incluidos en el algoritmo o la ayuda para el trabajo para la evaluación de la enfermedad por el virus de Marburgo.</a:t>
            </a:r>
            <a:r>
              <a:rPr lang="es-ES" b="0" baseline="0"/>
              <a:t> </a:t>
            </a:r>
          </a:p>
          <a:p>
            <a:endParaRPr lang="en-US"/>
          </a:p>
          <a:p>
            <a:pPr marL="0" indent="0">
              <a:buFont typeface="Arial" panose="020B0604020202020204" pitchFamily="34" charset="0"/>
              <a:buNone/>
            </a:pPr>
            <a:r>
              <a:rPr lang="es-ES" baseline="0"/>
              <a:t>Se debe tomar y registrar la temperatura de los pacientes </a:t>
            </a:r>
            <a:r>
              <a:rPr lang="es-ES" b="1" baseline="0"/>
              <a:t>dos veces</a:t>
            </a:r>
            <a:r>
              <a:rPr lang="es-ES" baseline="0"/>
              <a:t> al día. </a:t>
            </a:r>
          </a:p>
          <a:p>
            <a:endParaRPr lang="en-US"/>
          </a:p>
          <a:p>
            <a:r>
              <a:rPr lang="es-ES"/>
              <a:t>Pueden continuar preguntando sobre las exposiciones de los últimos 21 días, a fin de aumentar lo que recuerde el paciente, si es posible.</a:t>
            </a:r>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9</a:t>
            </a:fld>
            <a:endParaRPr lang="en-US"/>
          </a:p>
        </p:txBody>
      </p:sp>
    </p:spTree>
    <p:extLst>
      <p:ext uri="{BB962C8B-B14F-4D97-AF65-F5344CB8AC3E}">
        <p14:creationId xmlns:p14="http://schemas.microsoft.com/office/powerpoint/2010/main" val="10765594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w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_NCEZID">
    <p:bg>
      <p:bgPr>
        <a:solidFill>
          <a:schemeClr val="bg2"/>
        </a:solidFill>
        <a:effectLst/>
      </p:bgPr>
    </p:bg>
    <p:spTree>
      <p:nvGrpSpPr>
        <p:cNvPr id="1" name=""/>
        <p:cNvGrpSpPr/>
        <p:nvPr/>
      </p:nvGrpSpPr>
      <p:grpSpPr>
        <a:xfrm>
          <a:off x="0" y="0"/>
          <a:ext cx="0" cy="0"/>
          <a:chOff x="0" y="0"/>
          <a:chExt cx="0" cy="0"/>
        </a:xfrm>
      </p:grpSpPr>
      <p:pic>
        <p:nvPicPr>
          <p:cNvPr id="3" name="Picture 2" descr="Logos of the U.S. Department of Health and Human Services and the Centers for Disease control and Prevention" title="logo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63"/>
            <a:ext cx="12192000" cy="1186160"/>
          </a:xfrm>
          <a:prstGeom prst="rect">
            <a:avLst/>
          </a:prstGeom>
        </p:spPr>
      </p:pic>
      <p:sp>
        <p:nvSpPr>
          <p:cNvPr id="7" name="Title 1"/>
          <p:cNvSpPr>
            <a:spLocks noGrp="1"/>
          </p:cNvSpPr>
          <p:nvPr>
            <p:ph type="title"/>
          </p:nvPr>
        </p:nvSpPr>
        <p:spPr>
          <a:xfrm>
            <a:off x="609600" y="1368900"/>
            <a:ext cx="10972800" cy="1155779"/>
          </a:xfrm>
          <a:prstGeom prst="rect">
            <a:avLst/>
          </a:prstGeom>
        </p:spPr>
        <p:txBody>
          <a:bodyPr/>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sp>
        <p:nvSpPr>
          <p:cNvPr id="8" name="Subtitle 2"/>
          <p:cNvSpPr>
            <a:spLocks noGrp="1"/>
          </p:cNvSpPr>
          <p:nvPr>
            <p:ph type="subTitle" idx="1"/>
          </p:nvPr>
        </p:nvSpPr>
        <p:spPr>
          <a:xfrm>
            <a:off x="609600" y="2859349"/>
            <a:ext cx="8534400" cy="457200"/>
          </a:xfrm>
          <a:prstGeom prst="rect">
            <a:avLst/>
          </a:prstGeom>
        </p:spPr>
        <p:txBody>
          <a:bodyPr/>
          <a:lstStyle>
            <a:lvl1pPr marL="0" indent="0" algn="l">
              <a:buNone/>
              <a:defRPr sz="2667" b="1" baseline="0">
                <a:solidFill>
                  <a:srgbClr val="1D1D1D"/>
                </a:solidFill>
                <a:effectLst/>
                <a:latin typeface="Calibri"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10" name="Text Placeholder 8"/>
          <p:cNvSpPr>
            <a:spLocks noGrp="1"/>
          </p:cNvSpPr>
          <p:nvPr>
            <p:ph type="body" sz="quarter" idx="10"/>
          </p:nvPr>
        </p:nvSpPr>
        <p:spPr>
          <a:xfrm>
            <a:off x="609600" y="3946019"/>
            <a:ext cx="8534400" cy="1295400"/>
          </a:xfrm>
          <a:prstGeom prst="rect">
            <a:avLst/>
          </a:prstGeom>
        </p:spPr>
        <p:txBody>
          <a:bodyPr/>
          <a:lstStyle>
            <a:lvl1pPr marL="0" indent="0" algn="l">
              <a:lnSpc>
                <a:spcPts val="2667"/>
              </a:lnSpc>
              <a:buNone/>
              <a:defRPr sz="2400" baseline="0">
                <a:solidFill>
                  <a:srgbClr val="1D1D1D"/>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a:t>Click to edit Master text styles</a:t>
            </a:r>
          </a:p>
        </p:txBody>
      </p:sp>
      <p:sp>
        <p:nvSpPr>
          <p:cNvPr id="6" name="TextBox 5"/>
          <p:cNvSpPr txBox="1"/>
          <p:nvPr/>
        </p:nvSpPr>
        <p:spPr>
          <a:xfrm>
            <a:off x="609600" y="204583"/>
            <a:ext cx="9204101" cy="830997"/>
          </a:xfrm>
          <a:prstGeom prst="rect">
            <a:avLst/>
          </a:prstGeom>
          <a:noFill/>
        </p:spPr>
        <p:txBody>
          <a:bodyPr wrap="square" rtlCol="0">
            <a:spAutoFit/>
          </a:bodyPr>
          <a:lstStyle/>
          <a:p>
            <a:r>
              <a:rPr lang="en-US" sz="2400" b="1">
                <a:solidFill>
                  <a:schemeClr val="bg2"/>
                </a:solidFill>
                <a:latin typeface="Calibri" panose="020F0502020204030204" pitchFamily="34" charset="0"/>
              </a:rPr>
              <a:t>Centers for Disease Control and Prevention</a:t>
            </a:r>
          </a:p>
          <a:p>
            <a:r>
              <a:rPr lang="en-US" sz="2400" b="0">
                <a:solidFill>
                  <a:schemeClr val="bg2"/>
                </a:solidFill>
                <a:latin typeface="Calibri" panose="020F0502020204030204" pitchFamily="34" charset="0"/>
              </a:rPr>
              <a:t>National Center for Emerging and Zoonotic Infectious Diseases</a:t>
            </a:r>
          </a:p>
        </p:txBody>
      </p:sp>
    </p:spTree>
    <p:extLst>
      <p:ext uri="{BB962C8B-B14F-4D97-AF65-F5344CB8AC3E}">
        <p14:creationId xmlns:p14="http://schemas.microsoft.com/office/powerpoint/2010/main" val="954918793"/>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DATA SLIDE 2 column_O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a:prstGeom prst="rect">
            <a:avLst/>
          </a:prstGeom>
        </p:spPr>
        <p:txBody>
          <a:bodyPr anchor="b" anchorCtr="0"/>
          <a:lstStyle>
            <a:lvl1pPr algn="l">
              <a:lnSpc>
                <a:spcPts val="3000"/>
              </a:lnSpc>
              <a:defRPr sz="2800" b="1" baseline="0">
                <a:solidFill>
                  <a:srgbClr val="0039A6"/>
                </a:solidFill>
                <a:effectLst/>
                <a:latin typeface="Calibri" pitchFamily="34" charset="0"/>
              </a:defRPr>
            </a:lvl1pPr>
          </a:lstStyle>
          <a:p>
            <a:endParaRPr lang="en-US"/>
          </a:p>
        </p:txBody>
      </p:sp>
      <p:sp>
        <p:nvSpPr>
          <p:cNvPr id="3" name="Content Placeholder 2"/>
          <p:cNvSpPr>
            <a:spLocks noGrp="1"/>
          </p:cNvSpPr>
          <p:nvPr>
            <p:ph idx="1"/>
          </p:nvPr>
        </p:nvSpPr>
        <p:spPr>
          <a:xfrm>
            <a:off x="609601" y="1600201"/>
            <a:ext cx="5172892" cy="4191000"/>
          </a:xfrm>
          <a:prstGeom prst="rect">
            <a:avLst/>
          </a:prstGeom>
        </p:spPr>
        <p:txBody>
          <a:bodyPr/>
          <a:lstStyle>
            <a:lvl1pPr marL="342891" indent="-342891">
              <a:buClr>
                <a:srgbClr val="541900"/>
              </a:buClr>
              <a:buSzPct val="70000"/>
              <a:buFont typeface="Wingdings" panose="05000000000000000000" pitchFamily="2" charset="2"/>
              <a:buChar char="§"/>
              <a:defRPr sz="2400" b="1" baseline="0">
                <a:solidFill>
                  <a:srgbClr val="000000"/>
                </a:solidFill>
                <a:latin typeface="Calibri" pitchFamily="34" charset="0"/>
              </a:defRPr>
            </a:lvl1pPr>
            <a:lvl2pPr marL="742932" indent="-285744">
              <a:buClr>
                <a:srgbClr val="005984"/>
              </a:buClr>
              <a:buSzPct val="100000"/>
              <a:buFont typeface="Arial" panose="020B0604020202020204" pitchFamily="34" charset="0"/>
              <a:buChar char="•"/>
              <a:defRPr sz="2000">
                <a:solidFill>
                  <a:schemeClr val="accent4">
                    <a:lumMod val="75000"/>
                  </a:schemeClr>
                </a:solidFill>
              </a:defRPr>
            </a:lvl2pPr>
            <a:lvl3pPr>
              <a:buClrTx/>
              <a:buSzPct val="100000"/>
              <a:buFont typeface="Arial" pitchFamily="34" charset="0"/>
              <a:buChar char="•"/>
              <a:defRPr sz="1800">
                <a:solidFill>
                  <a:schemeClr val="accent4">
                    <a:lumMod val="75000"/>
                  </a:schemeClr>
                </a:solidFill>
              </a:defRPr>
            </a:lvl3pPr>
            <a:lvl4pPr>
              <a:buClr>
                <a:schemeClr val="bg1"/>
              </a:buClr>
              <a:buSzPct val="70000"/>
              <a:buFont typeface="Courier New" pitchFamily="49" charset="0"/>
              <a:buChar char="o"/>
              <a:defRPr sz="1800" baseline="0">
                <a:solidFill>
                  <a:schemeClr val="bg2"/>
                </a:solidFill>
              </a:defRPr>
            </a:lvl4pPr>
            <a:lvl5pPr>
              <a:buClr>
                <a:schemeClr val="bg1"/>
              </a:buClr>
              <a:buSzPct val="70000"/>
              <a:buFont typeface="Arial" pitchFamily="34" charset="0"/>
              <a:buChar char="•"/>
              <a:defRPr sz="1800">
                <a:solidFill>
                  <a:schemeClr val="bg2"/>
                </a:solidFill>
              </a:defRPr>
            </a:lvl5pPr>
          </a:lstStyle>
          <a:p>
            <a:pPr lvl="2"/>
            <a:endParaRPr lang="en-US"/>
          </a:p>
          <a:p>
            <a:pPr lvl="0"/>
            <a:endParaRPr lang="en-US"/>
          </a:p>
          <a:p>
            <a:pPr lvl="2"/>
            <a:endParaRPr lang="en-US"/>
          </a:p>
          <a:p>
            <a:pPr lvl="1"/>
            <a:endParaRPr lang="en-US"/>
          </a:p>
          <a:p>
            <a:pPr lvl="1"/>
            <a:endParaRPr lang="en-US"/>
          </a:p>
          <a:p>
            <a:pPr lvl="1"/>
            <a:endParaRPr lang="en-US"/>
          </a:p>
        </p:txBody>
      </p:sp>
      <p:sp>
        <p:nvSpPr>
          <p:cNvPr id="13" name="Content Placeholder 2"/>
          <p:cNvSpPr>
            <a:spLocks noGrp="1"/>
          </p:cNvSpPr>
          <p:nvPr userDrawn="1">
            <p:ph idx="10"/>
          </p:nvPr>
        </p:nvSpPr>
        <p:spPr>
          <a:xfrm>
            <a:off x="6409510" y="1600201"/>
            <a:ext cx="5172892" cy="4191000"/>
          </a:xfrm>
          <a:prstGeom prst="rect">
            <a:avLst/>
          </a:prstGeom>
        </p:spPr>
        <p:txBody>
          <a:bodyPr/>
          <a:lstStyle>
            <a:lvl1pPr marL="342891" indent="-342891">
              <a:buClr>
                <a:srgbClr val="541900"/>
              </a:buClr>
              <a:buSzPct val="70000"/>
              <a:buFont typeface="Wingdings" panose="05000000000000000000" pitchFamily="2" charset="2"/>
              <a:buChar char="§"/>
              <a:defRPr sz="2400" b="1" baseline="0">
                <a:solidFill>
                  <a:srgbClr val="000000"/>
                </a:solidFill>
                <a:latin typeface="Calibri" pitchFamily="34" charset="0"/>
              </a:defRPr>
            </a:lvl1pPr>
            <a:lvl2pPr marL="742932" indent="-285744">
              <a:buClr>
                <a:srgbClr val="005984"/>
              </a:buClr>
              <a:buSzPct val="100000"/>
              <a:buFont typeface="Arial" panose="020B0604020202020204" pitchFamily="34" charset="0"/>
              <a:buChar char="•"/>
              <a:defRPr sz="2000">
                <a:solidFill>
                  <a:schemeClr val="accent4">
                    <a:lumMod val="75000"/>
                  </a:schemeClr>
                </a:solidFill>
              </a:defRPr>
            </a:lvl2pPr>
            <a:lvl3pPr>
              <a:buClrTx/>
              <a:buSzPct val="100000"/>
              <a:buFont typeface="Arial" pitchFamily="34" charset="0"/>
              <a:buChar char="•"/>
              <a:defRPr sz="1800">
                <a:solidFill>
                  <a:schemeClr val="accent4">
                    <a:lumMod val="75000"/>
                  </a:schemeClr>
                </a:solidFill>
              </a:defRPr>
            </a:lvl3pPr>
            <a:lvl4pPr>
              <a:buClr>
                <a:schemeClr val="bg1"/>
              </a:buClr>
              <a:buSzPct val="70000"/>
              <a:buFont typeface="Courier New" pitchFamily="49" charset="0"/>
              <a:buChar char="o"/>
              <a:defRPr sz="1800" baseline="0">
                <a:solidFill>
                  <a:schemeClr val="bg2"/>
                </a:solidFill>
              </a:defRPr>
            </a:lvl4pPr>
            <a:lvl5pPr>
              <a:buClr>
                <a:schemeClr val="bg1"/>
              </a:buClr>
              <a:buSzPct val="70000"/>
              <a:buFont typeface="Arial" pitchFamily="34" charset="0"/>
              <a:buChar char="•"/>
              <a:defRPr sz="1800">
                <a:solidFill>
                  <a:schemeClr val="bg2"/>
                </a:solidFill>
              </a:defRPr>
            </a:lvl5pPr>
          </a:lstStyle>
          <a:p>
            <a:pPr lvl="2"/>
            <a:endParaRPr lang="en-US"/>
          </a:p>
          <a:p>
            <a:pPr lvl="0"/>
            <a:endParaRPr lang="en-US"/>
          </a:p>
          <a:p>
            <a:pPr lvl="2"/>
            <a:endParaRPr lang="en-US"/>
          </a:p>
          <a:p>
            <a:pPr lvl="1"/>
            <a:endParaRPr lang="en-US"/>
          </a:p>
          <a:p>
            <a:pPr lvl="1"/>
            <a:endParaRPr lang="en-US"/>
          </a:p>
          <a:p>
            <a:pPr lvl="1"/>
            <a:endParaRPr lang="en-US"/>
          </a:p>
        </p:txBody>
      </p:sp>
      <p:pic>
        <p:nvPicPr>
          <p:cNvPr id="4" name="Picture 3"/>
          <p:cNvPicPr>
            <a:picLocks noChangeAspect="1"/>
          </p:cNvPicPr>
          <p:nvPr userDrawn="1"/>
        </p:nvPicPr>
        <p:blipFill rotWithShape="1">
          <a:blip r:embed="rId2" cstate="print">
            <a:extLst>
              <a:ext uri="{28A0092B-C50C-407E-A947-70E740481C1C}">
                <a14:useLocalDpi xmlns:a14="http://schemas.microsoft.com/office/drawing/2010/main" val="0"/>
              </a:ext>
            </a:extLst>
          </a:blip>
          <a:srcRect t="89544"/>
          <a:stretch/>
        </p:blipFill>
        <p:spPr>
          <a:xfrm>
            <a:off x="0" y="6719805"/>
            <a:ext cx="12192000" cy="150413"/>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727353"/>
            <a:ext cx="12192000" cy="121584"/>
          </a:xfrm>
          <a:prstGeom prst="rect">
            <a:avLst/>
          </a:prstGeom>
        </p:spPr>
      </p:pic>
    </p:spTree>
    <p:extLst>
      <p:ext uri="{BB962C8B-B14F-4D97-AF65-F5344CB8AC3E}">
        <p14:creationId xmlns:p14="http://schemas.microsoft.com/office/powerpoint/2010/main" val="3958679653"/>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color_background">
    <p:bg>
      <p:bgPr>
        <a:solidFill>
          <a:srgbClr val="0E66AF">
            <a:alpha val="75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3" y="4467098"/>
            <a:ext cx="11059884" cy="1162051"/>
          </a:xfrm>
          <a:prstGeom prst="rect">
            <a:avLst/>
          </a:prstGeom>
        </p:spPr>
        <p:txBody>
          <a:bodyPr anchor="b"/>
          <a:lstStyle>
            <a:lvl1pPr algn="l">
              <a:defRPr sz="3600" b="1" baseline="0">
                <a:solidFill>
                  <a:schemeClr val="bg2"/>
                </a:solidFill>
                <a:effectLst/>
                <a:latin typeface="Calibri" pitchFamily="34" charset="0"/>
              </a:defRPr>
            </a:lvl1pPr>
          </a:lstStyle>
          <a:p>
            <a:endParaRPr lang="en-US"/>
          </a:p>
        </p:txBody>
      </p:sp>
      <p:sp>
        <p:nvSpPr>
          <p:cNvPr id="5" name="Text Placeholder 2"/>
          <p:cNvSpPr>
            <a:spLocks noGrp="1"/>
          </p:cNvSpPr>
          <p:nvPr>
            <p:ph type="body" idx="1"/>
          </p:nvPr>
        </p:nvSpPr>
        <p:spPr>
          <a:xfrm>
            <a:off x="609601" y="5900929"/>
            <a:ext cx="10363200" cy="568325"/>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endParaRPr lang="en-US"/>
          </a:p>
        </p:txBody>
      </p:sp>
    </p:spTree>
    <p:extLst>
      <p:ext uri="{BB962C8B-B14F-4D97-AF65-F5344CB8AC3E}">
        <p14:creationId xmlns:p14="http://schemas.microsoft.com/office/powerpoint/2010/main" val="145656140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color_background">
    <p:bg>
      <p:bgPr>
        <a:solidFill>
          <a:srgbClr val="E2542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2" y="4467097"/>
            <a:ext cx="11059884" cy="1162051"/>
          </a:xfrm>
          <a:prstGeom prst="rect">
            <a:avLst/>
          </a:prstGeom>
        </p:spPr>
        <p:txBody>
          <a:bodyPr anchor="b"/>
          <a:lstStyle>
            <a:lvl1pPr algn="l">
              <a:defRPr sz="4800" b="1" baseline="0">
                <a:solidFill>
                  <a:schemeClr val="bg2"/>
                </a:solidFill>
                <a:effectLst/>
                <a:latin typeface="Calibri" pitchFamily="34" charset="0"/>
              </a:defRPr>
            </a:lvl1pPr>
          </a:lstStyle>
          <a:p>
            <a:r>
              <a:rPr lang="en-US"/>
              <a:t>Click to edit Master title style</a:t>
            </a:r>
          </a:p>
        </p:txBody>
      </p:sp>
      <p:sp>
        <p:nvSpPr>
          <p:cNvPr id="5" name="Text Placeholder 2"/>
          <p:cNvSpPr>
            <a:spLocks noGrp="1"/>
          </p:cNvSpPr>
          <p:nvPr>
            <p:ph type="body" idx="1"/>
          </p:nvPr>
        </p:nvSpPr>
        <p:spPr>
          <a:xfrm>
            <a:off x="609601" y="5900928"/>
            <a:ext cx="10363200" cy="568325"/>
          </a:xfrm>
          <a:prstGeom prst="rect">
            <a:avLst/>
          </a:prstGeom>
        </p:spPr>
        <p:txBody>
          <a:bodyPr anchor="b"/>
          <a:lstStyle>
            <a:lvl1pPr marL="0" indent="0" algn="l">
              <a:lnSpc>
                <a:spcPts val="2933"/>
              </a:lnSpc>
              <a:buNone/>
              <a:defRPr sz="2667" baseline="0">
                <a:solidFill>
                  <a:schemeClr val="bg2"/>
                </a:solidFill>
                <a:latin typeface="Calibri" pitchFamily="34" charset="0"/>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419570192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cSld name="1_Section Header">
    <p:bg>
      <p:bgPr>
        <a:solidFill>
          <a:srgbClr val="016A70"/>
        </a:solidFill>
        <a:effectLst/>
      </p:bgPr>
    </p:bg>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585120FC-1B2F-4132-95D7-ED8340727F60}"/>
              </a:ext>
            </a:extLst>
          </p:cNvPr>
          <p:cNvSpPr>
            <a:spLocks noGrp="1"/>
          </p:cNvSpPr>
          <p:nvPr>
            <p:ph sz="quarter" idx="10"/>
          </p:nvPr>
        </p:nvSpPr>
        <p:spPr>
          <a:xfrm>
            <a:off x="576264" y="4097049"/>
            <a:ext cx="11006137" cy="765239"/>
          </a:xfrm>
        </p:spPr>
        <p:txBody>
          <a:bodyPr>
            <a:normAutofit/>
          </a:bodyPr>
          <a:lstStyle>
            <a:lvl1pPr>
              <a:spcAft>
                <a:spcPts val="1200"/>
              </a:spcAft>
              <a:buNone/>
              <a:defRPr sz="4800" b="1">
                <a:solidFill>
                  <a:schemeClr val="bg2"/>
                </a:solidFill>
              </a:defRPr>
            </a:lvl1pPr>
            <a:lvl2pPr marL="290506" indent="-290506">
              <a:spcBef>
                <a:spcPts val="600"/>
              </a:spcBef>
              <a:spcAft>
                <a:spcPts val="600"/>
              </a:spcAft>
              <a:buClr>
                <a:srgbClr val="007D57"/>
              </a:buClr>
              <a:buFont typeface="Wingdings" panose="05000000000000000000" pitchFamily="2" charset="2"/>
              <a:buChar char="§"/>
              <a:defRPr sz="2800"/>
            </a:lvl2pPr>
            <a:lvl3pPr marL="623872" indent="-333366">
              <a:spcBef>
                <a:spcPts val="600"/>
              </a:spcBef>
              <a:spcAft>
                <a:spcPts val="600"/>
              </a:spcAft>
              <a:defRPr sz="2400"/>
            </a:lvl3pPr>
            <a:lvl4pPr marL="914377" indent="-231769">
              <a:spcBef>
                <a:spcPts val="600"/>
              </a:spcBef>
              <a:spcAft>
                <a:spcPts val="600"/>
              </a:spcAft>
              <a:defRPr/>
            </a:lvl4pPr>
          </a:lstStyle>
          <a:p>
            <a:pPr lvl="0"/>
            <a:r>
              <a:rPr lang="en-US"/>
              <a:t>Click to edit Master text styles</a:t>
            </a:r>
          </a:p>
        </p:txBody>
      </p:sp>
      <p:sp>
        <p:nvSpPr>
          <p:cNvPr id="14" name="Text Placeholder 2">
            <a:extLst>
              <a:ext uri="{FF2B5EF4-FFF2-40B4-BE49-F238E27FC236}">
                <a16:creationId xmlns:a16="http://schemas.microsoft.com/office/drawing/2014/main" id="{0B2C569F-847A-440C-95B4-42E6DB2B0E1A}"/>
              </a:ext>
            </a:extLst>
          </p:cNvPr>
          <p:cNvSpPr>
            <a:spLocks noGrp="1"/>
          </p:cNvSpPr>
          <p:nvPr>
            <p:ph type="body" idx="1"/>
          </p:nvPr>
        </p:nvSpPr>
        <p:spPr>
          <a:xfrm>
            <a:off x="576263" y="5161213"/>
            <a:ext cx="7772400" cy="426244"/>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pic>
        <p:nvPicPr>
          <p:cNvPr id="11" name="Picture 10">
            <a:extLst>
              <a:ext uri="{FF2B5EF4-FFF2-40B4-BE49-F238E27FC236}">
                <a16:creationId xmlns:a16="http://schemas.microsoft.com/office/drawing/2014/main" id="{063C47A1-B55E-47DB-A284-30628C81CA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Tree>
    <p:extLst>
      <p:ext uri="{BB962C8B-B14F-4D97-AF65-F5344CB8AC3E}">
        <p14:creationId xmlns:p14="http://schemas.microsoft.com/office/powerpoint/2010/main" val="112738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8_Data Slide (for content heavy tables and charts)">
    <p:spTree>
      <p:nvGrpSpPr>
        <p:cNvPr id="1" name=""/>
        <p:cNvGrpSpPr/>
        <p:nvPr/>
      </p:nvGrpSpPr>
      <p:grpSpPr>
        <a:xfrm>
          <a:off x="0" y="0"/>
          <a:ext cx="0" cy="0"/>
          <a:chOff x="0" y="0"/>
          <a:chExt cx="0" cy="0"/>
        </a:xfrm>
      </p:grpSpPr>
      <p:sp>
        <p:nvSpPr>
          <p:cNvPr id="7" name="Text Placeholder 7"/>
          <p:cNvSpPr>
            <a:spLocks noGrp="1"/>
          </p:cNvSpPr>
          <p:nvPr>
            <p:ph type="body" sz="quarter" idx="10"/>
          </p:nvPr>
        </p:nvSpPr>
        <p:spPr>
          <a:xfrm>
            <a:off x="609600" y="1824284"/>
            <a:ext cx="10972800" cy="4176467"/>
          </a:xfrm>
        </p:spPr>
        <p:txBody>
          <a:bodyPr/>
          <a:lstStyle>
            <a:lvl1pPr marL="457189" indent="-457189">
              <a:lnSpc>
                <a:spcPts val="2933"/>
              </a:lnSpc>
              <a:buClr>
                <a:srgbClr val="E25423"/>
              </a:buClr>
              <a:buFont typeface="Arial" panose="020B0604020202020204" pitchFamily="34" charset="0"/>
              <a:buChar char="•"/>
              <a:defRPr sz="2667" b="0">
                <a:solidFill>
                  <a:srgbClr val="1D1D1D"/>
                </a:solidFill>
              </a:defRPr>
            </a:lvl1pPr>
            <a:lvl2pPr>
              <a:lnSpc>
                <a:spcPts val="2667"/>
              </a:lnSpc>
              <a:buClr>
                <a:srgbClr val="E25423"/>
              </a:buClr>
              <a:defRPr sz="2667">
                <a:solidFill>
                  <a:srgbClr val="1D1D1D"/>
                </a:solidFill>
              </a:defRPr>
            </a:lvl2pPr>
            <a:lvl3pPr>
              <a:lnSpc>
                <a:spcPts val="2667"/>
              </a:lnSpc>
              <a:buClr>
                <a:srgbClr val="5A5A5A"/>
              </a:buClr>
              <a:defRPr sz="2667">
                <a:solidFill>
                  <a:srgbClr val="1D1D1D"/>
                </a:solidFill>
              </a:defRPr>
            </a:lvl3pPr>
            <a:lvl4pPr>
              <a:defRPr sz="2667">
                <a:solidFill>
                  <a:srgbClr val="1D1D1D"/>
                </a:solidFill>
              </a:defRPr>
            </a:lvl4pPr>
            <a:lvl5pPr>
              <a:defRPr sz="26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itle 1">
            <a:extLst>
              <a:ext uri="{FF2B5EF4-FFF2-40B4-BE49-F238E27FC236}">
                <a16:creationId xmlns:a16="http://schemas.microsoft.com/office/drawing/2014/main" id="{0E7F2F02-184C-4505-8466-02885693FE6C}"/>
              </a:ext>
            </a:extLst>
          </p:cNvPr>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spTree>
    <p:extLst>
      <p:ext uri="{BB962C8B-B14F-4D97-AF65-F5344CB8AC3E}">
        <p14:creationId xmlns:p14="http://schemas.microsoft.com/office/powerpoint/2010/main" val="1663274505"/>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9_Data Slide (for content heavy tables and charts)">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itle 1">
            <a:extLst>
              <a:ext uri="{FF2B5EF4-FFF2-40B4-BE49-F238E27FC236}">
                <a16:creationId xmlns:a16="http://schemas.microsoft.com/office/drawing/2014/main" id="{0E7F2F02-184C-4505-8466-02885693FE6C}"/>
              </a:ext>
            </a:extLst>
          </p:cNvPr>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sp>
        <p:nvSpPr>
          <p:cNvPr id="6" name="Content Placeholder 18">
            <a:extLst>
              <a:ext uri="{FF2B5EF4-FFF2-40B4-BE49-F238E27FC236}">
                <a16:creationId xmlns:a16="http://schemas.microsoft.com/office/drawing/2014/main" id="{2B740530-9FB4-416D-81D1-709E1379603A}"/>
              </a:ext>
            </a:extLst>
          </p:cNvPr>
          <p:cNvSpPr>
            <a:spLocks noGrp="1"/>
          </p:cNvSpPr>
          <p:nvPr>
            <p:ph sz="quarter" idx="11"/>
          </p:nvPr>
        </p:nvSpPr>
        <p:spPr>
          <a:xfrm>
            <a:off x="609600" y="1824284"/>
            <a:ext cx="10972800" cy="4176467"/>
          </a:xfrm>
        </p:spPr>
        <p:txBody>
          <a:bodyPr/>
          <a:lstStyle>
            <a:lvl1pPr marL="376757" indent="-376757">
              <a:spcAft>
                <a:spcPts val="800"/>
              </a:spcAft>
              <a:buFont typeface="Arial" panose="020B0604020202020204" pitchFamily="34" charset="0"/>
              <a:buChar char="•"/>
              <a:defRPr sz="2667" b="0">
                <a:solidFill>
                  <a:srgbClr val="000000"/>
                </a:solidFill>
              </a:defRPr>
            </a:lvl1pPr>
            <a:lvl2pPr marL="764098" indent="-309026">
              <a:spcBef>
                <a:spcPts val="0"/>
              </a:spcBef>
              <a:spcAft>
                <a:spcPts val="800"/>
              </a:spcAft>
              <a:buClr>
                <a:srgbClr val="E25423"/>
              </a:buClr>
              <a:buFont typeface="Arial" panose="020B0604020202020204" pitchFamily="34" charset="0"/>
              <a:buChar char="‒"/>
              <a:defRPr sz="2667"/>
            </a:lvl2pPr>
            <a:lvl3pPr marL="831830" indent="-444489">
              <a:spcBef>
                <a:spcPts val="800"/>
              </a:spcBef>
              <a:spcAft>
                <a:spcPts val="800"/>
              </a:spcAft>
              <a:buClr>
                <a:srgbClr val="692145"/>
              </a:buClr>
              <a:defRPr sz="3200"/>
            </a:lvl3pPr>
            <a:lvl4pPr marL="1219170" indent="-309026">
              <a:spcBef>
                <a:spcPts val="0"/>
              </a:spcBef>
              <a:spcAft>
                <a:spcPts val="0"/>
              </a:spcAft>
              <a:buClr>
                <a:schemeClr val="bg2">
                  <a:lumMod val="50000"/>
                </a:schemeClr>
              </a:buClr>
              <a:buFont typeface="Arial" panose="020B0604020202020204" pitchFamily="34" charset="0"/>
              <a:buChar char="•"/>
              <a:defRPr/>
            </a:lvl4pPr>
            <a:lvl5pPr marL="1674242" indent="-300559">
              <a:spcBef>
                <a:spcPts val="0"/>
              </a:spcBef>
              <a:buClr>
                <a:schemeClr val="bg2">
                  <a:lumMod val="50000"/>
                </a:schemeClr>
              </a:buClr>
              <a:buFont typeface="Arial" panose="020B0604020202020204" pitchFamily="34" charset="0"/>
              <a:buChar char="–"/>
              <a:defRPr/>
            </a:lvl5pPr>
            <a:lvl6pPr marL="2137780" indent="-309026">
              <a:buClr>
                <a:schemeClr val="bg2">
                  <a:lumMod val="50000"/>
                </a:schemeClr>
              </a:buClr>
              <a:buFont typeface="Arial" panose="020B0604020202020204" pitchFamily="34" charset="0"/>
              <a:buChar char="»"/>
              <a:defRPr>
                <a:solidFill>
                  <a:srgbClr val="000000"/>
                </a:solidFill>
                <a:latin typeface="Calibri" panose="020F0502020204030204" pitchFamily="34" charset="0"/>
                <a:cs typeface="Calibri" panose="020F0502020204030204" pitchFamily="34" charset="0"/>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86868116"/>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4_BULLETS/DATA_2sides">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ext Placeholder 4">
            <a:extLst>
              <a:ext uri="{FF2B5EF4-FFF2-40B4-BE49-F238E27FC236}">
                <a16:creationId xmlns:a16="http://schemas.microsoft.com/office/drawing/2014/main" id="{AB8BFD30-ED28-4470-96F2-C90951794F6C}"/>
              </a:ext>
            </a:extLst>
          </p:cNvPr>
          <p:cNvSpPr>
            <a:spLocks noGrp="1"/>
          </p:cNvSpPr>
          <p:nvPr>
            <p:ph type="body" sz="quarter" idx="10"/>
          </p:nvPr>
        </p:nvSpPr>
        <p:spPr>
          <a:xfrm>
            <a:off x="609601"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4">
            <a:extLst>
              <a:ext uri="{FF2B5EF4-FFF2-40B4-BE49-F238E27FC236}">
                <a16:creationId xmlns:a16="http://schemas.microsoft.com/office/drawing/2014/main" id="{9308A1BA-F127-444C-8EEB-78BB410C70A7}"/>
              </a:ext>
            </a:extLst>
          </p:cNvPr>
          <p:cNvSpPr>
            <a:spLocks noGrp="1"/>
          </p:cNvSpPr>
          <p:nvPr>
            <p:ph type="body" sz="quarter" idx="11"/>
          </p:nvPr>
        </p:nvSpPr>
        <p:spPr>
          <a:xfrm>
            <a:off x="6396568"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29375266"/>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cSld name="5_BULLETS/DATA_2sides">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ext Placeholder 4">
            <a:extLst>
              <a:ext uri="{FF2B5EF4-FFF2-40B4-BE49-F238E27FC236}">
                <a16:creationId xmlns:a16="http://schemas.microsoft.com/office/drawing/2014/main" id="{AB8BFD30-ED28-4470-96F2-C90951794F6C}"/>
              </a:ext>
            </a:extLst>
          </p:cNvPr>
          <p:cNvSpPr>
            <a:spLocks noGrp="1"/>
          </p:cNvSpPr>
          <p:nvPr>
            <p:ph type="body" sz="quarter" idx="10"/>
          </p:nvPr>
        </p:nvSpPr>
        <p:spPr>
          <a:xfrm>
            <a:off x="609601"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18">
            <a:extLst>
              <a:ext uri="{FF2B5EF4-FFF2-40B4-BE49-F238E27FC236}">
                <a16:creationId xmlns:a16="http://schemas.microsoft.com/office/drawing/2014/main" id="{C7C7B02A-16A0-4F02-8665-3ADC835153D8}"/>
              </a:ext>
            </a:extLst>
          </p:cNvPr>
          <p:cNvSpPr>
            <a:spLocks noGrp="1"/>
          </p:cNvSpPr>
          <p:nvPr>
            <p:ph sz="quarter" idx="10" hasCustomPrompt="1"/>
          </p:nvPr>
        </p:nvSpPr>
        <p:spPr>
          <a:xfrm>
            <a:off x="6096000" y="1811867"/>
            <a:ext cx="5486400" cy="4421717"/>
          </a:xfrm>
        </p:spPr>
        <p:txBody>
          <a:bodyPr/>
          <a:lstStyle>
            <a:lvl1pPr>
              <a:spcAft>
                <a:spcPts val="1600"/>
              </a:spcAft>
              <a:buNone/>
              <a:defRPr sz="2667" b="1">
                <a:solidFill>
                  <a:srgbClr val="000000"/>
                </a:solidFill>
              </a:defRPr>
            </a:lvl1pPr>
            <a:lvl2pPr marL="387341" indent="-387341">
              <a:spcBef>
                <a:spcPts val="800"/>
              </a:spcBef>
              <a:spcAft>
                <a:spcPts val="800"/>
              </a:spcAft>
              <a:buClr>
                <a:srgbClr val="9B4E9E"/>
              </a:buClr>
              <a:buFont typeface="Wingdings" panose="05000000000000000000" pitchFamily="2" charset="2"/>
              <a:buChar char="§"/>
              <a:defRPr sz="3733"/>
            </a:lvl2pPr>
            <a:lvl3pPr marL="831830" indent="-444489">
              <a:spcBef>
                <a:spcPts val="800"/>
              </a:spcBef>
              <a:spcAft>
                <a:spcPts val="800"/>
              </a:spcAft>
              <a:buClr>
                <a:srgbClr val="692145"/>
              </a:buClr>
              <a:defRPr sz="3200"/>
            </a:lvl3pPr>
            <a:lvl4pPr marL="1219170" indent="-309026">
              <a:spcBef>
                <a:spcPts val="800"/>
              </a:spcBef>
              <a:spcAft>
                <a:spcPts val="800"/>
              </a:spcAft>
              <a:defRPr/>
            </a:lvl4pPr>
          </a:lstStyle>
          <a:p>
            <a:pPr lvl="0"/>
            <a:r>
              <a:rPr lang="en-US"/>
              <a:t>Object</a:t>
            </a:r>
          </a:p>
        </p:txBody>
      </p:sp>
    </p:spTree>
    <p:extLst>
      <p:ext uri="{BB962C8B-B14F-4D97-AF65-F5344CB8AC3E}">
        <p14:creationId xmlns:p14="http://schemas.microsoft.com/office/powerpoint/2010/main" val="1623805428"/>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cSld name="CLOSING_OD">
    <p:spTree>
      <p:nvGrpSpPr>
        <p:cNvPr id="1" name=""/>
        <p:cNvGrpSpPr/>
        <p:nvPr/>
      </p:nvGrpSpPr>
      <p:grpSpPr>
        <a:xfrm>
          <a:off x="0" y="0"/>
          <a:ext cx="0" cy="0"/>
          <a:chOff x="0" y="0"/>
          <a:chExt cx="0" cy="0"/>
        </a:xfrm>
      </p:grpSpPr>
      <p:sp>
        <p:nvSpPr>
          <p:cNvPr id="3" name="TextBox 2"/>
          <p:cNvSpPr txBox="1"/>
          <p:nvPr/>
        </p:nvSpPr>
        <p:spPr>
          <a:xfrm>
            <a:off x="169625" y="3662433"/>
            <a:ext cx="8852455" cy="1815882"/>
          </a:xfrm>
          <a:prstGeom prst="rect">
            <a:avLst/>
          </a:prstGeom>
          <a:noFill/>
        </p:spPr>
        <p:txBody>
          <a:bodyPr wrap="square" rtlCol="0">
            <a:spAutoFit/>
          </a:bodyPr>
          <a:lstStyle/>
          <a:p>
            <a:r>
              <a:rPr lang="en-US" sz="1600">
                <a:solidFill>
                  <a:srgbClr val="005DAB"/>
                </a:solidFill>
                <a:latin typeface="Calibri" panose="020F0502020204030204" pitchFamily="34" charset="0"/>
              </a:rPr>
              <a:t>For more information, contact CDC</a:t>
            </a: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1-800-CDC-INFO (232-4636)</a:t>
            </a: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TTY:  1-888-232-6348    www.cdc.gov</a:t>
            </a:r>
            <a:br>
              <a:rPr lang="en-US" sz="1600">
                <a:solidFill>
                  <a:srgbClr val="005DAB"/>
                </a:solidFill>
                <a:latin typeface="Calibri" panose="020F0502020204030204" pitchFamily="34" charset="0"/>
              </a:rPr>
            </a:br>
            <a:br>
              <a:rPr lang="en-US" sz="1600">
                <a:solidFill>
                  <a:srgbClr val="005DAB"/>
                </a:solidFill>
                <a:latin typeface="Calibri" panose="020F0502020204030204" pitchFamily="34" charset="0"/>
              </a:rPr>
            </a:b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The findings and conclusions in this report are those of the authors and do not necessarily represent the official position of the Centers for Disease Control and Prevention.</a:t>
            </a:r>
          </a:p>
        </p:txBody>
      </p:sp>
      <p:pic>
        <p:nvPicPr>
          <p:cNvPr id="2" name="Picture 1" descr="Logos of the U.S. Department of Health and Human Services and the Centers for Disease control and Prevention" title="logo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674176"/>
            <a:ext cx="12192000" cy="1183824"/>
          </a:xfrm>
          <a:prstGeom prst="rect">
            <a:avLst/>
          </a:prstGeom>
        </p:spPr>
      </p:pic>
    </p:spTree>
    <p:extLst>
      <p:ext uri="{BB962C8B-B14F-4D97-AF65-F5344CB8AC3E}">
        <p14:creationId xmlns:p14="http://schemas.microsoft.com/office/powerpoint/2010/main" val="4085924598"/>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DATA SLIDE_OD">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9"/>
            <a:ext cx="10972800" cy="1143000"/>
          </a:xfrm>
          <a:prstGeom prst="rect">
            <a:avLst/>
          </a:prstGeom>
        </p:spPr>
        <p:txBody>
          <a:bodyPr anchor="b" anchorCtr="0"/>
          <a:lstStyle>
            <a:lvl1pPr algn="l">
              <a:lnSpc>
                <a:spcPts val="3000"/>
              </a:lnSpc>
              <a:defRPr sz="4000" b="1" baseline="0">
                <a:solidFill>
                  <a:srgbClr val="0039A6"/>
                </a:solidFill>
                <a:effectLst/>
                <a:latin typeface="Calibri" pitchFamily="34" charset="0"/>
              </a:defRPr>
            </a:lvl1pPr>
          </a:lstStyle>
          <a:p>
            <a:r>
              <a:rPr lang="en-US"/>
              <a:t>Bottom band: OD</a:t>
            </a:r>
          </a:p>
        </p:txBody>
      </p:sp>
      <p:sp>
        <p:nvSpPr>
          <p:cNvPr id="5" name="Text Placeholder 7"/>
          <p:cNvSpPr>
            <a:spLocks noGrp="1"/>
          </p:cNvSpPr>
          <p:nvPr>
            <p:ph type="body" sz="quarter" idx="10"/>
          </p:nvPr>
        </p:nvSpPr>
        <p:spPr>
          <a:xfrm>
            <a:off x="609600" y="1545167"/>
            <a:ext cx="10972800" cy="4455584"/>
          </a:xfrm>
        </p:spPr>
        <p:txBody>
          <a:bodyPr/>
          <a:lstStyle>
            <a:lvl1pPr marL="342891" indent="-342891">
              <a:buClr>
                <a:srgbClr val="005DAA"/>
              </a:buClr>
              <a:buFont typeface="Wingdings" panose="05000000000000000000" pitchFamily="2" charset="2"/>
              <a:buChar char="§"/>
              <a:defRPr sz="2000">
                <a:solidFill>
                  <a:schemeClr val="accent4">
                    <a:lumMod val="75000"/>
                  </a:schemeClr>
                </a:solidFill>
              </a:defRPr>
            </a:lvl1pPr>
            <a:lvl2pPr>
              <a:buClr>
                <a:srgbClr val="532E63"/>
              </a:buClr>
              <a:defRPr sz="2000">
                <a:solidFill>
                  <a:schemeClr val="accent4">
                    <a:lumMod val="75000"/>
                  </a:schemeClr>
                </a:solidFill>
              </a:defRPr>
            </a:lvl2pPr>
            <a:lvl3pPr>
              <a:buClr>
                <a:srgbClr val="9A3B26"/>
              </a:buClr>
              <a:defRPr sz="2000">
                <a:solidFill>
                  <a:schemeClr val="accent4">
                    <a:lumMod val="75000"/>
                  </a:schemeClr>
                </a:solidFill>
              </a:defRPr>
            </a:lvl3pPr>
            <a:lvl4pPr>
              <a:defRPr sz="2000">
                <a:solidFill>
                  <a:schemeClr val="accent4">
                    <a:lumMod val="75000"/>
                  </a:schemeClr>
                </a:solidFill>
              </a:defRPr>
            </a:lvl4pPr>
            <a:lvl5pPr>
              <a:defRPr sz="2000">
                <a:solidFill>
                  <a:schemeClr val="accent4">
                    <a:lumMod val="75000"/>
                  </a:schemeClr>
                </a:solidFill>
              </a:defRPr>
            </a:lvl5pPr>
          </a:lstStyle>
          <a:p>
            <a:pPr lvl="0"/>
            <a:r>
              <a:rPr lang="en-US"/>
              <a:t>Click to edit Master text styles</a:t>
            </a:r>
          </a:p>
          <a:p>
            <a:pPr lvl="1"/>
            <a:r>
              <a:rPr lang="en-US"/>
              <a:t>Second level</a:t>
            </a:r>
          </a:p>
          <a:p>
            <a:pPr lvl="2"/>
            <a:r>
              <a:rPr lang="en-US"/>
              <a:t>Third level</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727353"/>
            <a:ext cx="12192000" cy="121584"/>
          </a:xfrm>
          <a:prstGeom prst="rect">
            <a:avLst/>
          </a:prstGeom>
        </p:spPr>
      </p:pic>
    </p:spTree>
    <p:extLst>
      <p:ext uri="{BB962C8B-B14F-4D97-AF65-F5344CB8AC3E}">
        <p14:creationId xmlns:p14="http://schemas.microsoft.com/office/powerpoint/2010/main" val="2855044672"/>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838200" y="1826684"/>
            <a:ext cx="10515600" cy="4349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2800099773"/>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4" r:id="rId10"/>
    <p:sldLayoutId id="2147483660" r:id="rId11"/>
  </p:sldLayoutIdLst>
  <p:transition>
    <p:fade/>
  </p:transition>
  <p:txStyles>
    <p:titleStyle>
      <a:lvl1pPr algn="ctr" rtl="0" eaLnBrk="1" fontAlgn="base" hangingPunct="1">
        <a:spcBef>
          <a:spcPct val="0"/>
        </a:spcBef>
        <a:spcAft>
          <a:spcPct val="0"/>
        </a:spcAft>
        <a:defRPr sz="5867" kern="1200">
          <a:solidFill>
            <a:schemeClr val="tx1"/>
          </a:solidFill>
          <a:latin typeface="+mj-lt"/>
          <a:ea typeface="+mj-ea"/>
          <a:cs typeface="+mj-cs"/>
        </a:defRPr>
      </a:lvl1pPr>
      <a:lvl2pPr algn="ctr" rtl="0" eaLnBrk="1" fontAlgn="base" hangingPunct="1">
        <a:spcBef>
          <a:spcPct val="0"/>
        </a:spcBef>
        <a:spcAft>
          <a:spcPct val="0"/>
        </a:spcAft>
        <a:defRPr sz="5867">
          <a:solidFill>
            <a:schemeClr val="tx1"/>
          </a:solidFill>
          <a:latin typeface="Myriad Web Pro" panose="020B0503030403020204" pitchFamily="34" charset="0"/>
        </a:defRPr>
      </a:lvl2pPr>
      <a:lvl3pPr algn="ctr" rtl="0" eaLnBrk="1" fontAlgn="base" hangingPunct="1">
        <a:spcBef>
          <a:spcPct val="0"/>
        </a:spcBef>
        <a:spcAft>
          <a:spcPct val="0"/>
        </a:spcAft>
        <a:defRPr sz="5867">
          <a:solidFill>
            <a:schemeClr val="tx1"/>
          </a:solidFill>
          <a:latin typeface="Myriad Web Pro" panose="020B0503030403020204" pitchFamily="34" charset="0"/>
        </a:defRPr>
      </a:lvl3pPr>
      <a:lvl4pPr algn="ctr" rtl="0" eaLnBrk="1" fontAlgn="base" hangingPunct="1">
        <a:spcBef>
          <a:spcPct val="0"/>
        </a:spcBef>
        <a:spcAft>
          <a:spcPct val="0"/>
        </a:spcAft>
        <a:defRPr sz="5867">
          <a:solidFill>
            <a:schemeClr val="tx1"/>
          </a:solidFill>
          <a:latin typeface="Myriad Web Pro" panose="020B0503030403020204" pitchFamily="34" charset="0"/>
        </a:defRPr>
      </a:lvl4pPr>
      <a:lvl5pPr algn="ctr" rtl="0" eaLnBrk="1" fontAlgn="base" hangingPunct="1">
        <a:spcBef>
          <a:spcPct val="0"/>
        </a:spcBef>
        <a:spcAft>
          <a:spcPct val="0"/>
        </a:spcAft>
        <a:defRPr sz="5867">
          <a:solidFill>
            <a:schemeClr val="tx1"/>
          </a:solidFill>
          <a:latin typeface="Myriad Web Pro" panose="020B0503030403020204" pitchFamily="34" charset="0"/>
        </a:defRPr>
      </a:lvl5pPr>
      <a:lvl6pPr marL="609585" algn="ctr" rtl="0" eaLnBrk="1" fontAlgn="base" hangingPunct="1">
        <a:spcBef>
          <a:spcPct val="0"/>
        </a:spcBef>
        <a:spcAft>
          <a:spcPct val="0"/>
        </a:spcAft>
        <a:defRPr sz="5867">
          <a:solidFill>
            <a:schemeClr val="tx1"/>
          </a:solidFill>
          <a:latin typeface="Myriad Web Pro" panose="020B0503030403020204" pitchFamily="34" charset="0"/>
        </a:defRPr>
      </a:lvl6pPr>
      <a:lvl7pPr marL="1219170" algn="ctr" rtl="0" eaLnBrk="1" fontAlgn="base" hangingPunct="1">
        <a:spcBef>
          <a:spcPct val="0"/>
        </a:spcBef>
        <a:spcAft>
          <a:spcPct val="0"/>
        </a:spcAft>
        <a:defRPr sz="5867">
          <a:solidFill>
            <a:schemeClr val="tx1"/>
          </a:solidFill>
          <a:latin typeface="Myriad Web Pro" panose="020B0503030403020204" pitchFamily="34" charset="0"/>
        </a:defRPr>
      </a:lvl7pPr>
      <a:lvl8pPr marL="1828754" algn="ctr" rtl="0" eaLnBrk="1" fontAlgn="base" hangingPunct="1">
        <a:spcBef>
          <a:spcPct val="0"/>
        </a:spcBef>
        <a:spcAft>
          <a:spcPct val="0"/>
        </a:spcAft>
        <a:defRPr sz="5867">
          <a:solidFill>
            <a:schemeClr val="tx1"/>
          </a:solidFill>
          <a:latin typeface="Myriad Web Pro" panose="020B0503030403020204" pitchFamily="34" charset="0"/>
        </a:defRPr>
      </a:lvl8pPr>
      <a:lvl9pPr marL="2438339" algn="ctr" rtl="0" eaLnBrk="1" fontAlgn="base" hangingPunct="1">
        <a:spcBef>
          <a:spcPct val="0"/>
        </a:spcBef>
        <a:spcAft>
          <a:spcPct val="0"/>
        </a:spcAft>
        <a:defRPr sz="5867">
          <a:solidFill>
            <a:schemeClr val="tx1"/>
          </a:solidFill>
          <a:latin typeface="Myriad Web Pro" panose="020B0503030403020204" pitchFamily="34" charset="0"/>
        </a:defRPr>
      </a:lvl9pPr>
    </p:titleStyle>
    <p:bodyStyle>
      <a:lvl1pPr marL="457189" indent="-457189" algn="l" rtl="0" eaLnBrk="1" fontAlgn="base" hangingPunct="1">
        <a:spcBef>
          <a:spcPct val="20000"/>
        </a:spcBef>
        <a:spcAft>
          <a:spcPct val="0"/>
        </a:spcAft>
        <a:buClr>
          <a:srgbClr val="E25423"/>
        </a:buClr>
        <a:buFont typeface="Arial" panose="020B0604020202020204" pitchFamily="34" charset="0"/>
        <a:buChar char="•"/>
        <a:defRPr sz="4267" kern="1200">
          <a:solidFill>
            <a:srgbClr val="1D1D1D"/>
          </a:solidFill>
          <a:latin typeface="Calibri" panose="020F0502020204030204" pitchFamily="34" charset="0"/>
          <a:ea typeface="+mn-ea"/>
          <a:cs typeface="+mn-cs"/>
        </a:defRPr>
      </a:lvl1pPr>
      <a:lvl2pPr marL="990575" indent="-380990" algn="l" rtl="0" eaLnBrk="1" fontAlgn="base" hangingPunct="1">
        <a:spcBef>
          <a:spcPct val="20000"/>
        </a:spcBef>
        <a:spcAft>
          <a:spcPct val="0"/>
        </a:spcAft>
        <a:buClr>
          <a:srgbClr val="E25423"/>
        </a:buClr>
        <a:buFont typeface="Arial" panose="020B0604020202020204" pitchFamily="34" charset="0"/>
        <a:buChar char="–"/>
        <a:defRPr sz="3733" kern="1200">
          <a:solidFill>
            <a:srgbClr val="1D1D1D"/>
          </a:solidFill>
          <a:latin typeface="Calibri" panose="020F0502020204030204" pitchFamily="34" charset="0"/>
          <a:ea typeface="+mn-ea"/>
          <a:cs typeface="+mn-cs"/>
        </a:defRPr>
      </a:lvl2pPr>
      <a:lvl3pPr marL="1523962" indent="-304792" algn="l" rtl="0" eaLnBrk="1" fontAlgn="base" hangingPunct="1">
        <a:spcBef>
          <a:spcPct val="20000"/>
        </a:spcBef>
        <a:spcAft>
          <a:spcPct val="0"/>
        </a:spcAft>
        <a:buFont typeface="Arial" panose="020B0604020202020204" pitchFamily="34" charset="0"/>
        <a:buChar char="•"/>
        <a:defRPr sz="3200" kern="1200">
          <a:solidFill>
            <a:srgbClr val="1D1D1D"/>
          </a:solidFill>
          <a:latin typeface="Calibri" panose="020F0502020204030204" pitchFamily="34" charset="0"/>
          <a:ea typeface="+mn-ea"/>
          <a:cs typeface="+mn-cs"/>
        </a:defRPr>
      </a:lvl3pPr>
      <a:lvl4pPr marL="2133547"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4pPr>
      <a:lvl5pPr marL="2743131"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470738C6-8386-B7CC-6936-AAA032452098}"/>
              </a:ext>
            </a:extLst>
          </p:cNvPr>
          <p:cNvSpPr>
            <a:spLocks noGrp="1"/>
          </p:cNvSpPr>
          <p:nvPr>
            <p:ph type="title"/>
          </p:nvPr>
        </p:nvSpPr>
        <p:spPr>
          <a:xfrm>
            <a:off x="1893566" y="2101801"/>
            <a:ext cx="8693624" cy="2649762"/>
          </a:xfrm>
        </p:spPr>
        <p:txBody>
          <a:bodyPr vert="horz" lIns="91440" tIns="45720" rIns="91440" bIns="45720" rtlCol="0" anchor="b" anchorCtr="0">
            <a:normAutofit fontScale="90000"/>
          </a:bodyPr>
          <a:lstStyle/>
          <a:p>
            <a:pPr>
              <a:lnSpc>
                <a:spcPct val="100000"/>
              </a:lnSpc>
            </a:pPr>
            <a:r>
              <a:rPr lang="es-ES" sz="4000">
                <a:solidFill>
                  <a:schemeClr val="accent5">
                    <a:lumMod val="75000"/>
                  </a:schemeClr>
                </a:solidFill>
                <a:latin typeface="Calibri"/>
                <a:cs typeface="Calibri"/>
              </a:rPr>
              <a:t>Prevención y control de infecciones: enfermedad por el virus de Marburgo (EVM) </a:t>
            </a:r>
            <a:br>
              <a:rPr lang="es-ES" sz="4800">
                <a:solidFill>
                  <a:schemeClr val="accent5">
                    <a:lumMod val="75000"/>
                  </a:schemeClr>
                </a:solidFill>
                <a:latin typeface="Calibri"/>
                <a:cs typeface="Calibri"/>
              </a:rPr>
            </a:br>
            <a:r>
              <a:rPr lang="es-ES" sz="3800">
                <a:solidFill>
                  <a:schemeClr val="accent5">
                    <a:lumMod val="75000"/>
                  </a:schemeClr>
                </a:solidFill>
                <a:latin typeface="Calibri Light" panose="020F0302020204030204" pitchFamily="34" charset="0"/>
                <a:cs typeface="Calibri Light" panose="020F0302020204030204" pitchFamily="34" charset="0"/>
              </a:rPr>
              <a:t>Monitoreo de los trabajadores de la salud </a:t>
            </a:r>
            <a:br>
              <a:rPr lang="es-ES" sz="3800">
                <a:solidFill>
                  <a:schemeClr val="accent5">
                    <a:lumMod val="75000"/>
                  </a:schemeClr>
                </a:solidFill>
                <a:latin typeface="Calibri Light" panose="020F0302020204030204" pitchFamily="34" charset="0"/>
                <a:cs typeface="Calibri Light" panose="020F0302020204030204" pitchFamily="34" charset="0"/>
              </a:rPr>
            </a:br>
            <a:r>
              <a:rPr lang="es-ES" sz="3800">
                <a:solidFill>
                  <a:schemeClr val="accent5">
                    <a:lumMod val="75000"/>
                  </a:schemeClr>
                </a:solidFill>
                <a:latin typeface="Calibri Light" panose="020F0302020204030204" pitchFamily="34" charset="0"/>
                <a:cs typeface="Calibri Light" panose="020F0302020204030204" pitchFamily="34" charset="0"/>
              </a:rPr>
              <a:t>y los pacientes internados</a:t>
            </a:r>
          </a:p>
        </p:txBody>
      </p:sp>
      <p:sp>
        <p:nvSpPr>
          <p:cNvPr id="12" name="TextBox 11">
            <a:extLst>
              <a:ext uri="{FF2B5EF4-FFF2-40B4-BE49-F238E27FC236}">
                <a16:creationId xmlns:a16="http://schemas.microsoft.com/office/drawing/2014/main" id="{2F63B1BE-80AE-3FB0-CF8A-3FB4296B2A07}"/>
              </a:ext>
            </a:extLst>
          </p:cNvPr>
          <p:cNvSpPr txBox="1"/>
          <p:nvPr/>
        </p:nvSpPr>
        <p:spPr>
          <a:xfrm>
            <a:off x="1889760" y="5171441"/>
            <a:ext cx="8946562" cy="4308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sz="2200" b="1">
                <a:solidFill>
                  <a:srgbClr val="0039A6"/>
                </a:solidFill>
                <a:latin typeface="Calibri"/>
                <a:cs typeface="Calibri"/>
              </a:rPr>
              <a:t>Entornos de atención médica con recursos entre limitados e intermedios</a:t>
            </a:r>
          </a:p>
        </p:txBody>
      </p:sp>
      <p:cxnSp>
        <p:nvCxnSpPr>
          <p:cNvPr id="13" name="Straight Connector 12">
            <a:extLst>
              <a:ext uri="{FF2B5EF4-FFF2-40B4-BE49-F238E27FC236}">
                <a16:creationId xmlns:a16="http://schemas.microsoft.com/office/drawing/2014/main" id="{05579D63-35F6-C4E7-1290-19C2E41204C6}"/>
              </a:ext>
              <a:ext uri="{C183D7F6-B498-43B3-948B-1728B52AA6E4}">
                <adec:decorative xmlns:adec="http://schemas.microsoft.com/office/drawing/2017/decorative" val="1"/>
              </a:ext>
            </a:extLst>
          </p:cNvPr>
          <p:cNvCxnSpPr/>
          <p:nvPr/>
        </p:nvCxnSpPr>
        <p:spPr>
          <a:xfrm flipV="1">
            <a:off x="1934095" y="5028901"/>
            <a:ext cx="7887855" cy="9236"/>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9666B7AE-F9ED-4B77-28D6-B69F26AD6F32}"/>
              </a:ext>
            </a:extLst>
          </p:cNvPr>
          <p:cNvSpPr txBox="1"/>
          <p:nvPr/>
        </p:nvSpPr>
        <p:spPr>
          <a:xfrm>
            <a:off x="8639033" y="6126228"/>
            <a:ext cx="291374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b="1">
                <a:solidFill>
                  <a:srgbClr val="0039A6"/>
                </a:solidFill>
                <a:latin typeface="Calibri"/>
                <a:cs typeface="Calibri"/>
              </a:rPr>
              <a:t>Actualizado: </a:t>
            </a:r>
            <a:r>
              <a:rPr lang="es-ES" b="1">
                <a:solidFill>
                  <a:schemeClr val="tx1">
                    <a:lumMod val="75000"/>
                  </a:schemeClr>
                </a:solidFill>
                <a:latin typeface="Calibri"/>
                <a:cs typeface="Calibri"/>
              </a:rPr>
              <a:t>marzo del 2023</a:t>
            </a:r>
          </a:p>
        </p:txBody>
      </p:sp>
    </p:spTree>
    <p:extLst>
      <p:ext uri="{BB962C8B-B14F-4D97-AF65-F5344CB8AC3E}">
        <p14:creationId xmlns:p14="http://schemas.microsoft.com/office/powerpoint/2010/main" val="2017858724"/>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E98E0E-BA0E-4607-A525-5321F2750F79}"/>
              </a:ext>
            </a:extLst>
          </p:cNvPr>
          <p:cNvSpPr>
            <a:spLocks noGrp="1"/>
          </p:cNvSpPr>
          <p:nvPr>
            <p:ph type="title"/>
          </p:nvPr>
        </p:nvSpPr>
        <p:spPr>
          <a:xfrm>
            <a:off x="609600" y="274639"/>
            <a:ext cx="10972800" cy="1008729"/>
          </a:xfrm>
        </p:spPr>
        <p:txBody>
          <a:bodyPr/>
          <a:lstStyle/>
          <a:p>
            <a:r>
              <a:rPr lang="es-ES" sz="4000">
                <a:solidFill>
                  <a:schemeClr val="accent5">
                    <a:lumMod val="75000"/>
                  </a:schemeClr>
                </a:solidFill>
                <a:latin typeface="Calibri Light" panose="020F0302020204030204" pitchFamily="34" charset="0"/>
                <a:cs typeface="Calibri Light" panose="020F0302020204030204" pitchFamily="34" charset="0"/>
              </a:rPr>
              <a:t>Verificación de conocimientos: monitoreo </a:t>
            </a:r>
          </a:p>
        </p:txBody>
      </p:sp>
      <p:sp>
        <p:nvSpPr>
          <p:cNvPr id="2" name="Text Placeholder 2">
            <a:extLst>
              <a:ext uri="{FF2B5EF4-FFF2-40B4-BE49-F238E27FC236}">
                <a16:creationId xmlns:a16="http://schemas.microsoft.com/office/drawing/2014/main" id="{544D9E9B-1C26-E348-4122-94FE77C7E612}"/>
              </a:ext>
            </a:extLst>
          </p:cNvPr>
          <p:cNvSpPr txBox="1">
            <a:spLocks/>
          </p:cNvSpPr>
          <p:nvPr/>
        </p:nvSpPr>
        <p:spPr>
          <a:xfrm>
            <a:off x="609600" y="1417639"/>
            <a:ext cx="10629331" cy="5151054"/>
          </a:xfrm>
          <a:prstGeom prst="rect">
            <a:avLst/>
          </a:prstGeom>
        </p:spPr>
        <p:txBody>
          <a:bodyPr/>
          <a:lstStyle>
            <a:lvl1pPr marL="457189" indent="-457189" algn="l" rtl="0" eaLnBrk="1" fontAlgn="base" hangingPunct="1">
              <a:spcBef>
                <a:spcPct val="20000"/>
              </a:spcBef>
              <a:spcAft>
                <a:spcPct val="0"/>
              </a:spcAft>
              <a:buClr>
                <a:srgbClr val="E25423"/>
              </a:buClr>
              <a:buFont typeface="Arial" panose="020B0604020202020204" pitchFamily="34" charset="0"/>
              <a:buChar char="•"/>
              <a:defRPr sz="4267" kern="1200">
                <a:solidFill>
                  <a:srgbClr val="1D1D1D"/>
                </a:solidFill>
                <a:latin typeface="Calibri" panose="020F0502020204030204" pitchFamily="34" charset="0"/>
                <a:ea typeface="+mn-ea"/>
                <a:cs typeface="+mn-cs"/>
              </a:defRPr>
            </a:lvl1pPr>
            <a:lvl2pPr marL="990575" indent="-380990" algn="l" rtl="0" eaLnBrk="1" fontAlgn="base" hangingPunct="1">
              <a:spcBef>
                <a:spcPct val="20000"/>
              </a:spcBef>
              <a:spcAft>
                <a:spcPct val="0"/>
              </a:spcAft>
              <a:buClr>
                <a:srgbClr val="E25423"/>
              </a:buClr>
              <a:buFont typeface="Arial" panose="020B0604020202020204" pitchFamily="34" charset="0"/>
              <a:buChar char="–"/>
              <a:defRPr sz="3733" kern="1200">
                <a:solidFill>
                  <a:srgbClr val="1D1D1D"/>
                </a:solidFill>
                <a:latin typeface="Calibri" panose="020F0502020204030204" pitchFamily="34" charset="0"/>
                <a:ea typeface="+mn-ea"/>
                <a:cs typeface="+mn-cs"/>
              </a:defRPr>
            </a:lvl2pPr>
            <a:lvl3pPr marL="1523962" indent="-304792" algn="l" rtl="0" eaLnBrk="1" fontAlgn="base" hangingPunct="1">
              <a:spcBef>
                <a:spcPct val="20000"/>
              </a:spcBef>
              <a:spcAft>
                <a:spcPct val="0"/>
              </a:spcAft>
              <a:buFont typeface="Arial" panose="020B0604020202020204" pitchFamily="34" charset="0"/>
              <a:buChar char="•"/>
              <a:defRPr sz="3200" kern="1200">
                <a:solidFill>
                  <a:srgbClr val="1D1D1D"/>
                </a:solidFill>
                <a:latin typeface="Calibri" panose="020F0502020204030204" pitchFamily="34" charset="0"/>
                <a:ea typeface="+mn-ea"/>
                <a:cs typeface="+mn-cs"/>
              </a:defRPr>
            </a:lvl3pPr>
            <a:lvl4pPr marL="2133547"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4pPr>
            <a:lvl5pPr marL="2743131"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s-ES" sz="2400">
                <a:solidFill>
                  <a:srgbClr val="000000"/>
                </a:solidFill>
                <a:latin typeface="Calibri"/>
                <a:cs typeface="Calibri"/>
              </a:rPr>
              <a:t>Se dan cuenta de que un trabajador de la salud que está monitoreando a pacientes en el pabellón de maternidad toma la temperatura y pregunta sobre síntomas. Registra la temperatura, pero no los síntomas. </a:t>
            </a:r>
          </a:p>
          <a:p>
            <a:pPr marL="0" indent="0">
              <a:spcBef>
                <a:spcPts val="0"/>
              </a:spcBef>
              <a:buFont typeface="Arial" panose="020B0604020202020204" pitchFamily="34" charset="0"/>
              <a:buNone/>
            </a:pPr>
            <a:endParaRPr lang="en-US" sz="2400">
              <a:solidFill>
                <a:srgbClr val="000000"/>
              </a:solidFill>
            </a:endParaRPr>
          </a:p>
          <a:p>
            <a:pPr marL="0" indent="0">
              <a:spcBef>
                <a:spcPts val="0"/>
              </a:spcBef>
              <a:buFont typeface="Arial" panose="020B0604020202020204" pitchFamily="34" charset="0"/>
              <a:buNone/>
            </a:pPr>
            <a:r>
              <a:rPr lang="es-ES" sz="2400">
                <a:solidFill>
                  <a:srgbClr val="000000"/>
                </a:solidFill>
                <a:latin typeface="Calibri"/>
                <a:cs typeface="Calibri"/>
              </a:rPr>
              <a:t>Cuando preguntan sobre los síntomas de la paciente, el trabajador de la salud responde que la paciente ha tenido náuseas, ha tenido algo de diarrea y dolor de cabeza, y también ha tenido fiebre desde el día anterior, pero no muestra signos de enfermedad por el virus de Marburgo porque no está vomitando ni parece tener hemorragia.</a:t>
            </a:r>
          </a:p>
          <a:p>
            <a:pPr marL="342265" indent="-342265">
              <a:spcBef>
                <a:spcPts val="0"/>
              </a:spcBef>
            </a:pPr>
            <a:endParaRPr lang="en-US" sz="2400">
              <a:solidFill>
                <a:schemeClr val="tx1"/>
              </a:solidFill>
              <a:cs typeface="Calibri" panose="020F0502020204030204" pitchFamily="34" charset="0"/>
            </a:endParaRPr>
          </a:p>
          <a:p>
            <a:pPr marL="513706" indent="-457200">
              <a:spcBef>
                <a:spcPts val="1800"/>
              </a:spcBef>
              <a:buClr>
                <a:schemeClr val="tx1"/>
              </a:buClr>
              <a:buFont typeface="+mj-lt"/>
              <a:buAutoNum type="arabicPeriod"/>
            </a:pPr>
            <a:r>
              <a:rPr lang="es-ES" sz="2400">
                <a:solidFill>
                  <a:srgbClr val="000000"/>
                </a:solidFill>
                <a:latin typeface="Calibri"/>
                <a:cs typeface="Calibri"/>
              </a:rPr>
              <a:t>¿Cuál es el riesgo de no hacer seguimiento de los síntomas? </a:t>
            </a:r>
          </a:p>
          <a:p>
            <a:pPr marL="513706" indent="-457200">
              <a:spcBef>
                <a:spcPts val="1800"/>
              </a:spcBef>
              <a:buClr>
                <a:schemeClr val="tx1"/>
              </a:buClr>
              <a:buFont typeface="+mj-lt"/>
              <a:buAutoNum type="arabicPeriod"/>
            </a:pPr>
            <a:r>
              <a:rPr lang="es-ES" sz="2400">
                <a:solidFill>
                  <a:srgbClr val="000000"/>
                </a:solidFill>
                <a:latin typeface="Calibri"/>
                <a:cs typeface="Calibri"/>
              </a:rPr>
              <a:t>¿Cuál es el proceso correcto para el monitoreo de los pacientes internados? </a:t>
            </a:r>
          </a:p>
        </p:txBody>
      </p:sp>
    </p:spTree>
    <p:extLst>
      <p:ext uri="{BB962C8B-B14F-4D97-AF65-F5344CB8AC3E}">
        <p14:creationId xmlns:p14="http://schemas.microsoft.com/office/powerpoint/2010/main" val="3055220302"/>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E98E0E-BA0E-4607-A525-5321F2750F79}"/>
              </a:ext>
            </a:extLst>
          </p:cNvPr>
          <p:cNvSpPr>
            <a:spLocks noGrp="1"/>
          </p:cNvSpPr>
          <p:nvPr>
            <p:ph type="title"/>
          </p:nvPr>
        </p:nvSpPr>
        <p:spPr/>
        <p:txBody>
          <a:bodyPr/>
          <a:lstStyle/>
          <a:p>
            <a:r>
              <a:rPr lang="es-ES" sz="4000">
                <a:solidFill>
                  <a:schemeClr val="accent5">
                    <a:lumMod val="75000"/>
                  </a:schemeClr>
                </a:solidFill>
                <a:latin typeface="Calibri Light" panose="020F0302020204030204" pitchFamily="34" charset="0"/>
                <a:cs typeface="Calibri Light" panose="020F0302020204030204" pitchFamily="34" charset="0"/>
              </a:rPr>
              <a:t>Comentarios: monitoreo </a:t>
            </a:r>
          </a:p>
        </p:txBody>
      </p:sp>
      <p:sp>
        <p:nvSpPr>
          <p:cNvPr id="2" name="Text Placeholder 2">
            <a:extLst>
              <a:ext uri="{FF2B5EF4-FFF2-40B4-BE49-F238E27FC236}">
                <a16:creationId xmlns:a16="http://schemas.microsoft.com/office/drawing/2014/main" id="{528AB283-9DA9-0510-7968-9643A46F647A}"/>
              </a:ext>
            </a:extLst>
          </p:cNvPr>
          <p:cNvSpPr txBox="1">
            <a:spLocks/>
          </p:cNvSpPr>
          <p:nvPr/>
        </p:nvSpPr>
        <p:spPr>
          <a:xfrm>
            <a:off x="609600" y="1519825"/>
            <a:ext cx="10015183" cy="4901673"/>
          </a:xfrm>
          <a:prstGeom prst="rect">
            <a:avLst/>
          </a:prstGeom>
        </p:spPr>
        <p:txBody>
          <a:bodyPr>
            <a:normAutofit fontScale="92500" lnSpcReduction="10000"/>
          </a:bodyPr>
          <a:lstStyle>
            <a:lvl1pPr marL="457189" indent="-457189" algn="l" rtl="0" eaLnBrk="1" fontAlgn="base" hangingPunct="1">
              <a:spcBef>
                <a:spcPct val="20000"/>
              </a:spcBef>
              <a:spcAft>
                <a:spcPct val="0"/>
              </a:spcAft>
              <a:buClr>
                <a:srgbClr val="E25423"/>
              </a:buClr>
              <a:buFont typeface="Arial" panose="020B0604020202020204" pitchFamily="34" charset="0"/>
              <a:buChar char="•"/>
              <a:defRPr sz="4267" kern="1200">
                <a:solidFill>
                  <a:srgbClr val="1D1D1D"/>
                </a:solidFill>
                <a:latin typeface="Calibri" panose="020F0502020204030204" pitchFamily="34" charset="0"/>
                <a:ea typeface="+mn-ea"/>
                <a:cs typeface="+mn-cs"/>
              </a:defRPr>
            </a:lvl1pPr>
            <a:lvl2pPr marL="990575" indent="-380990" algn="l" rtl="0" eaLnBrk="1" fontAlgn="base" hangingPunct="1">
              <a:spcBef>
                <a:spcPct val="20000"/>
              </a:spcBef>
              <a:spcAft>
                <a:spcPct val="0"/>
              </a:spcAft>
              <a:buClr>
                <a:srgbClr val="E25423"/>
              </a:buClr>
              <a:buFont typeface="Arial" panose="020B0604020202020204" pitchFamily="34" charset="0"/>
              <a:buChar char="–"/>
              <a:defRPr sz="3733" kern="1200">
                <a:solidFill>
                  <a:srgbClr val="1D1D1D"/>
                </a:solidFill>
                <a:latin typeface="Calibri" panose="020F0502020204030204" pitchFamily="34" charset="0"/>
                <a:ea typeface="+mn-ea"/>
                <a:cs typeface="+mn-cs"/>
              </a:defRPr>
            </a:lvl2pPr>
            <a:lvl3pPr marL="1523962" indent="-304792" algn="l" rtl="0" eaLnBrk="1" fontAlgn="base" hangingPunct="1">
              <a:spcBef>
                <a:spcPct val="20000"/>
              </a:spcBef>
              <a:spcAft>
                <a:spcPct val="0"/>
              </a:spcAft>
              <a:buFont typeface="Arial" panose="020B0604020202020204" pitchFamily="34" charset="0"/>
              <a:buChar char="•"/>
              <a:defRPr sz="3200" kern="1200">
                <a:solidFill>
                  <a:srgbClr val="1D1D1D"/>
                </a:solidFill>
                <a:latin typeface="Calibri" panose="020F0502020204030204" pitchFamily="34" charset="0"/>
                <a:ea typeface="+mn-ea"/>
                <a:cs typeface="+mn-cs"/>
              </a:defRPr>
            </a:lvl3pPr>
            <a:lvl4pPr marL="2133547"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4pPr>
            <a:lvl5pPr marL="2743131"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marL="514332" indent="-457200">
              <a:spcBef>
                <a:spcPts val="0"/>
              </a:spcBef>
              <a:buClr>
                <a:schemeClr val="accent4">
                  <a:lumMod val="50000"/>
                </a:schemeClr>
              </a:buClr>
              <a:buFont typeface="+mj-lt"/>
              <a:buAutoNum type="arabicPeriod"/>
            </a:pPr>
            <a:r>
              <a:rPr lang="es-ES" sz="2400">
                <a:solidFill>
                  <a:schemeClr val="accent5">
                    <a:lumMod val="75000"/>
                  </a:schemeClr>
                </a:solidFill>
              </a:rPr>
              <a:t>¿Cuál es el riesgo de no hacer seguimiento de los síntomas? </a:t>
            </a:r>
          </a:p>
          <a:p>
            <a:pPr marL="800080" lvl="1" indent="-457200">
              <a:spcBef>
                <a:spcPts val="0"/>
              </a:spcBef>
              <a:buClr>
                <a:schemeClr val="accent2">
                  <a:lumMod val="60000"/>
                  <a:lumOff val="40000"/>
                </a:schemeClr>
              </a:buClr>
              <a:buFont typeface="Arial" panose="020B0604020202020204" pitchFamily="34" charset="0"/>
              <a:buChar char="•"/>
            </a:pPr>
            <a:r>
              <a:rPr lang="es-ES" sz="2400">
                <a:solidFill>
                  <a:srgbClr val="000000"/>
                </a:solidFill>
              </a:rPr>
              <a:t>Si los síntomas no se registran, esto puede dificultar el seguimiento en caso de que los síntomas empeoren.</a:t>
            </a:r>
          </a:p>
          <a:p>
            <a:pPr marL="800080" lvl="1" indent="-457200">
              <a:spcBef>
                <a:spcPts val="0"/>
              </a:spcBef>
              <a:buClr>
                <a:schemeClr val="accent2">
                  <a:lumMod val="60000"/>
                  <a:lumOff val="40000"/>
                </a:schemeClr>
              </a:buClr>
              <a:buFont typeface="Arial" panose="020B0604020202020204" pitchFamily="34" charset="0"/>
              <a:buChar char="•"/>
            </a:pPr>
            <a:r>
              <a:rPr lang="es-ES" sz="2400">
                <a:solidFill>
                  <a:srgbClr val="000000"/>
                </a:solidFill>
              </a:rPr>
              <a:t>Los cambios en el personal de enfermería en cada turno significan que hay información que podría no transmitirse de un turno a otro.</a:t>
            </a:r>
          </a:p>
          <a:p>
            <a:pPr marL="400032" indent="-342900">
              <a:spcBef>
                <a:spcPts val="0"/>
              </a:spcBef>
              <a:buClr>
                <a:schemeClr val="accent2">
                  <a:lumMod val="60000"/>
                  <a:lumOff val="40000"/>
                </a:schemeClr>
              </a:buClr>
            </a:pPr>
            <a:endParaRPr lang="en-US" sz="2400">
              <a:solidFill>
                <a:schemeClr val="tx1"/>
              </a:solidFill>
            </a:endParaRPr>
          </a:p>
          <a:p>
            <a:pPr marL="57132" indent="0">
              <a:spcBef>
                <a:spcPts val="0"/>
              </a:spcBef>
              <a:buClr>
                <a:schemeClr val="tx1"/>
              </a:buClr>
              <a:buFont typeface="Arial" panose="020B0604020202020204" pitchFamily="34" charset="0"/>
              <a:buNone/>
            </a:pPr>
            <a:endParaRPr lang="en-US" sz="2400">
              <a:solidFill>
                <a:schemeClr val="tx1"/>
              </a:solidFill>
            </a:endParaRPr>
          </a:p>
          <a:p>
            <a:pPr marL="514332" indent="-457200">
              <a:spcBef>
                <a:spcPts val="0"/>
              </a:spcBef>
              <a:buClr>
                <a:schemeClr val="accent4">
                  <a:lumMod val="50000"/>
                </a:schemeClr>
              </a:buClr>
              <a:buFont typeface="+mj-lt"/>
              <a:buAutoNum type="arabicPeriod" startAt="2"/>
            </a:pPr>
            <a:r>
              <a:rPr lang="es-ES" sz="2400">
                <a:solidFill>
                  <a:schemeClr val="accent5">
                    <a:lumMod val="75000"/>
                  </a:schemeClr>
                </a:solidFill>
              </a:rPr>
              <a:t>¿Cuál es el proceso correcto para el monitoreo de los pacientes internados?</a:t>
            </a:r>
            <a:r>
              <a:rPr lang="es-ES" sz="2400">
                <a:solidFill>
                  <a:schemeClr val="accent1">
                    <a:lumMod val="75000"/>
                  </a:schemeClr>
                </a:solidFill>
              </a:rPr>
              <a:t> </a:t>
            </a:r>
          </a:p>
          <a:p>
            <a:pPr marL="685780" lvl="1" indent="-342900">
              <a:spcBef>
                <a:spcPts val="0"/>
              </a:spcBef>
              <a:buClr>
                <a:schemeClr val="accent2">
                  <a:lumMod val="60000"/>
                  <a:lumOff val="40000"/>
                </a:schemeClr>
              </a:buClr>
              <a:buFont typeface="Arial" panose="020B0604020202020204" pitchFamily="34" charset="0"/>
              <a:buChar char="•"/>
            </a:pPr>
            <a:r>
              <a:rPr lang="es-ES" sz="2400">
                <a:solidFill>
                  <a:srgbClr val="000000"/>
                </a:solidFill>
              </a:rPr>
              <a:t>Los trabajadores de la salud deben completar EN SU TOTALIDAD la información de identificación de cada paciente internado y no deben saltarse ningún paso.</a:t>
            </a:r>
          </a:p>
          <a:p>
            <a:pPr marL="685780" lvl="1" indent="-342900">
              <a:spcBef>
                <a:spcPts val="0"/>
              </a:spcBef>
              <a:buClr>
                <a:schemeClr val="accent2">
                  <a:lumMod val="60000"/>
                  <a:lumOff val="40000"/>
                </a:schemeClr>
              </a:buClr>
              <a:buFont typeface="Arial" panose="020B0604020202020204" pitchFamily="34" charset="0"/>
              <a:buChar char="•"/>
            </a:pPr>
            <a:r>
              <a:rPr lang="es-ES" sz="2400">
                <a:solidFill>
                  <a:srgbClr val="000000"/>
                </a:solidFill>
              </a:rPr>
              <a:t>Completar la información de identificación personal de los pacientes internados, según las normas del país o el centro médico.</a:t>
            </a:r>
          </a:p>
          <a:p>
            <a:pPr marL="685780" lvl="1" indent="-342900">
              <a:spcBef>
                <a:spcPts val="0"/>
              </a:spcBef>
              <a:buClr>
                <a:schemeClr val="accent2">
                  <a:lumMod val="60000"/>
                  <a:lumOff val="40000"/>
                </a:schemeClr>
              </a:buClr>
              <a:buFont typeface="Arial" panose="020B0604020202020204" pitchFamily="34" charset="0"/>
              <a:buChar char="•"/>
            </a:pPr>
            <a:r>
              <a:rPr lang="es-ES" sz="2400"/>
              <a:t>Si la situación de un paciente coincide con la definición de caso de enfermedad por el virus de Marburgo, se lo debe aislar de inmediato separándolo de otros pacientes.</a:t>
            </a:r>
          </a:p>
        </p:txBody>
      </p:sp>
    </p:spTree>
    <p:extLst>
      <p:ext uri="{BB962C8B-B14F-4D97-AF65-F5344CB8AC3E}">
        <p14:creationId xmlns:p14="http://schemas.microsoft.com/office/powerpoint/2010/main" val="3617486559"/>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E98E0E-BA0E-4607-A525-5321F2750F79}"/>
              </a:ext>
            </a:extLst>
          </p:cNvPr>
          <p:cNvSpPr>
            <a:spLocks noGrp="1"/>
          </p:cNvSpPr>
          <p:nvPr>
            <p:ph type="title"/>
          </p:nvPr>
        </p:nvSpPr>
        <p:spPr>
          <a:xfrm>
            <a:off x="609600" y="316310"/>
            <a:ext cx="10972800" cy="776194"/>
          </a:xfrm>
        </p:spPr>
        <p:txBody>
          <a:bodyPr/>
          <a:lstStyle/>
          <a:p>
            <a:r>
              <a:rPr lang="es-ES" sz="4000">
                <a:solidFill>
                  <a:schemeClr val="accent5">
                    <a:lumMod val="75000"/>
                  </a:schemeClr>
                </a:solidFill>
                <a:latin typeface="Calibri Light" panose="020F0302020204030204" pitchFamily="34" charset="0"/>
                <a:cs typeface="Calibri Light" panose="020F0302020204030204" pitchFamily="34" charset="0"/>
              </a:rPr>
              <a:t>Conclusiones clave</a:t>
            </a:r>
          </a:p>
        </p:txBody>
      </p:sp>
      <p:sp>
        <p:nvSpPr>
          <p:cNvPr id="2" name="Content Placeholder 1">
            <a:extLst>
              <a:ext uri="{FF2B5EF4-FFF2-40B4-BE49-F238E27FC236}">
                <a16:creationId xmlns:a16="http://schemas.microsoft.com/office/drawing/2014/main" id="{1D531EDF-8098-62C0-1C43-2E1BABD0871C}"/>
              </a:ext>
            </a:extLst>
          </p:cNvPr>
          <p:cNvSpPr txBox="1">
            <a:spLocks noGrp="1"/>
          </p:cNvSpPr>
          <p:nvPr>
            <p:ph sz="quarter" idx="11"/>
          </p:nvPr>
        </p:nvSpPr>
        <p:spPr>
          <a:xfrm>
            <a:off x="377588" y="1417639"/>
            <a:ext cx="10972800" cy="4303742"/>
          </a:xfrm>
          <a:prstGeom prst="rect">
            <a:avLst/>
          </a:prstGeom>
          <a:noFill/>
        </p:spPr>
        <p:txBody>
          <a:bodyPr wrap="square">
            <a:spAutoFit/>
          </a:bodyPr>
          <a:lstStyle/>
          <a:p>
            <a:pPr marL="342900" indent="-342900">
              <a:spcBef>
                <a:spcPts val="1800"/>
              </a:spcBef>
              <a:buFont typeface="Arial" panose="020B0604020202020204" pitchFamily="34" charset="0"/>
              <a:buChar char="•"/>
            </a:pPr>
            <a:r>
              <a:rPr lang="es-ES" sz="2800"/>
              <a:t>Monitorear a los trabajadores de la salud y a los pacientes internados ayuda a </a:t>
            </a:r>
            <a:r>
              <a:rPr lang="es-ES" sz="2800" b="1">
                <a:solidFill>
                  <a:schemeClr val="accent5">
                    <a:lumMod val="75000"/>
                  </a:schemeClr>
                </a:solidFill>
              </a:rPr>
              <a:t>identificar</a:t>
            </a:r>
            <a:r>
              <a:rPr lang="es-ES" sz="2800"/>
              <a:t> y </a:t>
            </a:r>
            <a:r>
              <a:rPr lang="es-ES" sz="2800" b="1">
                <a:solidFill>
                  <a:schemeClr val="accent5">
                    <a:lumMod val="75000"/>
                  </a:schemeClr>
                </a:solidFill>
              </a:rPr>
              <a:t>aislar</a:t>
            </a:r>
            <a:r>
              <a:rPr lang="es-ES" sz="2800"/>
              <a:t> de los demás a las personas que podrían tener la EVM en el centro. Esto </a:t>
            </a:r>
            <a:r>
              <a:rPr lang="es-ES" sz="2800" b="1">
                <a:solidFill>
                  <a:schemeClr val="accent5">
                    <a:lumMod val="75000"/>
                  </a:schemeClr>
                </a:solidFill>
              </a:rPr>
              <a:t>ayuda a protegerlos a ustedes, sus pacientes, sus compañeros de trabajo y su comunidad.</a:t>
            </a:r>
            <a:endParaRPr lang="en-US" sz="2800"/>
          </a:p>
          <a:p>
            <a:pPr marL="342900" indent="-342900">
              <a:spcBef>
                <a:spcPts val="1800"/>
              </a:spcBef>
              <a:buFont typeface="Arial" panose="020B0604020202020204" pitchFamily="34" charset="0"/>
              <a:buChar char="•"/>
            </a:pPr>
            <a:r>
              <a:rPr lang="es-ES" sz="2800"/>
              <a:t>Al monitorear a los pacientes internados, siempre </a:t>
            </a:r>
            <a:r>
              <a:rPr lang="es-ES" sz="2800" b="1">
                <a:solidFill>
                  <a:schemeClr val="accent5">
                    <a:lumMod val="75000"/>
                  </a:schemeClr>
                </a:solidFill>
              </a:rPr>
              <a:t>completen en su totalidad los formularios para monitorear a estos pacientes</a:t>
            </a:r>
            <a:r>
              <a:rPr lang="es-ES" sz="2800"/>
              <a:t>, según las normas de su centro médico, para asegurarse de que los pacientes que se enfermen mientras estén en su centro puedan ser identificados y aislados rápidamente.</a:t>
            </a:r>
          </a:p>
        </p:txBody>
      </p:sp>
    </p:spTree>
    <p:extLst>
      <p:ext uri="{BB962C8B-B14F-4D97-AF65-F5344CB8AC3E}">
        <p14:creationId xmlns:p14="http://schemas.microsoft.com/office/powerpoint/2010/main" val="1586527409"/>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1365D03-C74B-3AA5-5336-58EBFC899984}"/>
              </a:ext>
            </a:extLst>
          </p:cNvPr>
          <p:cNvSpPr txBox="1">
            <a:spLocks noGrp="1"/>
          </p:cNvSpPr>
          <p:nvPr>
            <p:ph type="title" idx="4294967295"/>
          </p:nvPr>
        </p:nvSpPr>
        <p:spPr>
          <a:xfrm>
            <a:off x="295892" y="1347952"/>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1" fontAlgn="base" hangingPunct="1">
              <a:spcBef>
                <a:spcPct val="0"/>
              </a:spcBef>
              <a:spcAft>
                <a:spcPct val="0"/>
              </a:spcAft>
              <a:defRPr sz="5867" kern="1200">
                <a:solidFill>
                  <a:schemeClr val="tx1"/>
                </a:solidFill>
                <a:latin typeface="+mj-lt"/>
                <a:ea typeface="+mj-ea"/>
                <a:cs typeface="+mj-cs"/>
              </a:defRPr>
            </a:lvl1pPr>
            <a:lvl2pPr algn="ctr" rtl="0" eaLnBrk="1" fontAlgn="base" hangingPunct="1">
              <a:spcBef>
                <a:spcPct val="0"/>
              </a:spcBef>
              <a:spcAft>
                <a:spcPct val="0"/>
              </a:spcAft>
              <a:defRPr sz="5867">
                <a:solidFill>
                  <a:schemeClr val="tx1"/>
                </a:solidFill>
                <a:latin typeface="Myriad Web Pro" panose="020B0503030403020204" pitchFamily="34" charset="0"/>
              </a:defRPr>
            </a:lvl2pPr>
            <a:lvl3pPr algn="ctr" rtl="0" eaLnBrk="1" fontAlgn="base" hangingPunct="1">
              <a:spcBef>
                <a:spcPct val="0"/>
              </a:spcBef>
              <a:spcAft>
                <a:spcPct val="0"/>
              </a:spcAft>
              <a:defRPr sz="5867">
                <a:solidFill>
                  <a:schemeClr val="tx1"/>
                </a:solidFill>
                <a:latin typeface="Myriad Web Pro" panose="020B0503030403020204" pitchFamily="34" charset="0"/>
              </a:defRPr>
            </a:lvl3pPr>
            <a:lvl4pPr algn="ctr" rtl="0" eaLnBrk="1" fontAlgn="base" hangingPunct="1">
              <a:spcBef>
                <a:spcPct val="0"/>
              </a:spcBef>
              <a:spcAft>
                <a:spcPct val="0"/>
              </a:spcAft>
              <a:defRPr sz="5867">
                <a:solidFill>
                  <a:schemeClr val="tx1"/>
                </a:solidFill>
                <a:latin typeface="Myriad Web Pro" panose="020B0503030403020204" pitchFamily="34" charset="0"/>
              </a:defRPr>
            </a:lvl4pPr>
            <a:lvl5pPr algn="ctr" rtl="0" eaLnBrk="1" fontAlgn="base" hangingPunct="1">
              <a:spcBef>
                <a:spcPct val="0"/>
              </a:spcBef>
              <a:spcAft>
                <a:spcPct val="0"/>
              </a:spcAft>
              <a:defRPr sz="5867">
                <a:solidFill>
                  <a:schemeClr val="tx1"/>
                </a:solidFill>
                <a:latin typeface="Myriad Web Pro" panose="020B0503030403020204" pitchFamily="34" charset="0"/>
              </a:defRPr>
            </a:lvl5pPr>
            <a:lvl6pPr marL="609585" algn="ctr" rtl="0" eaLnBrk="1" fontAlgn="base" hangingPunct="1">
              <a:spcBef>
                <a:spcPct val="0"/>
              </a:spcBef>
              <a:spcAft>
                <a:spcPct val="0"/>
              </a:spcAft>
              <a:defRPr sz="5867">
                <a:solidFill>
                  <a:schemeClr val="tx1"/>
                </a:solidFill>
                <a:latin typeface="Myriad Web Pro" panose="020B0503030403020204" pitchFamily="34" charset="0"/>
              </a:defRPr>
            </a:lvl6pPr>
            <a:lvl7pPr marL="1219170" algn="ctr" rtl="0" eaLnBrk="1" fontAlgn="base" hangingPunct="1">
              <a:spcBef>
                <a:spcPct val="0"/>
              </a:spcBef>
              <a:spcAft>
                <a:spcPct val="0"/>
              </a:spcAft>
              <a:defRPr sz="5867">
                <a:solidFill>
                  <a:schemeClr val="tx1"/>
                </a:solidFill>
                <a:latin typeface="Myriad Web Pro" panose="020B0503030403020204" pitchFamily="34" charset="0"/>
              </a:defRPr>
            </a:lvl7pPr>
            <a:lvl8pPr marL="1828754" algn="ctr" rtl="0" eaLnBrk="1" fontAlgn="base" hangingPunct="1">
              <a:spcBef>
                <a:spcPct val="0"/>
              </a:spcBef>
              <a:spcAft>
                <a:spcPct val="0"/>
              </a:spcAft>
              <a:defRPr sz="5867">
                <a:solidFill>
                  <a:schemeClr val="tx1"/>
                </a:solidFill>
                <a:latin typeface="Myriad Web Pro" panose="020B0503030403020204" pitchFamily="34" charset="0"/>
              </a:defRPr>
            </a:lvl8pPr>
            <a:lvl9pPr marL="2438339" algn="ctr" rtl="0" eaLnBrk="1" fontAlgn="base" hangingPunct="1">
              <a:spcBef>
                <a:spcPct val="0"/>
              </a:spcBef>
              <a:spcAft>
                <a:spcPct val="0"/>
              </a:spcAft>
              <a:defRPr sz="5867">
                <a:solidFill>
                  <a:schemeClr val="tx1"/>
                </a:solidFill>
                <a:latin typeface="Myriad Web Pro" panose="020B0503030403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6000" b="1" i="0" u="none" strike="noStrike" kern="1200" cap="none" spc="0" normalizeH="0" baseline="0" noProof="0">
                <a:ln>
                  <a:noFill/>
                </a:ln>
                <a:solidFill>
                  <a:schemeClr val="accent5">
                    <a:lumMod val="75000"/>
                  </a:schemeClr>
                </a:solidFill>
                <a:effectLst/>
                <a:uLnTx/>
                <a:uFillTx/>
                <a:latin typeface="Calibri Light" panose="020F0302020204030204" pitchFamily="34" charset="0"/>
                <a:ea typeface="+mj-ea"/>
                <a:cs typeface="Calibri Light" panose="020F0302020204030204" pitchFamily="34" charset="0"/>
              </a:rPr>
              <a:t>¡Gracias!</a:t>
            </a:r>
          </a:p>
        </p:txBody>
      </p:sp>
    </p:spTree>
    <p:extLst>
      <p:ext uri="{BB962C8B-B14F-4D97-AF65-F5344CB8AC3E}">
        <p14:creationId xmlns:p14="http://schemas.microsoft.com/office/powerpoint/2010/main" val="371119358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z="4000">
                <a:solidFill>
                  <a:schemeClr val="accent5">
                    <a:lumMod val="75000"/>
                  </a:schemeClr>
                </a:solidFill>
                <a:latin typeface="Calibri Light" panose="020F0302020204030204" pitchFamily="34" charset="0"/>
                <a:cs typeface="Calibri Light" panose="020F0302020204030204" pitchFamily="34" charset="0"/>
              </a:rPr>
              <a:t>Objetivos de aprendizaje</a:t>
            </a:r>
          </a:p>
        </p:txBody>
      </p:sp>
      <p:sp>
        <p:nvSpPr>
          <p:cNvPr id="3" name="Text Placeholder 2"/>
          <p:cNvSpPr>
            <a:spLocks noGrp="1"/>
          </p:cNvSpPr>
          <p:nvPr>
            <p:ph type="body" sz="quarter" idx="10"/>
          </p:nvPr>
        </p:nvSpPr>
        <p:spPr/>
        <p:txBody>
          <a:bodyPr/>
          <a:lstStyle/>
          <a:p>
            <a:pPr marL="0" indent="0">
              <a:buClrTx/>
              <a:buNone/>
            </a:pPr>
            <a:r>
              <a:rPr lang="es-ES" sz="3200">
                <a:solidFill>
                  <a:srgbClr val="000000"/>
                </a:solidFill>
                <a:latin typeface="Calibri"/>
                <a:cs typeface="Calibri"/>
              </a:rPr>
              <a:t>Después de esta presentación, los participantes podrán:</a:t>
            </a:r>
          </a:p>
          <a:p>
            <a:pPr marL="805180" lvl="1" indent="-457200">
              <a:spcBef>
                <a:spcPts val="1800"/>
              </a:spcBef>
              <a:buClr>
                <a:schemeClr val="accent2">
                  <a:lumMod val="60000"/>
                  <a:lumOff val="40000"/>
                </a:schemeClr>
              </a:buClr>
              <a:buFont typeface="Arial" panose="020B0604020202020204" pitchFamily="34" charset="0"/>
              <a:buChar char="•"/>
            </a:pPr>
            <a:r>
              <a:rPr lang="es-ES" sz="3200">
                <a:solidFill>
                  <a:srgbClr val="000000"/>
                </a:solidFill>
                <a:latin typeface="Calibri"/>
                <a:cs typeface="Calibri"/>
              </a:rPr>
              <a:t>Explicar por qué el monitoreo de los trabajadores de la salud es importante en el contexto de la EVM.</a:t>
            </a:r>
          </a:p>
          <a:p>
            <a:pPr marL="805180" lvl="1" indent="-457200">
              <a:spcBef>
                <a:spcPts val="1800"/>
              </a:spcBef>
              <a:buClr>
                <a:schemeClr val="accent2">
                  <a:lumMod val="60000"/>
                  <a:lumOff val="40000"/>
                </a:schemeClr>
              </a:buClr>
              <a:buFont typeface="Arial" panose="020B0604020202020204" pitchFamily="34" charset="0"/>
              <a:buChar char="•"/>
            </a:pPr>
            <a:r>
              <a:rPr lang="es-ES" sz="3200">
                <a:solidFill>
                  <a:srgbClr val="000000"/>
                </a:solidFill>
                <a:latin typeface="Calibri"/>
                <a:cs typeface="Calibri"/>
              </a:rPr>
              <a:t>Explicar por qué el monitoreo de los pacientes internados es importante en el contexto de la EVM.</a:t>
            </a:r>
          </a:p>
          <a:p>
            <a:pPr marL="805180" lvl="1" indent="-457200">
              <a:spcBef>
                <a:spcPts val="1800"/>
              </a:spcBef>
              <a:buClr>
                <a:schemeClr val="accent2">
                  <a:lumMod val="60000"/>
                  <a:lumOff val="40000"/>
                </a:schemeClr>
              </a:buClr>
              <a:buFont typeface="Arial" panose="020B0604020202020204" pitchFamily="34" charset="0"/>
              <a:buChar char="•"/>
            </a:pPr>
            <a:r>
              <a:rPr lang="es-ES" sz="3200">
                <a:solidFill>
                  <a:srgbClr val="000000"/>
                </a:solidFill>
                <a:latin typeface="Calibri"/>
                <a:cs typeface="Calibri"/>
              </a:rPr>
              <a:t>Describir las medidas que se deben tomar para monitorear a los pacientes internados.</a:t>
            </a:r>
          </a:p>
          <a:p>
            <a:pPr marL="805180" lvl="1" indent="-457200">
              <a:spcBef>
                <a:spcPts val="1800"/>
              </a:spcBef>
              <a:buClr>
                <a:srgbClr val="005DAA"/>
              </a:buClr>
            </a:pPr>
            <a:endParaRPr lang="en-US" sz="3200">
              <a:solidFill>
                <a:srgbClr val="000000"/>
              </a:solidFill>
              <a:latin typeface="Calibri"/>
              <a:cs typeface="Calibri"/>
            </a:endParaRPr>
          </a:p>
          <a:p>
            <a:pPr marL="347980" lvl="1" indent="0">
              <a:buClr>
                <a:srgbClr val="005DAA"/>
              </a:buClr>
              <a:buNone/>
            </a:pPr>
            <a:endParaRPr lang="en-US" sz="2400">
              <a:solidFill>
                <a:schemeClr val="accent4">
                  <a:lumMod val="50000"/>
                </a:schemeClr>
              </a:solidFill>
              <a:cs typeface="Calibri" panose="020F0502020204030204" pitchFamily="34" charset="0"/>
            </a:endParaRPr>
          </a:p>
          <a:p>
            <a:pPr marL="347345" lvl="1" indent="0">
              <a:buClr>
                <a:srgbClr val="005DAA"/>
              </a:buClr>
              <a:buNone/>
            </a:pPr>
            <a:endParaRPr lang="en-US" sz="2400">
              <a:solidFill>
                <a:schemeClr val="accent4">
                  <a:lumMod val="50000"/>
                </a:schemeClr>
              </a:solidFill>
              <a:cs typeface="Calibri" panose="020F0502020204030204" pitchFamily="34" charset="0"/>
            </a:endParaRPr>
          </a:p>
          <a:p>
            <a:pPr marL="804545" lvl="1" indent="-456565">
              <a:buClr>
                <a:srgbClr val="005DAA"/>
              </a:buClr>
              <a:buFont typeface="+mj-lt"/>
              <a:buAutoNum type="arabicPeriod"/>
            </a:pPr>
            <a:endParaRPr lang="en-US" sz="2400">
              <a:solidFill>
                <a:schemeClr val="accent4">
                  <a:lumMod val="50000"/>
                </a:schemeClr>
              </a:solidFill>
              <a:cs typeface="Calibri" panose="020F0502020204030204" pitchFamily="34" charset="0"/>
            </a:endParaRPr>
          </a:p>
        </p:txBody>
      </p:sp>
    </p:spTree>
    <p:extLst>
      <p:ext uri="{BB962C8B-B14F-4D97-AF65-F5344CB8AC3E}">
        <p14:creationId xmlns:p14="http://schemas.microsoft.com/office/powerpoint/2010/main" val="173810830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D731A3-FF54-42A2-9E8D-DE7C703113A6}"/>
              </a:ext>
            </a:extLst>
          </p:cNvPr>
          <p:cNvSpPr>
            <a:spLocks noGrp="1"/>
          </p:cNvSpPr>
          <p:nvPr>
            <p:ph type="title"/>
          </p:nvPr>
        </p:nvSpPr>
        <p:spPr>
          <a:xfrm>
            <a:off x="566058" y="1190499"/>
            <a:ext cx="11059884" cy="888672"/>
          </a:xfrm>
        </p:spPr>
        <p:txBody>
          <a:bodyPr vert="horz" lIns="91440" tIns="45720" rIns="91440" bIns="45720" rtlCol="0" anchor="b">
            <a:normAutofit fontScale="90000"/>
          </a:bodyPr>
          <a:lstStyle/>
          <a:p>
            <a:r>
              <a:rPr lang="es-ES" sz="4400" b="0">
                <a:latin typeface="Calibri Light" panose="020F0302020204030204" pitchFamily="34" charset="0"/>
                <a:cs typeface="Calibri Light" panose="020F0302020204030204" pitchFamily="34" charset="0"/>
              </a:rPr>
              <a:t>La evaluación para identificar la enfermedad por el virus de Marburgo tiene 2 partes:</a:t>
            </a:r>
          </a:p>
        </p:txBody>
      </p:sp>
      <p:sp>
        <p:nvSpPr>
          <p:cNvPr id="5" name="TextBox 4">
            <a:extLst>
              <a:ext uri="{FF2B5EF4-FFF2-40B4-BE49-F238E27FC236}">
                <a16:creationId xmlns:a16="http://schemas.microsoft.com/office/drawing/2014/main" id="{9747E300-8B85-43B8-8237-F0D7F15BCC92}"/>
              </a:ext>
            </a:extLst>
          </p:cNvPr>
          <p:cNvSpPr txBox="1"/>
          <p:nvPr/>
        </p:nvSpPr>
        <p:spPr>
          <a:xfrm>
            <a:off x="2191310" y="2767280"/>
            <a:ext cx="10466615" cy="1323439"/>
          </a:xfrm>
          <a:prstGeom prst="rect">
            <a:avLst/>
          </a:prstGeom>
          <a:noFill/>
        </p:spPr>
        <p:txBody>
          <a:bodyPr wrap="square">
            <a:spAutoFit/>
          </a:bodyPr>
          <a:lstStyle/>
          <a:p>
            <a:r>
              <a:rPr lang="es-ES" sz="4000">
                <a:solidFill>
                  <a:schemeClr val="bg2"/>
                </a:solidFill>
                <a:latin typeface="Calibri"/>
                <a:cs typeface="Calibri"/>
              </a:rPr>
              <a:t>___________ y _____________</a:t>
            </a:r>
          </a:p>
          <a:p>
            <a:endParaRPr lang="en-US" sz="4000">
              <a:solidFill>
                <a:schemeClr val="bg1"/>
              </a:solidFill>
            </a:endParaRPr>
          </a:p>
        </p:txBody>
      </p:sp>
    </p:spTree>
    <p:extLst>
      <p:ext uri="{BB962C8B-B14F-4D97-AF65-F5344CB8AC3E}">
        <p14:creationId xmlns:p14="http://schemas.microsoft.com/office/powerpoint/2010/main" val="2240769657"/>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D731A3-FF54-42A2-9E8D-DE7C703113A6}"/>
              </a:ext>
            </a:extLst>
          </p:cNvPr>
          <p:cNvSpPr>
            <a:spLocks noGrp="1"/>
          </p:cNvSpPr>
          <p:nvPr>
            <p:ph type="title"/>
          </p:nvPr>
        </p:nvSpPr>
        <p:spPr>
          <a:xfrm>
            <a:off x="566058" y="1190499"/>
            <a:ext cx="11059884" cy="888672"/>
          </a:xfrm>
        </p:spPr>
        <p:txBody>
          <a:bodyPr vert="horz" lIns="91440" tIns="45720" rIns="91440" bIns="45720" rtlCol="0" anchor="b">
            <a:normAutofit fontScale="90000"/>
          </a:bodyPr>
          <a:lstStyle/>
          <a:p>
            <a:r>
              <a:rPr lang="es-ES" sz="4400" b="0">
                <a:latin typeface="Calibri Light" panose="020F0302020204030204" pitchFamily="34" charset="0"/>
                <a:cs typeface="Calibri Light" panose="020F0302020204030204" pitchFamily="34" charset="0"/>
              </a:rPr>
              <a:t>La evaluación para identificar la enfermedad por el virus de Marburgo tiene 2 partes:</a:t>
            </a:r>
          </a:p>
        </p:txBody>
      </p:sp>
      <p:sp>
        <p:nvSpPr>
          <p:cNvPr id="5" name="TextBox 4">
            <a:extLst>
              <a:ext uri="{FF2B5EF4-FFF2-40B4-BE49-F238E27FC236}">
                <a16:creationId xmlns:a16="http://schemas.microsoft.com/office/drawing/2014/main" id="{9747E300-8B85-43B8-8237-F0D7F15BCC92}"/>
              </a:ext>
            </a:extLst>
          </p:cNvPr>
          <p:cNvSpPr txBox="1"/>
          <p:nvPr/>
        </p:nvSpPr>
        <p:spPr>
          <a:xfrm>
            <a:off x="1387692" y="2767280"/>
            <a:ext cx="8591194" cy="1323439"/>
          </a:xfrm>
          <a:prstGeom prst="rect">
            <a:avLst/>
          </a:prstGeom>
          <a:noFill/>
        </p:spPr>
        <p:txBody>
          <a:bodyPr wrap="square">
            <a:spAutoFit/>
          </a:bodyPr>
          <a:lstStyle/>
          <a:p>
            <a:r>
              <a:rPr lang="es-ES" sz="4000" u="sng">
                <a:solidFill>
                  <a:schemeClr val="bg2"/>
                </a:solidFill>
                <a:latin typeface="Calibri"/>
                <a:cs typeface="Calibri"/>
              </a:rPr>
              <a:t>Chequeo de temperatura</a:t>
            </a:r>
            <a:r>
              <a:rPr lang="es-ES" sz="4000">
                <a:solidFill>
                  <a:schemeClr val="bg2"/>
                </a:solidFill>
                <a:latin typeface="Calibri"/>
                <a:cs typeface="Calibri"/>
              </a:rPr>
              <a:t> y </a:t>
            </a:r>
            <a:r>
              <a:rPr lang="es-ES" sz="4000" u="sng">
                <a:solidFill>
                  <a:schemeClr val="bg2"/>
                </a:solidFill>
                <a:latin typeface="Calibri"/>
                <a:cs typeface="Calibri"/>
              </a:rPr>
              <a:t>cuestionario</a:t>
            </a:r>
          </a:p>
          <a:p>
            <a:endParaRPr lang="en-US" sz="4000">
              <a:solidFill>
                <a:schemeClr val="bg1"/>
              </a:solidFill>
            </a:endParaRPr>
          </a:p>
        </p:txBody>
      </p:sp>
    </p:spTree>
    <p:extLst>
      <p:ext uri="{BB962C8B-B14F-4D97-AF65-F5344CB8AC3E}">
        <p14:creationId xmlns:p14="http://schemas.microsoft.com/office/powerpoint/2010/main" val="161571989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E98E0E-BA0E-4607-A525-5321F2750F79}"/>
              </a:ext>
            </a:extLst>
          </p:cNvPr>
          <p:cNvSpPr>
            <a:spLocks noGrp="1"/>
          </p:cNvSpPr>
          <p:nvPr>
            <p:ph type="title"/>
          </p:nvPr>
        </p:nvSpPr>
        <p:spPr/>
        <p:txBody>
          <a:bodyPr/>
          <a:lstStyle/>
          <a:p>
            <a:r>
              <a:rPr lang="es-ES" sz="4000">
                <a:solidFill>
                  <a:schemeClr val="accent5">
                    <a:lumMod val="75000"/>
                  </a:schemeClr>
                </a:solidFill>
                <a:latin typeface="Calibri Light" panose="020F0302020204030204" pitchFamily="34" charset="0"/>
                <a:cs typeface="Calibri Light" panose="020F0302020204030204" pitchFamily="34" charset="0"/>
              </a:rPr>
              <a:t>¿Por qué monitorear a los trabajadores de la salud?</a:t>
            </a:r>
          </a:p>
        </p:txBody>
      </p:sp>
      <p:sp>
        <p:nvSpPr>
          <p:cNvPr id="2" name="Content Placeholder 2">
            <a:extLst>
              <a:ext uri="{FF2B5EF4-FFF2-40B4-BE49-F238E27FC236}">
                <a16:creationId xmlns:a16="http://schemas.microsoft.com/office/drawing/2014/main" id="{E0B6CE6B-7909-3607-1A2E-DD9C84F38D8D}"/>
              </a:ext>
            </a:extLst>
          </p:cNvPr>
          <p:cNvSpPr>
            <a:spLocks noGrp="1"/>
          </p:cNvSpPr>
          <p:nvPr>
            <p:ph sz="quarter" idx="11"/>
          </p:nvPr>
        </p:nvSpPr>
        <p:spPr>
          <a:xfrm>
            <a:off x="609600" y="1417639"/>
            <a:ext cx="10972800" cy="4176712"/>
          </a:xfrm>
        </p:spPr>
        <p:txBody>
          <a:bodyPr/>
          <a:lstStyle/>
          <a:p>
            <a:pPr>
              <a:spcBef>
                <a:spcPts val="1800"/>
              </a:spcBef>
            </a:pPr>
            <a:r>
              <a:rPr lang="es-ES" sz="2800"/>
              <a:t>Los trabajadores de la salud tienen un riesgo alto de estar expuestos a la EVM.</a:t>
            </a:r>
          </a:p>
          <a:p>
            <a:pPr>
              <a:spcBef>
                <a:spcPts val="1800"/>
              </a:spcBef>
            </a:pPr>
            <a:r>
              <a:rPr lang="es-ES" sz="2800"/>
              <a:t>Si están enfermos, pueden infectar a sus compañeros de trabajo o a sus pacientes.</a:t>
            </a:r>
          </a:p>
          <a:p>
            <a:pPr>
              <a:spcBef>
                <a:spcPts val="1800"/>
              </a:spcBef>
            </a:pPr>
            <a:r>
              <a:rPr lang="es-ES" sz="2800"/>
              <a:t>Evaluar a los trabajadores de la salud de manera regular ayuda a </a:t>
            </a:r>
            <a:r>
              <a:rPr lang="es-ES" sz="2800" b="1">
                <a:solidFill>
                  <a:schemeClr val="accent5">
                    <a:lumMod val="75000"/>
                  </a:schemeClr>
                </a:solidFill>
              </a:rPr>
              <a:t>identificar</a:t>
            </a:r>
            <a:r>
              <a:rPr lang="es-ES" sz="2800"/>
              <a:t> rápidamente si están enfermos, darles atención médica de forma temprana y </a:t>
            </a:r>
            <a:r>
              <a:rPr lang="es-ES" sz="2800" b="1">
                <a:solidFill>
                  <a:schemeClr val="accent5">
                    <a:lumMod val="75000"/>
                  </a:schemeClr>
                </a:solidFill>
              </a:rPr>
              <a:t>aislarlos</a:t>
            </a:r>
            <a:r>
              <a:rPr lang="es-ES" sz="2800"/>
              <a:t> de otras personas.</a:t>
            </a:r>
          </a:p>
          <a:p>
            <a:pPr>
              <a:spcBef>
                <a:spcPts val="1800"/>
              </a:spcBef>
            </a:pPr>
            <a:r>
              <a:rPr lang="es-ES" sz="2800"/>
              <a:t>Esto ayuda a </a:t>
            </a:r>
            <a:r>
              <a:rPr lang="es-ES" sz="2800" b="1">
                <a:solidFill>
                  <a:schemeClr val="accent5">
                    <a:lumMod val="75000"/>
                  </a:schemeClr>
                </a:solidFill>
              </a:rPr>
              <a:t>protegerlos a ustedes, sus pacientes, sus compañeros de trabajo y su comunidad</a:t>
            </a:r>
            <a:r>
              <a:rPr lang="es-ES" sz="2800" b="1">
                <a:solidFill>
                  <a:schemeClr val="accent1">
                    <a:lumMod val="75000"/>
                  </a:schemeClr>
                </a:solidFill>
              </a:rPr>
              <a:t>.</a:t>
            </a:r>
          </a:p>
          <a:p>
            <a:endParaRPr lang="en-US"/>
          </a:p>
        </p:txBody>
      </p:sp>
    </p:spTree>
    <p:extLst>
      <p:ext uri="{BB962C8B-B14F-4D97-AF65-F5344CB8AC3E}">
        <p14:creationId xmlns:p14="http://schemas.microsoft.com/office/powerpoint/2010/main" val="3308319090"/>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56FB6-7A48-EDEB-1D6A-DADE9BC5EB52}"/>
              </a:ext>
            </a:extLst>
          </p:cNvPr>
          <p:cNvSpPr>
            <a:spLocks noGrp="1"/>
          </p:cNvSpPr>
          <p:nvPr>
            <p:ph type="title"/>
          </p:nvPr>
        </p:nvSpPr>
        <p:spPr/>
        <p:txBody>
          <a:bodyPr vert="horz" lIns="91440" tIns="45720" rIns="91440" bIns="45720" rtlCol="0" anchor="b" anchorCtr="0">
            <a:normAutofit/>
          </a:bodyPr>
          <a:lstStyle/>
          <a:p>
            <a:r>
              <a:rPr lang="es-ES">
                <a:solidFill>
                  <a:schemeClr val="accent5">
                    <a:lumMod val="75000"/>
                  </a:schemeClr>
                </a:solidFill>
                <a:latin typeface="Calibri Light" panose="020F0302020204030204" pitchFamily="34" charset="0"/>
                <a:cs typeface="Calibri Light" panose="020F0302020204030204" pitchFamily="34" charset="0"/>
              </a:rPr>
              <a:t>Monitoreo de los trabajadores de la salud</a:t>
            </a:r>
          </a:p>
        </p:txBody>
      </p:sp>
      <p:sp>
        <p:nvSpPr>
          <p:cNvPr id="3" name="Text Placeholder 2">
            <a:extLst>
              <a:ext uri="{FF2B5EF4-FFF2-40B4-BE49-F238E27FC236}">
                <a16:creationId xmlns:a16="http://schemas.microsoft.com/office/drawing/2014/main" id="{9E3095EB-4BE0-CE67-80A9-FCCC4AD5FF44}"/>
              </a:ext>
            </a:extLst>
          </p:cNvPr>
          <p:cNvSpPr>
            <a:spLocks noGrp="1"/>
          </p:cNvSpPr>
          <p:nvPr>
            <p:ph type="body" sz="quarter" idx="10"/>
          </p:nvPr>
        </p:nvSpPr>
        <p:spPr/>
        <p:txBody>
          <a:bodyPr/>
          <a:lstStyle/>
          <a:p>
            <a:pPr>
              <a:buClr>
                <a:schemeClr val="accent2">
                  <a:lumMod val="60000"/>
                  <a:lumOff val="40000"/>
                </a:schemeClr>
              </a:buClr>
              <a:buFont typeface="Arial" panose="020B0604020202020204" pitchFamily="34" charset="0"/>
              <a:buChar char="•"/>
            </a:pPr>
            <a:r>
              <a:rPr lang="es-ES" sz="2800">
                <a:solidFill>
                  <a:srgbClr val="000000"/>
                </a:solidFill>
                <a:latin typeface="Calibri"/>
                <a:cs typeface="Calibri"/>
              </a:rPr>
              <a:t>Evaluar a todos los trabajadores de la salud antes de cada turno. </a:t>
            </a:r>
          </a:p>
          <a:p>
            <a:pPr marL="685809" lvl="1" indent="-342900">
              <a:spcBef>
                <a:spcPts val="600"/>
              </a:spcBef>
              <a:buClr>
                <a:schemeClr val="accent2">
                  <a:lumMod val="60000"/>
                  <a:lumOff val="40000"/>
                </a:schemeClr>
              </a:buClr>
              <a:buFont typeface="Arial" panose="020B0604020202020204" pitchFamily="34" charset="0"/>
              <a:buChar char="•"/>
            </a:pPr>
            <a:r>
              <a:rPr lang="es-ES" sz="2400" b="1">
                <a:solidFill>
                  <a:schemeClr val="accent5">
                    <a:lumMod val="75000"/>
                  </a:schemeClr>
                </a:solidFill>
                <a:latin typeface="Calibri"/>
                <a:cs typeface="Calibri"/>
              </a:rPr>
              <a:t>Chequeo de temperatura</a:t>
            </a:r>
          </a:p>
          <a:p>
            <a:pPr marL="685809" lvl="1" indent="-342900">
              <a:spcBef>
                <a:spcPts val="600"/>
              </a:spcBef>
              <a:buClr>
                <a:schemeClr val="accent2">
                  <a:lumMod val="60000"/>
                  <a:lumOff val="40000"/>
                </a:schemeClr>
              </a:buClr>
              <a:buFont typeface="Arial" panose="020B0604020202020204" pitchFamily="34" charset="0"/>
              <a:buChar char="•"/>
            </a:pPr>
            <a:r>
              <a:rPr lang="es-ES" sz="2400" b="1">
                <a:solidFill>
                  <a:schemeClr val="accent5">
                    <a:lumMod val="75000"/>
                  </a:schemeClr>
                </a:solidFill>
                <a:latin typeface="Calibri"/>
                <a:cs typeface="Calibri"/>
              </a:rPr>
              <a:t>Cuestionario</a:t>
            </a:r>
            <a:r>
              <a:rPr lang="es-ES" sz="2400">
                <a:solidFill>
                  <a:srgbClr val="000000"/>
                </a:solidFill>
                <a:latin typeface="Calibri"/>
                <a:cs typeface="Calibri"/>
              </a:rPr>
              <a:t>: signos y síntomas + factores de riesgo en los últimos 21 días.</a:t>
            </a:r>
          </a:p>
          <a:p>
            <a:pPr marL="342265" indent="-342265">
              <a:spcBef>
                <a:spcPts val="1800"/>
              </a:spcBef>
              <a:buClr>
                <a:schemeClr val="accent2">
                  <a:lumMod val="60000"/>
                  <a:lumOff val="40000"/>
                </a:schemeClr>
              </a:buClr>
            </a:pPr>
            <a:r>
              <a:rPr lang="es-ES" sz="2800">
                <a:solidFill>
                  <a:srgbClr val="000000"/>
                </a:solidFill>
                <a:latin typeface="Calibri"/>
                <a:cs typeface="Calibri"/>
              </a:rPr>
              <a:t>Animar a la notificación de síntomas. No sancionar. </a:t>
            </a:r>
          </a:p>
          <a:p>
            <a:pPr marL="685809" lvl="1" indent="-342900">
              <a:spcBef>
                <a:spcPts val="600"/>
              </a:spcBef>
              <a:buClr>
                <a:schemeClr val="accent2">
                  <a:lumMod val="60000"/>
                  <a:lumOff val="40000"/>
                </a:schemeClr>
              </a:buClr>
              <a:buFont typeface="Wingdings" panose="05000000000000000000" pitchFamily="2" charset="2"/>
              <a:buChar char="§"/>
            </a:pPr>
            <a:r>
              <a:rPr lang="es-ES" sz="2400">
                <a:solidFill>
                  <a:srgbClr val="000000"/>
                </a:solidFill>
                <a:latin typeface="Calibri"/>
                <a:cs typeface="Calibri"/>
              </a:rPr>
              <a:t>Se debe evaluar a los trabajadores de la salud que estén enfermos para ver si tienen la EVM.</a:t>
            </a:r>
          </a:p>
          <a:p>
            <a:pPr>
              <a:spcBef>
                <a:spcPts val="1800"/>
              </a:spcBef>
              <a:buClr>
                <a:schemeClr val="accent2">
                  <a:lumMod val="60000"/>
                  <a:lumOff val="40000"/>
                </a:schemeClr>
              </a:buClr>
              <a:buFont typeface="Arial" panose="020B0604020202020204" pitchFamily="34" charset="0"/>
              <a:buChar char="•"/>
            </a:pPr>
            <a:r>
              <a:rPr lang="es-ES" sz="2800">
                <a:solidFill>
                  <a:srgbClr val="000000"/>
                </a:solidFill>
                <a:latin typeface="Calibri"/>
                <a:cs typeface="Calibri"/>
              </a:rPr>
              <a:t>Mantener un registro de los trabajadores de la salud que entren a las áreas de aislamiento, debido al alto riesgo de exposición.</a:t>
            </a:r>
          </a:p>
          <a:p>
            <a:pPr marL="0" indent="0">
              <a:buNone/>
            </a:pPr>
            <a:endParaRPr lang="en-US">
              <a:cs typeface="Calibri" panose="020F0502020204030204" pitchFamily="34" charset="0"/>
            </a:endParaRPr>
          </a:p>
          <a:p>
            <a:pPr marL="342265" indent="-342265"/>
            <a:endParaRPr lang="en-US">
              <a:cs typeface="Calibri" panose="020F0502020204030204" pitchFamily="34" charset="0"/>
            </a:endParaRPr>
          </a:p>
        </p:txBody>
      </p:sp>
    </p:spTree>
    <p:extLst>
      <p:ext uri="{BB962C8B-B14F-4D97-AF65-F5344CB8AC3E}">
        <p14:creationId xmlns:p14="http://schemas.microsoft.com/office/powerpoint/2010/main" val="3513989161"/>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E98E0E-BA0E-4607-A525-5321F2750F79}"/>
              </a:ext>
            </a:extLst>
          </p:cNvPr>
          <p:cNvSpPr>
            <a:spLocks noGrp="1"/>
          </p:cNvSpPr>
          <p:nvPr>
            <p:ph type="title"/>
          </p:nvPr>
        </p:nvSpPr>
        <p:spPr>
          <a:xfrm>
            <a:off x="745435" y="-65274"/>
            <a:ext cx="11141765" cy="1143000"/>
          </a:xfrm>
        </p:spPr>
        <p:txBody>
          <a:bodyPr/>
          <a:lstStyle/>
          <a:p>
            <a:r>
              <a:rPr lang="es-ES" sz="3800">
                <a:solidFill>
                  <a:schemeClr val="accent5">
                    <a:lumMod val="75000"/>
                  </a:schemeClr>
                </a:solidFill>
                <a:latin typeface="Calibri Light" panose="020F0302020204030204" pitchFamily="34" charset="0"/>
                <a:cs typeface="Calibri Light" panose="020F0302020204030204" pitchFamily="34" charset="0"/>
              </a:rPr>
              <a:t>¿Por qué se debe monitorear a los pacientes internados?</a:t>
            </a:r>
          </a:p>
        </p:txBody>
      </p:sp>
      <p:sp>
        <p:nvSpPr>
          <p:cNvPr id="3" name="TextBox 2">
            <a:extLst>
              <a:ext uri="{FF2B5EF4-FFF2-40B4-BE49-F238E27FC236}">
                <a16:creationId xmlns:a16="http://schemas.microsoft.com/office/drawing/2014/main" id="{4FB5A843-40B3-31C9-DFBC-5BD8D23FEB2F}"/>
              </a:ext>
            </a:extLst>
          </p:cNvPr>
          <p:cNvSpPr txBox="1"/>
          <p:nvPr/>
        </p:nvSpPr>
        <p:spPr>
          <a:xfrm>
            <a:off x="773573" y="1432204"/>
            <a:ext cx="10644853" cy="523220"/>
          </a:xfrm>
          <a:prstGeom prst="rect">
            <a:avLst/>
          </a:prstGeom>
          <a:noFill/>
          <a:ln>
            <a:solidFill>
              <a:schemeClr val="accent1">
                <a:lumMod val="75000"/>
              </a:schemeClr>
            </a:solidFill>
          </a:ln>
        </p:spPr>
        <p:txBody>
          <a:bodyPr wrap="square" rtlCol="0">
            <a:spAutoFit/>
          </a:bodyPr>
          <a:lstStyle/>
          <a:p>
            <a:pPr algn="ctr"/>
            <a:r>
              <a:rPr lang="es-ES" sz="2800">
                <a:solidFill>
                  <a:srgbClr val="000000"/>
                </a:solidFill>
                <a:latin typeface="Calibri"/>
                <a:cs typeface="Calibri"/>
              </a:rPr>
              <a:t>El periodo de incubación de la EVM es de entre 2 y 21 días.</a:t>
            </a:r>
          </a:p>
        </p:txBody>
      </p:sp>
      <p:sp>
        <p:nvSpPr>
          <p:cNvPr id="6" name="Content Placeholder 2">
            <a:extLst>
              <a:ext uri="{FF2B5EF4-FFF2-40B4-BE49-F238E27FC236}">
                <a16:creationId xmlns:a16="http://schemas.microsoft.com/office/drawing/2014/main" id="{75BC79CE-E344-A06B-5264-76415D555A10}"/>
              </a:ext>
            </a:extLst>
          </p:cNvPr>
          <p:cNvSpPr txBox="1">
            <a:spLocks/>
          </p:cNvSpPr>
          <p:nvPr/>
        </p:nvSpPr>
        <p:spPr>
          <a:xfrm>
            <a:off x="745435" y="2353572"/>
            <a:ext cx="10515600" cy="4351338"/>
          </a:xfrm>
          <a:prstGeom prst="rect">
            <a:avLst/>
          </a:prstGeom>
        </p:spPr>
        <p:txBody>
          <a:bodyPr>
            <a:normAutofit fontScale="77500" lnSpcReduction="20000"/>
          </a:bodyPr>
          <a:lstStyle>
            <a:lvl1pPr marL="457189" indent="-457189" algn="l" rtl="0" eaLnBrk="1" fontAlgn="base" hangingPunct="1">
              <a:spcBef>
                <a:spcPct val="20000"/>
              </a:spcBef>
              <a:spcAft>
                <a:spcPct val="0"/>
              </a:spcAft>
              <a:buClr>
                <a:srgbClr val="E25423"/>
              </a:buClr>
              <a:buFont typeface="Arial" panose="020B0604020202020204" pitchFamily="34" charset="0"/>
              <a:buChar char="•"/>
              <a:defRPr sz="4267" kern="1200">
                <a:solidFill>
                  <a:srgbClr val="1D1D1D"/>
                </a:solidFill>
                <a:latin typeface="Calibri" panose="020F0502020204030204" pitchFamily="34" charset="0"/>
                <a:ea typeface="+mn-ea"/>
                <a:cs typeface="+mn-cs"/>
              </a:defRPr>
            </a:lvl1pPr>
            <a:lvl2pPr marL="990575" indent="-380990" algn="l" rtl="0" eaLnBrk="1" fontAlgn="base" hangingPunct="1">
              <a:spcBef>
                <a:spcPct val="20000"/>
              </a:spcBef>
              <a:spcAft>
                <a:spcPct val="0"/>
              </a:spcAft>
              <a:buClr>
                <a:srgbClr val="E25423"/>
              </a:buClr>
              <a:buFont typeface="Arial" panose="020B0604020202020204" pitchFamily="34" charset="0"/>
              <a:buChar char="–"/>
              <a:defRPr sz="3733" kern="1200">
                <a:solidFill>
                  <a:srgbClr val="1D1D1D"/>
                </a:solidFill>
                <a:latin typeface="Calibri" panose="020F0502020204030204" pitchFamily="34" charset="0"/>
                <a:ea typeface="+mn-ea"/>
                <a:cs typeface="+mn-cs"/>
              </a:defRPr>
            </a:lvl2pPr>
            <a:lvl3pPr marL="1523962" indent="-304792" algn="l" rtl="0" eaLnBrk="1" fontAlgn="base" hangingPunct="1">
              <a:spcBef>
                <a:spcPct val="20000"/>
              </a:spcBef>
              <a:spcAft>
                <a:spcPct val="0"/>
              </a:spcAft>
              <a:buFont typeface="Arial" panose="020B0604020202020204" pitchFamily="34" charset="0"/>
              <a:buChar char="•"/>
              <a:defRPr sz="3200" kern="1200">
                <a:solidFill>
                  <a:srgbClr val="1D1D1D"/>
                </a:solidFill>
                <a:latin typeface="Calibri" panose="020F0502020204030204" pitchFamily="34" charset="0"/>
                <a:ea typeface="+mn-ea"/>
                <a:cs typeface="+mn-cs"/>
              </a:defRPr>
            </a:lvl3pPr>
            <a:lvl4pPr marL="2133547"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4pPr>
            <a:lvl5pPr marL="2743131"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a:spcBef>
                <a:spcPts val="1800"/>
              </a:spcBef>
            </a:pPr>
            <a:r>
              <a:rPr lang="es-ES">
                <a:latin typeface="Calibri"/>
                <a:cs typeface="Calibri"/>
              </a:rPr>
              <a:t>A algunos pacientes se los podría ingresar por otros motivos y podrían no tener signos ni síntomas de la EVM cuando se los ingrese. </a:t>
            </a:r>
          </a:p>
          <a:p>
            <a:pPr>
              <a:spcBef>
                <a:spcPts val="1800"/>
              </a:spcBef>
            </a:pPr>
            <a:r>
              <a:rPr lang="es-ES">
                <a:latin typeface="Calibri"/>
                <a:cs typeface="Calibri"/>
              </a:rPr>
              <a:t>Podrían llegar a tener signos y síntomas durante su estadía en su centro médico. </a:t>
            </a:r>
          </a:p>
          <a:p>
            <a:pPr>
              <a:spcBef>
                <a:spcPts val="1800"/>
              </a:spcBef>
            </a:pPr>
            <a:r>
              <a:rPr lang="es-ES">
                <a:latin typeface="Calibri"/>
                <a:cs typeface="Calibri"/>
              </a:rPr>
              <a:t>Identificarlos rápidamente como posibles casos de EVM y aislarlos de los demás </a:t>
            </a:r>
            <a:r>
              <a:rPr lang="es-ES" b="1">
                <a:solidFill>
                  <a:schemeClr val="accent5">
                    <a:lumMod val="75000"/>
                  </a:schemeClr>
                </a:solidFill>
                <a:latin typeface="Calibri"/>
                <a:cs typeface="Calibri"/>
              </a:rPr>
              <a:t>ayuda a protegerlos a ustedes, sus pacientes, sus compañeros de trabajo y su comunidad</a:t>
            </a:r>
            <a:r>
              <a:rPr lang="es-ES" b="1">
                <a:solidFill>
                  <a:schemeClr val="accent1">
                    <a:lumMod val="75000"/>
                  </a:schemeClr>
                </a:solidFill>
                <a:latin typeface="Calibri"/>
                <a:cs typeface="Calibri"/>
              </a:rPr>
              <a:t>.</a:t>
            </a:r>
          </a:p>
          <a:p>
            <a:endParaRPr lang="en-US" b="1">
              <a:solidFill>
                <a:srgbClr val="0039A6"/>
              </a:solidFill>
              <a:latin typeface="Calibri"/>
              <a:cs typeface="Calibri"/>
            </a:endParaRPr>
          </a:p>
          <a:p>
            <a:endParaRPr lang="en-US"/>
          </a:p>
        </p:txBody>
      </p:sp>
    </p:spTree>
    <p:extLst>
      <p:ext uri="{BB962C8B-B14F-4D97-AF65-F5344CB8AC3E}">
        <p14:creationId xmlns:p14="http://schemas.microsoft.com/office/powerpoint/2010/main" val="1526065507"/>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E98E0E-BA0E-4607-A525-5321F2750F79}"/>
              </a:ext>
            </a:extLst>
          </p:cNvPr>
          <p:cNvSpPr>
            <a:spLocks noGrp="1"/>
          </p:cNvSpPr>
          <p:nvPr>
            <p:ph type="title"/>
          </p:nvPr>
        </p:nvSpPr>
        <p:spPr>
          <a:xfrm>
            <a:off x="609600" y="245071"/>
            <a:ext cx="10972800" cy="762546"/>
          </a:xfrm>
        </p:spPr>
        <p:txBody>
          <a:bodyPr/>
          <a:lstStyle/>
          <a:p>
            <a:r>
              <a:rPr lang="es-ES" sz="4000">
                <a:solidFill>
                  <a:schemeClr val="accent5">
                    <a:lumMod val="75000"/>
                  </a:schemeClr>
                </a:solidFill>
                <a:latin typeface="Calibri Light" panose="020F0302020204030204" pitchFamily="34" charset="0"/>
                <a:cs typeface="Calibri Light" panose="020F0302020204030204" pitchFamily="34" charset="0"/>
              </a:rPr>
              <a:t>Proceso de monitoreo de los pacientes internados</a:t>
            </a:r>
          </a:p>
        </p:txBody>
      </p:sp>
      <p:sp>
        <p:nvSpPr>
          <p:cNvPr id="2" name="TextBox 1">
            <a:extLst>
              <a:ext uri="{FF2B5EF4-FFF2-40B4-BE49-F238E27FC236}">
                <a16:creationId xmlns:a16="http://schemas.microsoft.com/office/drawing/2014/main" id="{7B8E0758-2FB9-5DFF-2A50-6334C1A40E7A}"/>
              </a:ext>
            </a:extLst>
          </p:cNvPr>
          <p:cNvSpPr txBox="1"/>
          <p:nvPr/>
        </p:nvSpPr>
        <p:spPr>
          <a:xfrm>
            <a:off x="609600" y="1160539"/>
            <a:ext cx="6845491" cy="5452390"/>
          </a:xfrm>
          <a:prstGeom prst="rect">
            <a:avLst/>
          </a:prstGeom>
          <a:noFill/>
        </p:spPr>
        <p:txBody>
          <a:bodyPr wrap="square">
            <a:spAutoFit/>
          </a:bodyPr>
          <a:lstStyle/>
          <a:p>
            <a:pPr marL="457200" marR="0" lvl="0" indent="-457200">
              <a:lnSpc>
                <a:spcPct val="115000"/>
              </a:lnSpc>
              <a:spcBef>
                <a:spcPts val="1800"/>
              </a:spcBef>
              <a:spcAft>
                <a:spcPts val="0"/>
              </a:spcAft>
              <a:buClr>
                <a:srgbClr val="E25423"/>
              </a:buClr>
              <a:buFont typeface="Arial" panose="020B0604020202020204" pitchFamily="34" charset="0"/>
              <a:buChar char="•"/>
            </a:pPr>
            <a:r>
              <a:rPr lang="es-ES" sz="2800">
                <a:solidFill>
                  <a:srgbClr val="000000"/>
                </a:solidFill>
                <a:latin typeface="Calibri" panose="020F0502020204030204" pitchFamily="34" charset="0"/>
                <a:ea typeface="Calibri" panose="020F0502020204030204" pitchFamily="34" charset="0"/>
                <a:cs typeface="Noto Sans Symbols"/>
              </a:rPr>
              <a:t>Tomar precauciones estándar con todos los pacientes.</a:t>
            </a:r>
          </a:p>
          <a:p>
            <a:pPr marL="457200" marR="0" lvl="0" indent="-457200">
              <a:lnSpc>
                <a:spcPct val="115000"/>
              </a:lnSpc>
              <a:spcBef>
                <a:spcPts val="1800"/>
              </a:spcBef>
              <a:spcAft>
                <a:spcPts val="0"/>
              </a:spcAft>
              <a:buClr>
                <a:srgbClr val="E25423"/>
              </a:buClr>
              <a:buFont typeface="Arial" panose="020B0604020202020204" pitchFamily="34" charset="0"/>
              <a:buChar char="•"/>
            </a:pPr>
            <a:r>
              <a:rPr lang="es-ES" sz="2800">
                <a:solidFill>
                  <a:srgbClr val="000000"/>
                </a:solidFill>
                <a:latin typeface="Calibri" panose="020F0502020204030204" pitchFamily="34" charset="0"/>
                <a:ea typeface="Calibri" panose="020F0502020204030204" pitchFamily="34" charset="0"/>
                <a:cs typeface="Noto Sans Symbols"/>
              </a:rPr>
              <a:t>Tomar la temperatura al menos </a:t>
            </a:r>
            <a:r>
              <a:rPr lang="es-ES" sz="2800" b="1">
                <a:solidFill>
                  <a:schemeClr val="accent5">
                    <a:lumMod val="75000"/>
                  </a:schemeClr>
                </a:solidFill>
                <a:latin typeface="Calibri" panose="020F0502020204030204" pitchFamily="34" charset="0"/>
                <a:ea typeface="Calibri" panose="020F0502020204030204" pitchFamily="34" charset="0"/>
                <a:cs typeface="Noto Sans Symbols"/>
              </a:rPr>
              <a:t>dos veces al día </a:t>
            </a:r>
            <a:r>
              <a:rPr lang="es-ES" sz="2800">
                <a:solidFill>
                  <a:srgbClr val="000000"/>
                </a:solidFill>
                <a:latin typeface="Calibri" panose="020F0502020204030204" pitchFamily="34" charset="0"/>
                <a:ea typeface="Calibri" panose="020F0502020204030204" pitchFamily="34" charset="0"/>
                <a:cs typeface="Noto Sans Symbols"/>
              </a:rPr>
              <a:t>a todos los pacientes internados.</a:t>
            </a:r>
          </a:p>
          <a:p>
            <a:pPr marL="457200" marR="0" lvl="0" indent="-457200">
              <a:spcBef>
                <a:spcPts val="1800"/>
              </a:spcBef>
              <a:spcAft>
                <a:spcPts val="0"/>
              </a:spcAft>
              <a:buClr>
                <a:srgbClr val="E25423"/>
              </a:buClr>
              <a:buFont typeface="Arial" panose="020B0604020202020204" pitchFamily="34" charset="0"/>
              <a:buChar char="•"/>
            </a:pPr>
            <a:r>
              <a:rPr lang="es-ES" sz="2800">
                <a:solidFill>
                  <a:srgbClr val="000000"/>
                </a:solidFill>
                <a:latin typeface="Calibri" panose="020F0502020204030204" pitchFamily="34" charset="0"/>
                <a:ea typeface="Calibri" panose="020F0502020204030204" pitchFamily="34" charset="0"/>
                <a:cs typeface="Noto Sans Symbols"/>
              </a:rPr>
              <a:t>Evaluar a los pacientes al menos </a:t>
            </a:r>
            <a:r>
              <a:rPr lang="es-ES" sz="2800" b="1">
                <a:solidFill>
                  <a:schemeClr val="accent5">
                    <a:lumMod val="75000"/>
                  </a:schemeClr>
                </a:solidFill>
                <a:latin typeface="Calibri" panose="020F0502020204030204" pitchFamily="34" charset="0"/>
                <a:ea typeface="Calibri" panose="020F0502020204030204" pitchFamily="34" charset="0"/>
                <a:cs typeface="Noto Sans Symbols"/>
              </a:rPr>
              <a:t>una vez al día</a:t>
            </a:r>
            <a:r>
              <a:rPr lang="es-ES" sz="2800">
                <a:solidFill>
                  <a:schemeClr val="accent5">
                    <a:lumMod val="75000"/>
                  </a:schemeClr>
                </a:solidFill>
                <a:latin typeface="Calibri" panose="020F0502020204030204" pitchFamily="34" charset="0"/>
                <a:ea typeface="Calibri" panose="020F0502020204030204" pitchFamily="34" charset="0"/>
                <a:cs typeface="Noto Sans Symbols"/>
              </a:rPr>
              <a:t> </a:t>
            </a:r>
            <a:r>
              <a:rPr lang="es-ES" sz="2800">
                <a:solidFill>
                  <a:srgbClr val="000000"/>
                </a:solidFill>
                <a:latin typeface="Calibri" panose="020F0502020204030204" pitchFamily="34" charset="0"/>
                <a:ea typeface="Calibri" panose="020F0502020204030204" pitchFamily="34" charset="0"/>
                <a:cs typeface="Noto Sans Symbols"/>
              </a:rPr>
              <a:t>para ver si tienen signos y síntomas.</a:t>
            </a:r>
            <a:r>
              <a:rPr lang="es-ES" sz="2800" b="1">
                <a:solidFill>
                  <a:schemeClr val="accent1">
                    <a:lumMod val="75000"/>
                  </a:schemeClr>
                </a:solidFill>
                <a:latin typeface="Calibri" panose="020F0502020204030204" pitchFamily="34" charset="0"/>
                <a:ea typeface="Calibri" panose="020F0502020204030204" pitchFamily="34" charset="0"/>
                <a:cs typeface="Noto Sans Symbols"/>
              </a:rPr>
              <a:t> </a:t>
            </a:r>
            <a:r>
              <a:rPr lang="es-ES" sz="2800">
                <a:solidFill>
                  <a:srgbClr val="000000"/>
                </a:solidFill>
                <a:latin typeface="Calibri" panose="020F0502020204030204" pitchFamily="34" charset="0"/>
                <a:ea typeface="Calibri" panose="020F0502020204030204" pitchFamily="34" charset="0"/>
                <a:cs typeface="Noto Sans Symbols"/>
              </a:rPr>
              <a:t>Evaluar de inmediato cuando la persona tenga fiebre (&gt; 38 °C).</a:t>
            </a:r>
          </a:p>
          <a:p>
            <a:pPr marL="457200" marR="0" lvl="0" indent="-457200">
              <a:lnSpc>
                <a:spcPct val="115000"/>
              </a:lnSpc>
              <a:spcBef>
                <a:spcPts val="1800"/>
              </a:spcBef>
              <a:spcAft>
                <a:spcPts val="0"/>
              </a:spcAft>
              <a:buClr>
                <a:srgbClr val="E25423"/>
              </a:buClr>
              <a:buFont typeface="Arial" panose="020B0604020202020204" pitchFamily="34" charset="0"/>
              <a:buChar char="•"/>
            </a:pPr>
            <a:r>
              <a:rPr lang="es-ES" sz="2800">
                <a:solidFill>
                  <a:srgbClr val="000000"/>
                </a:solidFill>
                <a:latin typeface="Calibri" panose="020F0502020204030204" pitchFamily="34" charset="0"/>
                <a:ea typeface="Calibri" panose="020F0502020204030204" pitchFamily="34" charset="0"/>
                <a:cs typeface="Noto Sans Symbols"/>
              </a:rPr>
              <a:t>Completar el formulario de monitoreo de los pacientes internados.</a:t>
            </a:r>
          </a:p>
        </p:txBody>
      </p:sp>
      <p:pic>
        <p:nvPicPr>
          <p:cNvPr id="3" name="Google Shape;855;g16e53436b32_0_59" descr="Confirmación de un caso de enfermedad por el virus del Ébola en Uganda | OMS | Oficina Regional para África">
            <a:extLst>
              <a:ext uri="{FF2B5EF4-FFF2-40B4-BE49-F238E27FC236}">
                <a16:creationId xmlns:a16="http://schemas.microsoft.com/office/drawing/2014/main" id="{41656BDC-E08E-C69F-1272-E01FF2D61960}"/>
              </a:ext>
            </a:extLst>
          </p:cNvPr>
          <p:cNvPicPr preferRelativeResize="0"/>
          <p:nvPr/>
        </p:nvPicPr>
        <p:blipFill rotWithShape="1">
          <a:blip r:embed="rId3">
            <a:alphaModFix/>
          </a:blip>
          <a:srcRect t="23389" r="9090"/>
          <a:stretch/>
        </p:blipFill>
        <p:spPr>
          <a:xfrm>
            <a:off x="7683690" y="2246489"/>
            <a:ext cx="4030109" cy="2365022"/>
          </a:xfrm>
          <a:prstGeom prst="rect">
            <a:avLst/>
          </a:prstGeom>
          <a:solidFill>
            <a:schemeClr val="lt1"/>
          </a:solidFill>
          <a:ln>
            <a:noFill/>
          </a:ln>
        </p:spPr>
      </p:pic>
    </p:spTree>
    <p:extLst>
      <p:ext uri="{BB962C8B-B14F-4D97-AF65-F5344CB8AC3E}">
        <p14:creationId xmlns:p14="http://schemas.microsoft.com/office/powerpoint/2010/main" val="1258305840"/>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5463A-4B96-449A-B498-42A2A24C4E65}"/>
              </a:ext>
            </a:extLst>
          </p:cNvPr>
          <p:cNvSpPr>
            <a:spLocks noGrp="1"/>
          </p:cNvSpPr>
          <p:nvPr>
            <p:ph type="title"/>
          </p:nvPr>
        </p:nvSpPr>
        <p:spPr>
          <a:xfrm>
            <a:off x="609600" y="274639"/>
            <a:ext cx="10972800" cy="861374"/>
          </a:xfrm>
        </p:spPr>
        <p:txBody>
          <a:bodyPr/>
          <a:lstStyle/>
          <a:p>
            <a:pPr>
              <a:lnSpc>
                <a:spcPct val="100000"/>
              </a:lnSpc>
            </a:pPr>
            <a:r>
              <a:rPr lang="es-ES" sz="4000">
                <a:solidFill>
                  <a:schemeClr val="accent5">
                    <a:lumMod val="75000"/>
                  </a:schemeClr>
                </a:solidFill>
                <a:latin typeface="Calibri Light" panose="020F0302020204030204" pitchFamily="34" charset="0"/>
                <a:cs typeface="Calibri Light" panose="020F0302020204030204" pitchFamily="34" charset="0"/>
              </a:rPr>
              <a:t>Formulario de monitoreo de los pacientes internados</a:t>
            </a:r>
          </a:p>
        </p:txBody>
      </p:sp>
      <p:sp>
        <p:nvSpPr>
          <p:cNvPr id="9" name="Text Placeholder 2">
            <a:extLst>
              <a:ext uri="{FF2B5EF4-FFF2-40B4-BE49-F238E27FC236}">
                <a16:creationId xmlns:a16="http://schemas.microsoft.com/office/drawing/2014/main" id="{0A14CDFD-3578-47CC-BE22-8A9D1420B5E4}"/>
              </a:ext>
            </a:extLst>
          </p:cNvPr>
          <p:cNvSpPr txBox="1">
            <a:spLocks/>
          </p:cNvSpPr>
          <p:nvPr/>
        </p:nvSpPr>
        <p:spPr bwMode="auto">
          <a:xfrm>
            <a:off x="721896" y="1136013"/>
            <a:ext cx="9352196" cy="1705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541900"/>
              </a:buClr>
              <a:buSzPct val="70000"/>
              <a:buFont typeface="Wingdings" panose="05000000000000000000" pitchFamily="2" charset="2"/>
              <a:buChar char="§"/>
              <a:defRPr sz="2400" b="1" kern="1200" baseline="0">
                <a:solidFill>
                  <a:srgbClr val="000000"/>
                </a:solidFill>
                <a:latin typeface="Calibri" pitchFamily="34" charset="0"/>
                <a:ea typeface="+mn-ea"/>
                <a:cs typeface="+mn-cs"/>
              </a:defRPr>
            </a:lvl1pPr>
            <a:lvl2pPr marL="742932" indent="-285744" algn="l" rtl="0" eaLnBrk="0" fontAlgn="base" hangingPunct="0">
              <a:spcBef>
                <a:spcPct val="20000"/>
              </a:spcBef>
              <a:spcAft>
                <a:spcPct val="0"/>
              </a:spcAft>
              <a:buClr>
                <a:srgbClr val="005984"/>
              </a:buClr>
              <a:buSzPct val="100000"/>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Tx/>
              <a:buSzPct val="100000"/>
              <a:buFont typeface="Arial" pitchFamily="34" charset="0"/>
              <a:buChar char="•"/>
              <a:defRPr sz="18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Clr>
                <a:schemeClr val="bg1"/>
              </a:buClr>
              <a:buSzPct val="70000"/>
              <a:buFont typeface="Courier New" pitchFamily="49" charset="0"/>
              <a:buChar char="o"/>
              <a:defRPr sz="1800" kern="1200" baseline="0">
                <a:solidFill>
                  <a:schemeClr val="bg2"/>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Clr>
                <a:schemeClr val="bg1"/>
              </a:buClr>
              <a:buSzPct val="70000"/>
              <a:buFont typeface="Arial" pitchFamily="34" charset="0"/>
              <a:buChar char="•"/>
              <a:defRPr sz="1800" kern="1200">
                <a:solidFill>
                  <a:schemeClr val="bg2"/>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chemeClr val="accent2">
                  <a:lumMod val="60000"/>
                  <a:lumOff val="40000"/>
                </a:schemeClr>
              </a:buClr>
              <a:buFont typeface="Arial" panose="020B0604020202020204" pitchFamily="34" charset="0"/>
              <a:buChar char="•"/>
            </a:pPr>
            <a:r>
              <a:rPr lang="es-ES" b="0">
                <a:latin typeface="Calibri"/>
                <a:cs typeface="Calibri"/>
              </a:rPr>
              <a:t>Temperatura: 2 veces al día</a:t>
            </a:r>
          </a:p>
          <a:p>
            <a:pPr>
              <a:buClr>
                <a:schemeClr val="accent2">
                  <a:lumMod val="60000"/>
                  <a:lumOff val="40000"/>
                </a:schemeClr>
              </a:buClr>
              <a:buFont typeface="Arial" panose="020B0604020202020204" pitchFamily="34" charset="0"/>
              <a:buChar char="•"/>
            </a:pPr>
            <a:r>
              <a:rPr lang="es-ES" b="0">
                <a:latin typeface="Calibri"/>
                <a:cs typeface="Calibri"/>
              </a:rPr>
              <a:t>Signos y síntomas: 1 vez al día</a:t>
            </a:r>
          </a:p>
          <a:p>
            <a:pPr>
              <a:buClr>
                <a:schemeClr val="accent2">
                  <a:lumMod val="60000"/>
                  <a:lumOff val="40000"/>
                </a:schemeClr>
              </a:buClr>
              <a:buFont typeface="Arial" panose="020B0604020202020204" pitchFamily="34" charset="0"/>
              <a:buChar char="•"/>
            </a:pPr>
            <a:r>
              <a:rPr lang="es-ES" b="0">
                <a:latin typeface="Calibri"/>
                <a:cs typeface="Calibri"/>
              </a:rPr>
              <a:t>Opcional: exposiciones en los últimos 21 días</a:t>
            </a:r>
          </a:p>
          <a:p>
            <a:pPr marL="800100" lvl="1" indent="-342900">
              <a:buClr>
                <a:schemeClr val="accent2">
                  <a:lumMod val="60000"/>
                  <a:lumOff val="40000"/>
                </a:schemeClr>
              </a:buClr>
              <a:buFont typeface="Wingdings" panose="05000000000000000000" pitchFamily="2" charset="2"/>
              <a:buChar char="§"/>
            </a:pPr>
            <a:r>
              <a:rPr lang="es-ES">
                <a:solidFill>
                  <a:srgbClr val="000000"/>
                </a:solidFill>
                <a:latin typeface="Calibri"/>
                <a:cs typeface="Calibri"/>
              </a:rPr>
              <a:t>Esto se puede preguntar para aumentar lo que recuerde el paciente, si es posible.</a:t>
            </a:r>
          </a:p>
          <a:p>
            <a:pPr>
              <a:buClr>
                <a:srgbClr val="005DAA"/>
              </a:buClr>
              <a:buFont typeface="Arial" panose="020B0604020202020204" pitchFamily="34" charset="0"/>
              <a:buChar char="•"/>
            </a:pPr>
            <a:endParaRPr lang="en-US" b="0">
              <a:solidFill>
                <a:schemeClr val="accent4">
                  <a:lumMod val="50000"/>
                </a:schemeClr>
              </a:solidFill>
              <a:latin typeface="Calibri"/>
              <a:cs typeface="Calibri"/>
            </a:endParaRPr>
          </a:p>
          <a:p>
            <a:pPr marL="342265" indent="-342265">
              <a:buClr>
                <a:srgbClr val="005DAA"/>
              </a:buClr>
            </a:pPr>
            <a:endParaRPr lang="en-US" b="0">
              <a:solidFill>
                <a:schemeClr val="accent4">
                  <a:lumMod val="50000"/>
                </a:schemeClr>
              </a:solidFill>
              <a:latin typeface="Calibri"/>
              <a:cs typeface="Calibri"/>
            </a:endParaRPr>
          </a:p>
          <a:p>
            <a:pPr marL="342265" indent="-342265">
              <a:buClr>
                <a:srgbClr val="005DAA"/>
              </a:buClr>
            </a:pPr>
            <a:endParaRPr lang="en-US" b="0">
              <a:solidFill>
                <a:schemeClr val="accent4">
                  <a:lumMod val="50000"/>
                </a:schemeClr>
              </a:solidFill>
              <a:latin typeface="Calibri"/>
              <a:cs typeface="Calibri"/>
            </a:endParaRPr>
          </a:p>
        </p:txBody>
      </p:sp>
      <p:pic>
        <p:nvPicPr>
          <p:cNvPr id="8" name="Picture 7" descr="Formulario de monitoreo de los pacientes internados con espacio para escribir fecha, nombre del paciente, edad, sexo, tempuratura 1, tempuratura 2, nuevos sintomas, y otra informacion pertinente como nueva informacion de contacto">
            <a:extLst>
              <a:ext uri="{FF2B5EF4-FFF2-40B4-BE49-F238E27FC236}">
                <a16:creationId xmlns:a16="http://schemas.microsoft.com/office/drawing/2014/main" id="{C385C622-F554-875E-28D8-99B0B12A3FEE}"/>
              </a:ext>
            </a:extLst>
          </p:cNvPr>
          <p:cNvPicPr>
            <a:picLocks noChangeAspect="1"/>
          </p:cNvPicPr>
          <p:nvPr/>
        </p:nvPicPr>
        <p:blipFill>
          <a:blip r:embed="rId3"/>
          <a:stretch>
            <a:fillRect/>
          </a:stretch>
        </p:blipFill>
        <p:spPr>
          <a:xfrm>
            <a:off x="780028" y="3093441"/>
            <a:ext cx="9924588" cy="3283639"/>
          </a:xfrm>
          <a:prstGeom prst="rect">
            <a:avLst/>
          </a:prstGeom>
        </p:spPr>
      </p:pic>
    </p:spTree>
    <p:extLst>
      <p:ext uri="{BB962C8B-B14F-4D97-AF65-F5344CB8AC3E}">
        <p14:creationId xmlns:p14="http://schemas.microsoft.com/office/powerpoint/2010/main" val="1728938281"/>
      </p:ext>
    </p:extLst>
  </p:cSld>
  <p:clrMapOvr>
    <a:masterClrMapping/>
  </p:clrMapOvr>
  <p:transition>
    <p:fade/>
  </p:transition>
</p:sld>
</file>

<file path=ppt/theme/theme1.xml><?xml version="1.0" encoding="utf-8"?>
<a:theme xmlns:a="http://schemas.openxmlformats.org/drawingml/2006/main" name="DHQP_ATSDR Combined">
  <a:themeElements>
    <a:clrScheme name="Custom 1">
      <a:dk1>
        <a:srgbClr val="0F56DC"/>
      </a:dk1>
      <a:lt1>
        <a:srgbClr val="FFC000"/>
      </a:lt1>
      <a:dk2>
        <a:srgbClr val="FFFFFF"/>
      </a:dk2>
      <a:lt2>
        <a:srgbClr val="FFFFFF"/>
      </a:lt2>
      <a:accent1>
        <a:srgbClr val="008080"/>
      </a:accent1>
      <a:accent2>
        <a:srgbClr val="993300"/>
      </a:accent2>
      <a:accent3>
        <a:srgbClr val="CCCC00"/>
      </a:accent3>
      <a:accent4>
        <a:srgbClr val="7F7F7F"/>
      </a:accent4>
      <a:accent5>
        <a:srgbClr val="0F56DC"/>
      </a:accent5>
      <a:accent6>
        <a:srgbClr val="002060"/>
      </a:accent6>
      <a:hlink>
        <a:srgbClr val="0F56DC"/>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solidFill>
              <a:srgbClr val="000000"/>
            </a:solidFill>
            <a:latin typeface="Calibri" panose="020F0502020204030204" pitchFamily="34" charset="0"/>
          </a:defRPr>
        </a:defPPr>
      </a:lstStyle>
    </a:txDef>
  </a:objectDefaults>
  <a:extraClrSchemeLst/>
  <a:extLst>
    <a:ext uri="{05A4C25C-085E-4340-85A3-A5531E510DB2}">
      <thm15:themeFamily xmlns:thm15="http://schemas.microsoft.com/office/thememl/2012/main" name="DHQP_ATSDR Combined" id="{5FAE2803-7B31-4CF6-98E6-2CF9EC8D6EDD}" vid="{918626BD-6491-46D0-9E71-8DA95D31AA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87F5FF27D5830488CADF2E081BCCF5A" ma:contentTypeVersion="12" ma:contentTypeDescription="Create a new document." ma:contentTypeScope="" ma:versionID="42f925f2db4998814ffbea28214c6a6b">
  <xsd:schema xmlns:xsd="http://www.w3.org/2001/XMLSchema" xmlns:xs="http://www.w3.org/2001/XMLSchema" xmlns:p="http://schemas.microsoft.com/office/2006/metadata/properties" xmlns:ns2="be3c1013-821e-4e98-bbfa-76f80fde421a" xmlns:ns3="4dc5e71a-92c4-4f6d-817f-dfbfbdb6be1d" targetNamespace="http://schemas.microsoft.com/office/2006/metadata/properties" ma:root="true" ma:fieldsID="f00c714f4dc5a77eee252bea0e9cea56" ns2:_="" ns3:_="">
    <xsd:import namespace="be3c1013-821e-4e98-bbfa-76f80fde421a"/>
    <xsd:import namespace="4dc5e71a-92c4-4f6d-817f-dfbfbdb6be1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3c1013-821e-4e98-bbfa-76f80fde42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353dbe8-8260-4ccf-8219-3d2995e6fa15"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dc5e71a-92c4-4f6d-817f-dfbfbdb6be1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aef12ec4-d4e0-4144-8813-7f6627130785}" ma:internalName="TaxCatchAll" ma:showField="CatchAllData" ma:web="4dc5e71a-92c4-4f6d-817f-dfbfbdb6be1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4dc5e71a-92c4-4f6d-817f-dfbfbdb6be1d">
      <UserInfo>
        <DisplayName>Kukucka, Claudia D. (CDC/IOD/OC)</DisplayName>
        <AccountId>330</AccountId>
        <AccountType/>
      </UserInfo>
    </SharedWithUsers>
    <TaxCatchAll xmlns="4dc5e71a-92c4-4f6d-817f-dfbfbdb6be1d" xsi:nil="true"/>
    <lcf76f155ced4ddcb4097134ff3c332f xmlns="be3c1013-821e-4e98-bbfa-76f80fde421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D2BB610-DD3F-4922-8AA5-027361B925E6}">
  <ds:schemaRefs>
    <ds:schemaRef ds:uri="4dc5e71a-92c4-4f6d-817f-dfbfbdb6be1d"/>
    <ds:schemaRef ds:uri="be3c1013-821e-4e98-bbfa-76f80fde421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E34EE94-853A-4ED3-AACF-0860A6340D1C}">
  <ds:schemaRefs>
    <ds:schemaRef ds:uri="http://schemas.microsoft.com/sharepoint/v3/contenttype/forms"/>
  </ds:schemaRefs>
</ds:datastoreItem>
</file>

<file path=customXml/itemProps3.xml><?xml version="1.0" encoding="utf-8"?>
<ds:datastoreItem xmlns:ds="http://schemas.openxmlformats.org/officeDocument/2006/customXml" ds:itemID="{13194879-D871-4621-885F-DB295EDE3F37}">
  <ds:schemaRefs>
    <ds:schemaRef ds:uri="4dc5e71a-92c4-4f6d-817f-dfbfbdb6be1d"/>
    <ds:schemaRef ds:uri="be3c1013-821e-4e98-bbfa-76f80fde421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DHQP_ATSDR Combined</Template>
  <Application>Microsoft Office PowerPoint</Application>
  <PresentationFormat>Widescreen</PresentationFormat>
  <Slides>13</Slides>
  <Notes>12</Notes>
  <HiddenSlides>0</HiddenSlide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DHQP_ATSDR Combined</vt:lpstr>
      <vt:lpstr>Prevención y control de infecciones: enfermedad por el virus de Marburgo (EVM)  Monitoreo de los trabajadores de la salud  y los pacientes internados</vt:lpstr>
      <vt:lpstr>Objetivos de aprendizaje</vt:lpstr>
      <vt:lpstr>La evaluación para identificar la enfermedad por el virus de Marburgo tiene 2 partes:</vt:lpstr>
      <vt:lpstr>La evaluación para identificar la enfermedad por el virus de Marburgo tiene 2 partes:</vt:lpstr>
      <vt:lpstr>¿Por qué monitorear a los trabajadores de la salud?</vt:lpstr>
      <vt:lpstr>Monitoreo de los trabajadores de la salud</vt:lpstr>
      <vt:lpstr>¿Por qué se debe monitorear a los pacientes internados?</vt:lpstr>
      <vt:lpstr>Proceso de monitoreo de los pacientes internados</vt:lpstr>
      <vt:lpstr>Formulario de monitoreo de los pacientes internados</vt:lpstr>
      <vt:lpstr>Verificación de conocimientos: monitoreo </vt:lpstr>
      <vt:lpstr>Comentarios: monitoreo </vt:lpstr>
      <vt:lpstr>Conclusiones clave</vt:lpstr>
      <vt:lpstr>¡Gracias!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IPC for Ebola:  Healthcare Worker and Inpatient Monitoring</dc:title>
  <dc:creator>Ponder, Marilyn (CDC/DDID/NCEZID/DHQP) (CTR)</dc:creator>
  <cp:revision>1</cp:revision>
  <dcterms:created xsi:type="dcterms:W3CDTF">2023-01-05T15:50:11Z</dcterms:created>
  <dcterms:modified xsi:type="dcterms:W3CDTF">2023-11-21T21:49:16Z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4a7b8-f06c-4dfe-bdcc-9b548fd58c31_Enabled">
    <vt:lpwstr>true</vt:lpwstr>
  </property>
  <property fmtid="{D5CDD505-2E9C-101B-9397-08002B2CF9AE}" pid="3" name="MSIP_Label_7b94a7b8-f06c-4dfe-bdcc-9b548fd58c31_SetDate">
    <vt:lpwstr>2023-01-05T15:54:01Z</vt:lpwstr>
  </property>
  <property fmtid="{D5CDD505-2E9C-101B-9397-08002B2CF9AE}" pid="4" name="MSIP_Label_7b94a7b8-f06c-4dfe-bdcc-9b548fd58c31_Method">
    <vt:lpwstr>Privileged</vt:lpwstr>
  </property>
  <property fmtid="{D5CDD505-2E9C-101B-9397-08002B2CF9AE}" pid="5" name="MSIP_Label_7b94a7b8-f06c-4dfe-bdcc-9b548fd58c31_Name">
    <vt:lpwstr>7b94a7b8-f06c-4dfe-bdcc-9b548fd58c31</vt:lpwstr>
  </property>
  <property fmtid="{D5CDD505-2E9C-101B-9397-08002B2CF9AE}" pid="6" name="MSIP_Label_7b94a7b8-f06c-4dfe-bdcc-9b548fd58c31_SiteId">
    <vt:lpwstr>9ce70869-60db-44fd-abe8-d2767077fc8f</vt:lpwstr>
  </property>
  <property fmtid="{D5CDD505-2E9C-101B-9397-08002B2CF9AE}" pid="7" name="MSIP_Label_7b94a7b8-f06c-4dfe-bdcc-9b548fd58c31_ActionId">
    <vt:lpwstr>cec54d5d-fc6f-4173-a1e8-a73a69f8fee0</vt:lpwstr>
  </property>
  <property fmtid="{D5CDD505-2E9C-101B-9397-08002B2CF9AE}" pid="8" name="MSIP_Label_7b94a7b8-f06c-4dfe-bdcc-9b548fd58c31_ContentBits">
    <vt:lpwstr>0</vt:lpwstr>
  </property>
  <property fmtid="{D5CDD505-2E9C-101B-9397-08002B2CF9AE}" pid="9" name="ContentTypeId">
    <vt:lpwstr>0x010100887F5FF27D5830488CADF2E081BCCF5A</vt:lpwstr>
  </property>
  <property fmtid="{D5CDD505-2E9C-101B-9397-08002B2CF9AE}" pid="10" name="MediaServiceImageTags">
    <vt:lpwstr/>
  </property>
  <property fmtid="{D5CDD505-2E9C-101B-9397-08002B2CF9AE}" pid="11" name="Order">
    <vt:r8>43500</vt:r8>
  </property>
  <property fmtid="{D5CDD505-2E9C-101B-9397-08002B2CF9AE}" pid="12" name="xd_Signature">
    <vt:bool>false</vt:bool>
  </property>
  <property fmtid="{D5CDD505-2E9C-101B-9397-08002B2CF9AE}" pid="13" name="xd_ProgID">
    <vt:lpwstr/>
  </property>
  <property fmtid="{D5CDD505-2E9C-101B-9397-08002B2CF9AE}" pid="14" name="ComplianceAssetId">
    <vt:lpwstr/>
  </property>
  <property fmtid="{D5CDD505-2E9C-101B-9397-08002B2CF9AE}" pid="15" name="TemplateUrl">
    <vt:lpwstr/>
  </property>
  <property fmtid="{D5CDD505-2E9C-101B-9397-08002B2CF9AE}" pid="16" name="_ExtendedDescription">
    <vt:lpwstr/>
  </property>
  <property fmtid="{D5CDD505-2E9C-101B-9397-08002B2CF9AE}" pid="17" name="TriggerFlowInfo">
    <vt:lpwstr/>
  </property>
  <property fmtid="{D5CDD505-2E9C-101B-9397-08002B2CF9AE}" pid="18" name="_SharedFileIndex">
    <vt:lpwstr/>
  </property>
  <property fmtid="{D5CDD505-2E9C-101B-9397-08002B2CF9AE}" pid="19" name="_SourceUrl">
    <vt:lpwstr/>
  </property>
</Properties>
</file>