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6" r:id="rId5"/>
    <p:sldId id="273" r:id="rId6"/>
    <p:sldId id="258" r:id="rId7"/>
    <p:sldId id="275" r:id="rId8"/>
    <p:sldId id="27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66B782-FDDC-1DBC-043F-AC3F49CC1EF5}" name="Raines, Kelley (CDC/NCIRD/DVD)" initials="R(" userId="S::pvw2@cdc.gov::c70faef7-cb9f-41b5-bd86-29235402ac1e" providerId="AD"/>
  <p188:author id="{C7CBB6B2-DBC3-2654-EC85-AD1A8EC3D173}" name="Filardo, Thomas (Dan) (CDC/NCIRD/DVD)" initials="FT((" userId="S::rhx1@cdc.gov::612b1548-58d0-4ed7-8917-afef6ce09f6b" providerId="AD"/>
  <p188:author id="{A7C813B7-2950-4A30-A097-E9D2A6B7518F}" name="Mathis, Adria (CDC/NCIRD/DVD)" initials="M(" userId="S::xda5@cdc.gov::954a320f-9c4d-4fa0-8418-06a9d75a0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8CBAD"/>
    <a:srgbClr val="C5E0B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F6D65-F332-3998-F21E-E69C4B10E8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725F71-AA03-323D-F3BB-4114517C7595}"/>
              </a:ext>
            </a:extLst>
          </p:cNvPr>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B6C7BB-2EF4-11B5-CF15-B5146D99716B}"/>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619F8E37-8194-9896-6A3F-A573E0C3F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4BB75-607B-316E-DF39-08A1A655BD26}"/>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984085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7B887-E915-E95B-6670-7B75B3A029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F3E1D5-78B5-D3B6-0320-E9CF73F0D5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3D0251-AF6D-8259-386D-FDA424B8DF1D}"/>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DBCC57FA-E00B-5410-A2F5-0098046C7C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2C7EA-619D-3F04-CF86-395D4910E346}"/>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123321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81701D-B977-CBD0-F5B6-63ACB2FF8AFF}"/>
              </a:ext>
            </a:extLst>
          </p:cNvPr>
          <p:cNvSpPr>
            <a:spLocks noGrp="1"/>
          </p:cNvSpPr>
          <p:nvPr>
            <p:ph type="title" orient="vert"/>
          </p:nvPr>
        </p:nvSpPr>
        <p:spPr>
          <a:xfrm>
            <a:off x="8724899"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B2B29E-8ADC-3A8F-1823-118FD66753E8}"/>
              </a:ext>
            </a:extLst>
          </p:cNvPr>
          <p:cNvSpPr>
            <a:spLocks noGrp="1"/>
          </p:cNvSpPr>
          <p:nvPr>
            <p:ph type="body" orient="vert" idx="1"/>
          </p:nvPr>
        </p:nvSpPr>
        <p:spPr>
          <a:xfrm>
            <a:off x="838199"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1A365-8526-E5B7-DE50-03DA2375641B}"/>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7C9D248C-40A2-4F1A-DE4B-FAC4FC4D9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E177F6-1EBC-AA17-2627-A74E7532D1A3}"/>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36587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5CD18-2186-E396-4D2E-424B3F8EC5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AB8972-A1FB-CB00-537B-C0D0A6FC3C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23AA8-CE56-D4BD-14C8-FC18352124AA}"/>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15DF223A-A44D-6D3B-C91B-69C3788B70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7B340F-E3FE-EF88-D934-44678EC9F87E}"/>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265362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5C8AB-11FB-DB96-E584-67DAD058EDF3}"/>
              </a:ext>
            </a:extLst>
          </p:cNvPr>
          <p:cNvSpPr>
            <a:spLocks noGrp="1"/>
          </p:cNvSpPr>
          <p:nvPr>
            <p:ph type="title"/>
          </p:nvPr>
        </p:nvSpPr>
        <p:spPr>
          <a:xfrm>
            <a:off x="831852"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5F34EA-6F59-8048-84E5-37CDE2A9228B}"/>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0">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45E020-9C1C-8D73-77CD-F86E7F5A3640}"/>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F04274D1-376E-BD2C-36E8-F8A0F2F053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21AA32-3DCE-8B07-2D20-6810B9EB74EB}"/>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78061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72C63-AB02-5D94-B80B-C4E0401D92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E9EBCB-9C7C-D340-A66D-AD722DD272E4}"/>
              </a:ext>
            </a:extLst>
          </p:cNvPr>
          <p:cNvSpPr>
            <a:spLocks noGrp="1"/>
          </p:cNvSpPr>
          <p:nvPr>
            <p:ph sz="half" idx="1"/>
          </p:nvPr>
        </p:nvSpPr>
        <p:spPr>
          <a:xfrm>
            <a:off x="838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774DD1-4A16-23B0-C9D2-8D2066E0A15F}"/>
              </a:ext>
            </a:extLst>
          </p:cNvPr>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EBF77E-E8D7-F92B-D236-316315EC83FD}"/>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6" name="Footer Placeholder 5">
            <a:extLst>
              <a:ext uri="{FF2B5EF4-FFF2-40B4-BE49-F238E27FC236}">
                <a16:creationId xmlns:a16="http://schemas.microsoft.com/office/drawing/2014/main" id="{BBA0B02E-0ADE-0493-5B2E-FF3ABF1CA2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7CAD4C-806D-7341-11FE-7DB5F4796D9D}"/>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66233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70458-FB78-3E6D-7AEC-C0A5101A549F}"/>
              </a:ext>
            </a:extLst>
          </p:cNvPr>
          <p:cNvSpPr>
            <a:spLocks noGrp="1"/>
          </p:cNvSpPr>
          <p:nvPr>
            <p:ph type="title"/>
          </p:nvPr>
        </p:nvSpPr>
        <p:spPr>
          <a:xfrm>
            <a:off x="839789"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57C069-1503-A4B0-BEC3-82A270D9A085}"/>
              </a:ext>
            </a:extLst>
          </p:cNvPr>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D11437-19DE-C229-5B79-AFE277426B24}"/>
              </a:ext>
            </a:extLst>
          </p:cNvPr>
          <p:cNvSpPr>
            <a:spLocks noGrp="1"/>
          </p:cNvSpPr>
          <p:nvPr>
            <p:ph sz="half" idx="2"/>
          </p:nvPr>
        </p:nvSpPr>
        <p:spPr>
          <a:xfrm>
            <a:off x="839789" y="2505076"/>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254554-3A67-81A8-46CE-7C7A5E90FDEF}"/>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2C7ECA-77E7-FF57-69FB-A6FE6999DAC2}"/>
              </a:ext>
            </a:extLst>
          </p:cNvPr>
          <p:cNvSpPr>
            <a:spLocks noGrp="1"/>
          </p:cNvSpPr>
          <p:nvPr>
            <p:ph sz="quarter" idx="4"/>
          </p:nvPr>
        </p:nvSpPr>
        <p:spPr>
          <a:xfrm>
            <a:off x="6172202" y="2505076"/>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5090BE-CEF2-923D-9562-A84762C24082}"/>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8" name="Footer Placeholder 7">
            <a:extLst>
              <a:ext uri="{FF2B5EF4-FFF2-40B4-BE49-F238E27FC236}">
                <a16:creationId xmlns:a16="http://schemas.microsoft.com/office/drawing/2014/main" id="{36DBAF6A-A0B6-5F50-CB47-110AA831F3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7471EC-F913-21AD-5589-B9D6D5CF45BA}"/>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2774734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F583-FFA3-DC23-B377-248675E469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56480C-0E91-1865-1DF8-59E0ABC992A4}"/>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4" name="Footer Placeholder 3">
            <a:extLst>
              <a:ext uri="{FF2B5EF4-FFF2-40B4-BE49-F238E27FC236}">
                <a16:creationId xmlns:a16="http://schemas.microsoft.com/office/drawing/2014/main" id="{5A5C90A3-32AC-2A7C-A4B0-2A2137100A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4A7D84-B23A-000C-8DAF-58042A99056B}"/>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4122647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8E3130-9768-E2AD-A750-F0F9598A809B}"/>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3" name="Footer Placeholder 2">
            <a:extLst>
              <a:ext uri="{FF2B5EF4-FFF2-40B4-BE49-F238E27FC236}">
                <a16:creationId xmlns:a16="http://schemas.microsoft.com/office/drawing/2014/main" id="{E9BDD407-C1F2-C0FC-980A-C626B95B81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0965FF-9F26-49BF-FC8A-1898E6A7BB86}"/>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2936663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90066-D7DD-AAD7-2CB1-3FEFFDC95B7C}"/>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B2D690-09F9-CF0F-AACB-9ADBA5CCA2B9}"/>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86C9B5-0DFB-7206-1744-5D73C552D712}"/>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62F749-8593-AEC7-4DE4-F3EDA442CEF9}"/>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6" name="Footer Placeholder 5">
            <a:extLst>
              <a:ext uri="{FF2B5EF4-FFF2-40B4-BE49-F238E27FC236}">
                <a16:creationId xmlns:a16="http://schemas.microsoft.com/office/drawing/2014/main" id="{9E9046AC-623C-3798-9EF2-9365917BBE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2089D-086E-59D2-C87D-2B66C5305AAD}"/>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300001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DA654-68E2-EC5B-53E7-3419FC7DE161}"/>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CBBEE3-CB69-019C-1621-AA794244FEF4}"/>
              </a:ext>
            </a:extLst>
          </p:cNvPr>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n-US"/>
          </a:p>
        </p:txBody>
      </p:sp>
      <p:sp>
        <p:nvSpPr>
          <p:cNvPr id="4" name="Text Placeholder 3">
            <a:extLst>
              <a:ext uri="{FF2B5EF4-FFF2-40B4-BE49-F238E27FC236}">
                <a16:creationId xmlns:a16="http://schemas.microsoft.com/office/drawing/2014/main" id="{3D0FECFB-9735-E564-4796-805F0245546E}"/>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805C6E-0DDF-E1BA-4405-4F36EF798E1B}"/>
              </a:ext>
            </a:extLst>
          </p:cNvPr>
          <p:cNvSpPr>
            <a:spLocks noGrp="1"/>
          </p:cNvSpPr>
          <p:nvPr>
            <p:ph type="dt" sz="half" idx="10"/>
          </p:nvPr>
        </p:nvSpPr>
        <p:spPr/>
        <p:txBody>
          <a:bodyPr/>
          <a:lstStyle/>
          <a:p>
            <a:fld id="{D258CCE2-4584-466F-93A2-FB449F89D8CD}" type="datetimeFigureOut">
              <a:rPr lang="en-US" smtClean="0"/>
              <a:t>3/21/2024</a:t>
            </a:fld>
            <a:endParaRPr lang="en-US"/>
          </a:p>
        </p:txBody>
      </p:sp>
      <p:sp>
        <p:nvSpPr>
          <p:cNvPr id="6" name="Footer Placeholder 5">
            <a:extLst>
              <a:ext uri="{FF2B5EF4-FFF2-40B4-BE49-F238E27FC236}">
                <a16:creationId xmlns:a16="http://schemas.microsoft.com/office/drawing/2014/main" id="{5314FC7E-A830-DB9F-F180-4C7E47BBA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EABF0-8061-9113-2858-F2D5266B4A6B}"/>
              </a:ext>
            </a:extLst>
          </p:cNvPr>
          <p:cNvSpPr>
            <a:spLocks noGrp="1"/>
          </p:cNvSpPr>
          <p:nvPr>
            <p:ph type="sldNum" sz="quarter" idx="12"/>
          </p:nvPr>
        </p:nvSpPr>
        <p:spPr/>
        <p:txBody>
          <a:bodyPr/>
          <a:lstStyle/>
          <a:p>
            <a:fld id="{BCF6B126-EDB9-4EE3-AA62-ECF6891E61E1}" type="slidenum">
              <a:rPr lang="en-US" smtClean="0"/>
              <a:t>‹#›</a:t>
            </a:fld>
            <a:endParaRPr lang="en-US"/>
          </a:p>
        </p:txBody>
      </p:sp>
    </p:spTree>
    <p:extLst>
      <p:ext uri="{BB962C8B-B14F-4D97-AF65-F5344CB8AC3E}">
        <p14:creationId xmlns:p14="http://schemas.microsoft.com/office/powerpoint/2010/main" val="121717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F2195-EE11-9B5A-F1AD-FB9BD20E1311}"/>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013894-F556-12C2-19BD-2128B06E17F3}"/>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10CE53-E067-A806-7B45-8C0BBC56ED1E}"/>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8CCE2-4584-466F-93A2-FB449F89D8CD}" type="datetimeFigureOut">
              <a:rPr lang="en-US" smtClean="0"/>
              <a:t>3/21/2024</a:t>
            </a:fld>
            <a:endParaRPr lang="en-US"/>
          </a:p>
        </p:txBody>
      </p:sp>
      <p:sp>
        <p:nvSpPr>
          <p:cNvPr id="5" name="Footer Placeholder 4">
            <a:extLst>
              <a:ext uri="{FF2B5EF4-FFF2-40B4-BE49-F238E27FC236}">
                <a16:creationId xmlns:a16="http://schemas.microsoft.com/office/drawing/2014/main" id="{A52754A6-A622-4A06-C45E-0A3654FAC5D1}"/>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BF3E40-4858-670E-C032-0686A4D2C095}"/>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F6B126-EDB9-4EE3-AA62-ECF6891E61E1}" type="slidenum">
              <a:rPr lang="en-US" smtClean="0"/>
              <a:t>‹#›</a:t>
            </a:fld>
            <a:endParaRPr lang="en-US"/>
          </a:p>
        </p:txBody>
      </p:sp>
      <p:sp>
        <p:nvSpPr>
          <p:cNvPr id="7" name="TextBox 6">
            <a:extLst>
              <a:ext uri="{FF2B5EF4-FFF2-40B4-BE49-F238E27FC236}">
                <a16:creationId xmlns:a16="http://schemas.microsoft.com/office/drawing/2014/main" id="{D412044E-3A24-5091-DF95-DA0A3E4608F7}"/>
              </a:ext>
            </a:extLst>
          </p:cNvPr>
          <p:cNvSpPr txBox="1"/>
          <p:nvPr userDrawn="1"/>
        </p:nvSpPr>
        <p:spPr>
          <a:xfrm rot="19517595">
            <a:off x="3501587" y="2039097"/>
            <a:ext cx="5534070" cy="1631216"/>
          </a:xfrm>
          <a:prstGeom prst="rect">
            <a:avLst/>
          </a:prstGeom>
          <a:noFill/>
        </p:spPr>
        <p:txBody>
          <a:bodyPr wrap="square" rtlCol="0">
            <a:spAutoFit/>
          </a:bodyPr>
          <a:lstStyle/>
          <a:p>
            <a:r>
              <a:rPr lang="en-US" sz="10000" dirty="0">
                <a:solidFill>
                  <a:schemeClr val="bg1">
                    <a:lumMod val="65000"/>
                    <a:alpha val="25000"/>
                  </a:schemeClr>
                </a:solidFill>
              </a:rPr>
              <a:t>DRAFT</a:t>
            </a:r>
          </a:p>
        </p:txBody>
      </p:sp>
    </p:spTree>
    <p:extLst>
      <p:ext uri="{BB962C8B-B14F-4D97-AF65-F5344CB8AC3E}">
        <p14:creationId xmlns:p14="http://schemas.microsoft.com/office/powerpoint/2010/main" val="4069649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8" indent="-228603"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4" indent="-228603"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0"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6"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32"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ndc.services.cdc.gov/case-definitions/measles-201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33" name="Straight Arrow Connector 32">
            <a:extLst>
              <a:ext uri="{FF2B5EF4-FFF2-40B4-BE49-F238E27FC236}">
                <a16:creationId xmlns:a16="http://schemas.microsoft.com/office/drawing/2014/main" id="{8C52E0AD-BE77-4AC2-D6C1-C8CC9435BAC6}"/>
              </a:ext>
            </a:extLst>
          </p:cNvPr>
          <p:cNvCxnSpPr>
            <a:cxnSpLocks/>
          </p:cNvCxnSpPr>
          <p:nvPr/>
        </p:nvCxnSpPr>
        <p:spPr>
          <a:xfrm>
            <a:off x="1913244" y="4005726"/>
            <a:ext cx="5335" cy="856415"/>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EEBCC519-0967-F45C-9DE7-8D62E6B07B6D}"/>
              </a:ext>
            </a:extLst>
          </p:cNvPr>
          <p:cNvCxnSpPr>
            <a:cxnSpLocks/>
          </p:cNvCxnSpPr>
          <p:nvPr/>
        </p:nvCxnSpPr>
        <p:spPr>
          <a:xfrm>
            <a:off x="7153048" y="3506945"/>
            <a:ext cx="10347" cy="572986"/>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A14F27BA-B61B-040F-BD86-2FC0CB589364}"/>
              </a:ext>
            </a:extLst>
          </p:cNvPr>
          <p:cNvSpPr txBox="1"/>
          <p:nvPr/>
        </p:nvSpPr>
        <p:spPr>
          <a:xfrm>
            <a:off x="5641009" y="2667948"/>
            <a:ext cx="2873928" cy="830997"/>
          </a:xfrm>
          <a:prstGeom prst="rect">
            <a:avLst/>
          </a:prstGeom>
          <a:noFill/>
          <a:ln>
            <a:solidFill>
              <a:schemeClr val="tx1"/>
            </a:solidFill>
          </a:ln>
        </p:spPr>
        <p:txBody>
          <a:bodyPr wrap="square" rtlCol="0">
            <a:spAutoFit/>
          </a:bodyPr>
          <a:lstStyle/>
          <a:p>
            <a:r>
              <a:rPr lang="en-US" sz="1200" b="1" dirty="0"/>
              <a:t>Measles clinical criteria?</a:t>
            </a:r>
            <a:r>
              <a:rPr lang="en-US" sz="1200" b="1" baseline="30000" dirty="0"/>
              <a:t>4</a:t>
            </a:r>
            <a:r>
              <a:rPr lang="en-US" sz="1200" b="1" dirty="0"/>
              <a:t> </a:t>
            </a:r>
          </a:p>
          <a:p>
            <a:pPr marL="171450" indent="-171450">
              <a:buFont typeface="Wingdings" panose="05000000000000000000" pitchFamily="2" charset="2"/>
              <a:buChar char="q"/>
            </a:pPr>
            <a:r>
              <a:rPr lang="en-US" sz="1200" dirty="0"/>
              <a:t>Fever</a:t>
            </a:r>
            <a:r>
              <a:rPr lang="en-US" sz="1200" baseline="30000" dirty="0"/>
              <a:t>2</a:t>
            </a:r>
            <a:r>
              <a:rPr lang="en-US" sz="1200" dirty="0"/>
              <a:t> and rash</a:t>
            </a:r>
          </a:p>
          <a:p>
            <a:r>
              <a:rPr lang="en-US" sz="1200" dirty="0"/>
              <a:t>     AND</a:t>
            </a:r>
          </a:p>
          <a:p>
            <a:pPr marL="171450" indent="-171450">
              <a:buFont typeface="Wingdings" panose="05000000000000000000" pitchFamily="2" charset="2"/>
              <a:buChar char="q"/>
            </a:pPr>
            <a:r>
              <a:rPr lang="en-US" sz="1200" dirty="0"/>
              <a:t>Cough, runny nose, OR conjunctivitis</a:t>
            </a:r>
          </a:p>
        </p:txBody>
      </p:sp>
      <p:sp>
        <p:nvSpPr>
          <p:cNvPr id="13" name="TextBox 12">
            <a:extLst>
              <a:ext uri="{FF2B5EF4-FFF2-40B4-BE49-F238E27FC236}">
                <a16:creationId xmlns:a16="http://schemas.microsoft.com/office/drawing/2014/main" id="{6BF2FF04-BEA0-4FB9-5CC6-C40C49A80E15}"/>
              </a:ext>
            </a:extLst>
          </p:cNvPr>
          <p:cNvSpPr txBox="1"/>
          <p:nvPr/>
        </p:nvSpPr>
        <p:spPr>
          <a:xfrm>
            <a:off x="171668" y="2805397"/>
            <a:ext cx="3867690" cy="1200329"/>
          </a:xfrm>
          <a:prstGeom prst="rect">
            <a:avLst/>
          </a:prstGeom>
          <a:noFill/>
          <a:ln>
            <a:solidFill>
              <a:schemeClr val="tx1"/>
            </a:solidFill>
          </a:ln>
        </p:spPr>
        <p:txBody>
          <a:bodyPr wrap="square" rtlCol="0">
            <a:spAutoFit/>
          </a:bodyPr>
          <a:lstStyle/>
          <a:p>
            <a:r>
              <a:rPr lang="en-US" sz="1200" b="1" dirty="0"/>
              <a:t>Epidemiologic risk for measles in the 21 days before rash?</a:t>
            </a:r>
          </a:p>
          <a:p>
            <a:r>
              <a:rPr lang="en-US" sz="1200" b="1" dirty="0"/>
              <a:t>ANY of the following:</a:t>
            </a:r>
          </a:p>
          <a:p>
            <a:pPr marL="171450" indent="-171450">
              <a:buFont typeface="Wingdings" panose="05000000000000000000" pitchFamily="2" charset="2"/>
              <a:buChar char="q"/>
            </a:pPr>
            <a:r>
              <a:rPr lang="en-US" sz="1200" dirty="0"/>
              <a:t>International travel in last 21 days </a:t>
            </a:r>
          </a:p>
          <a:p>
            <a:pPr marL="171450" indent="-171450">
              <a:buFont typeface="Wingdings" panose="05000000000000000000" pitchFamily="2" charset="2"/>
              <a:buChar char="q"/>
            </a:pPr>
            <a:r>
              <a:rPr lang="en-US" sz="1200" dirty="0"/>
              <a:t>Domestic travel in last 21 days to an area with known measles transmission</a:t>
            </a:r>
          </a:p>
          <a:p>
            <a:pPr marL="171450" indent="-171450">
              <a:buFont typeface="Wingdings" panose="05000000000000000000" pitchFamily="2" charset="2"/>
              <a:buChar char="q"/>
            </a:pPr>
            <a:r>
              <a:rPr lang="en-US" sz="1200" dirty="0"/>
              <a:t>Known exposure to measles</a:t>
            </a:r>
          </a:p>
        </p:txBody>
      </p:sp>
      <p:sp>
        <p:nvSpPr>
          <p:cNvPr id="25" name="TextBox 24">
            <a:extLst>
              <a:ext uri="{FF2B5EF4-FFF2-40B4-BE49-F238E27FC236}">
                <a16:creationId xmlns:a16="http://schemas.microsoft.com/office/drawing/2014/main" id="{C872DDA7-FC9A-229B-1577-0BC0F4FA43F0}"/>
              </a:ext>
            </a:extLst>
          </p:cNvPr>
          <p:cNvSpPr txBox="1"/>
          <p:nvPr/>
        </p:nvSpPr>
        <p:spPr>
          <a:xfrm>
            <a:off x="1599464" y="4862141"/>
            <a:ext cx="2936349" cy="830997"/>
          </a:xfrm>
          <a:prstGeom prst="rect">
            <a:avLst/>
          </a:prstGeom>
          <a:solidFill>
            <a:schemeClr val="accent2">
              <a:lumMod val="60000"/>
              <a:lumOff val="40000"/>
            </a:schemeClr>
          </a:solidFill>
          <a:ln>
            <a:solidFill>
              <a:schemeClr val="tx1"/>
            </a:solidFill>
          </a:ln>
        </p:spPr>
        <p:txBody>
          <a:bodyPr wrap="square" rtlCol="0">
            <a:spAutoFit/>
          </a:bodyPr>
          <a:lstStyle/>
          <a:p>
            <a:pPr algn="ctr"/>
            <a:r>
              <a:rPr lang="en-US" sz="1200" b="1" dirty="0"/>
              <a:t>Suspect measles. </a:t>
            </a:r>
          </a:p>
          <a:p>
            <a:pPr algn="ctr"/>
            <a:r>
              <a:rPr lang="en-US" sz="1200" b="1" dirty="0"/>
              <a:t>Immediately contact local or state health department to discuss testing options.</a:t>
            </a:r>
            <a:endParaRPr lang="en-US" sz="1200" dirty="0"/>
          </a:p>
          <a:p>
            <a:pPr algn="ctr"/>
            <a:r>
              <a:rPr lang="en-US" sz="1200" b="1" dirty="0"/>
              <a:t> See Testing Recommendations.</a:t>
            </a:r>
          </a:p>
        </p:txBody>
      </p:sp>
      <p:sp>
        <p:nvSpPr>
          <p:cNvPr id="34" name="TextBox 33">
            <a:extLst>
              <a:ext uri="{FF2B5EF4-FFF2-40B4-BE49-F238E27FC236}">
                <a16:creationId xmlns:a16="http://schemas.microsoft.com/office/drawing/2014/main" id="{8A5D7DBE-E984-B53E-65B8-C3AECFFC2534}"/>
              </a:ext>
            </a:extLst>
          </p:cNvPr>
          <p:cNvSpPr txBox="1"/>
          <p:nvPr/>
        </p:nvSpPr>
        <p:spPr>
          <a:xfrm>
            <a:off x="6076936" y="5092490"/>
            <a:ext cx="2182170" cy="646331"/>
          </a:xfrm>
          <a:prstGeom prst="rect">
            <a:avLst/>
          </a:prstGeom>
          <a:noFill/>
          <a:ln>
            <a:solidFill>
              <a:schemeClr val="tx1"/>
            </a:solidFill>
          </a:ln>
        </p:spPr>
        <p:txBody>
          <a:bodyPr wrap="square" rtlCol="0">
            <a:spAutoFit/>
          </a:bodyPr>
          <a:lstStyle/>
          <a:p>
            <a:r>
              <a:rPr lang="en-US" sz="1200" b="1" dirty="0"/>
              <a:t>Prior measles vaccination? </a:t>
            </a:r>
          </a:p>
          <a:p>
            <a:pPr marL="171450" indent="-171450">
              <a:buFont typeface="Wingdings" panose="05000000000000000000" pitchFamily="2" charset="2"/>
              <a:buChar char="q"/>
            </a:pPr>
            <a:r>
              <a:rPr lang="en-US" sz="1200" dirty="0"/>
              <a:t>Age ≤6 years: 1 dose MMR*</a:t>
            </a:r>
          </a:p>
          <a:p>
            <a:pPr marL="171450" indent="-171450">
              <a:buFont typeface="Wingdings" panose="05000000000000000000" pitchFamily="2" charset="2"/>
              <a:buChar char="q"/>
            </a:pPr>
            <a:r>
              <a:rPr lang="en-US" sz="1200" dirty="0"/>
              <a:t>Age &gt;6 years: 2+ doses MMR</a:t>
            </a:r>
          </a:p>
        </p:txBody>
      </p:sp>
      <p:sp>
        <p:nvSpPr>
          <p:cNvPr id="2" name="TextBox 1">
            <a:extLst>
              <a:ext uri="{FF2B5EF4-FFF2-40B4-BE49-F238E27FC236}">
                <a16:creationId xmlns:a16="http://schemas.microsoft.com/office/drawing/2014/main" id="{9399F763-FA55-13ED-7882-47101575F70E}"/>
              </a:ext>
            </a:extLst>
          </p:cNvPr>
          <p:cNvSpPr txBox="1"/>
          <p:nvPr/>
        </p:nvSpPr>
        <p:spPr>
          <a:xfrm>
            <a:off x="6297256" y="4081568"/>
            <a:ext cx="1739772" cy="461665"/>
          </a:xfrm>
          <a:prstGeom prst="rect">
            <a:avLst/>
          </a:prstGeom>
          <a:noFill/>
          <a:ln>
            <a:solidFill>
              <a:schemeClr val="tx1"/>
            </a:solidFill>
          </a:ln>
        </p:spPr>
        <p:txBody>
          <a:bodyPr wrap="square" rtlCol="0">
            <a:spAutoFit/>
          </a:bodyPr>
          <a:lstStyle/>
          <a:p>
            <a:pPr algn="ctr"/>
            <a:r>
              <a:rPr lang="en-US" sz="1200" b="1" dirty="0"/>
              <a:t>Received MMR vaccine in the last 21 days?</a:t>
            </a:r>
          </a:p>
        </p:txBody>
      </p:sp>
      <p:sp>
        <p:nvSpPr>
          <p:cNvPr id="14" name="Oval 13">
            <a:extLst>
              <a:ext uri="{FF2B5EF4-FFF2-40B4-BE49-F238E27FC236}">
                <a16:creationId xmlns:a16="http://schemas.microsoft.com/office/drawing/2014/main" id="{B4E66417-E8B9-7297-0CBF-10800541349F}"/>
              </a:ext>
            </a:extLst>
          </p:cNvPr>
          <p:cNvSpPr/>
          <p:nvPr/>
        </p:nvSpPr>
        <p:spPr>
          <a:xfrm>
            <a:off x="6864029" y="3628298"/>
            <a:ext cx="552163" cy="319228"/>
          </a:xfrm>
          <a:prstGeom prst="ellipse">
            <a:avLst/>
          </a:prstGeom>
          <a:solidFill>
            <a:srgbClr val="F8C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Yes</a:t>
            </a:r>
          </a:p>
        </p:txBody>
      </p:sp>
      <p:sp>
        <p:nvSpPr>
          <p:cNvPr id="28" name="TextBox 27">
            <a:extLst>
              <a:ext uri="{FF2B5EF4-FFF2-40B4-BE49-F238E27FC236}">
                <a16:creationId xmlns:a16="http://schemas.microsoft.com/office/drawing/2014/main" id="{BACAF339-99D9-C02A-D10A-5F1BD51DBE97}"/>
              </a:ext>
            </a:extLst>
          </p:cNvPr>
          <p:cNvSpPr txBox="1"/>
          <p:nvPr/>
        </p:nvSpPr>
        <p:spPr>
          <a:xfrm>
            <a:off x="9404742" y="4097312"/>
            <a:ext cx="2129797" cy="461665"/>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US" sz="1200" b="1" dirty="0"/>
              <a:t>Likely a reaction to MMR vaccination</a:t>
            </a:r>
            <a:r>
              <a:rPr lang="en-US" sz="1200" b="1" baseline="30000" dirty="0"/>
              <a:t>5</a:t>
            </a:r>
            <a:endParaRPr lang="en-US" sz="1200" baseline="30000" dirty="0"/>
          </a:p>
        </p:txBody>
      </p:sp>
      <p:sp>
        <p:nvSpPr>
          <p:cNvPr id="29" name="TextBox 28">
            <a:extLst>
              <a:ext uri="{FF2B5EF4-FFF2-40B4-BE49-F238E27FC236}">
                <a16:creationId xmlns:a16="http://schemas.microsoft.com/office/drawing/2014/main" id="{D5119797-936B-BB5D-64E7-5603660AE388}"/>
              </a:ext>
            </a:extLst>
          </p:cNvPr>
          <p:cNvSpPr txBox="1"/>
          <p:nvPr/>
        </p:nvSpPr>
        <p:spPr>
          <a:xfrm>
            <a:off x="9382207" y="5000640"/>
            <a:ext cx="2659976" cy="1477328"/>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US" sz="1000" b="1" dirty="0"/>
              <a:t>Measles uncommon among people with age-appropriate vaccination. </a:t>
            </a:r>
            <a:r>
              <a:rPr lang="en-US" sz="1000" b="1"/>
              <a:t>Measles can </a:t>
            </a:r>
            <a:r>
              <a:rPr lang="en-US" sz="1000" b="1" dirty="0"/>
              <a:t>occur among vaccinated people, but generally during intense exposure (e.g., daycare or household exposure).</a:t>
            </a:r>
          </a:p>
          <a:p>
            <a:pPr algn="ctr"/>
            <a:br>
              <a:rPr lang="en-US" sz="1000" b="1" dirty="0"/>
            </a:br>
            <a:r>
              <a:rPr lang="en-US" sz="1000" b="1" dirty="0"/>
              <a:t>If measles suspected based on clinical presentation or severity of illness, contact state or local health department for guidance.</a:t>
            </a:r>
            <a:endParaRPr lang="en-US" sz="1000" dirty="0"/>
          </a:p>
        </p:txBody>
      </p:sp>
      <p:sp>
        <p:nvSpPr>
          <p:cNvPr id="10" name="TextBox 9">
            <a:extLst>
              <a:ext uri="{FF2B5EF4-FFF2-40B4-BE49-F238E27FC236}">
                <a16:creationId xmlns:a16="http://schemas.microsoft.com/office/drawing/2014/main" id="{342A67AD-7C8B-7E58-A152-EA8C1CE5FDAE}"/>
              </a:ext>
            </a:extLst>
          </p:cNvPr>
          <p:cNvSpPr txBox="1"/>
          <p:nvPr/>
        </p:nvSpPr>
        <p:spPr>
          <a:xfrm>
            <a:off x="9446032" y="2772904"/>
            <a:ext cx="2066962" cy="830997"/>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US" sz="1200" b="1" dirty="0"/>
              <a:t>Measles unlikely.</a:t>
            </a:r>
          </a:p>
          <a:p>
            <a:pPr algn="ctr"/>
            <a:r>
              <a:rPr lang="en-US" sz="1200" b="1" dirty="0"/>
              <a:t>If measles still suspected, contact state or local health department for guidance.</a:t>
            </a:r>
          </a:p>
        </p:txBody>
      </p:sp>
      <p:sp>
        <p:nvSpPr>
          <p:cNvPr id="72" name="TextBox 71">
            <a:extLst>
              <a:ext uri="{FF2B5EF4-FFF2-40B4-BE49-F238E27FC236}">
                <a16:creationId xmlns:a16="http://schemas.microsoft.com/office/drawing/2014/main" id="{20F2BB7C-8A41-76B6-2DBE-D893CB7606B1}"/>
              </a:ext>
            </a:extLst>
          </p:cNvPr>
          <p:cNvSpPr txBox="1"/>
          <p:nvPr/>
        </p:nvSpPr>
        <p:spPr>
          <a:xfrm>
            <a:off x="3123440" y="48130"/>
            <a:ext cx="5842668" cy="830997"/>
          </a:xfrm>
          <a:prstGeom prst="rect">
            <a:avLst/>
          </a:prstGeom>
          <a:noFill/>
          <a:ln>
            <a:noFill/>
          </a:ln>
        </p:spPr>
        <p:txBody>
          <a:bodyPr wrap="square" rtlCol="0">
            <a:spAutoFit/>
          </a:bodyPr>
          <a:lstStyle/>
          <a:p>
            <a:pPr algn="ctr"/>
            <a:r>
              <a:rPr lang="en-US" sz="2400" b="1" dirty="0"/>
              <a:t>Evaluating a patient presenting with rash when there is no local measles transmission</a:t>
            </a:r>
            <a:r>
              <a:rPr lang="en-US" sz="2400" b="1" baseline="30000" dirty="0"/>
              <a:t>1</a:t>
            </a:r>
          </a:p>
        </p:txBody>
      </p:sp>
      <p:sp>
        <p:nvSpPr>
          <p:cNvPr id="7" name="TextBox 6">
            <a:extLst>
              <a:ext uri="{FF2B5EF4-FFF2-40B4-BE49-F238E27FC236}">
                <a16:creationId xmlns:a16="http://schemas.microsoft.com/office/drawing/2014/main" id="{19F00633-39C3-4B4B-9152-48DEC624B2E9}"/>
              </a:ext>
            </a:extLst>
          </p:cNvPr>
          <p:cNvSpPr txBox="1"/>
          <p:nvPr/>
        </p:nvSpPr>
        <p:spPr>
          <a:xfrm>
            <a:off x="699541" y="1384687"/>
            <a:ext cx="2438079" cy="830997"/>
          </a:xfrm>
          <a:prstGeom prst="rect">
            <a:avLst/>
          </a:prstGeom>
          <a:noFill/>
          <a:ln>
            <a:solidFill>
              <a:schemeClr val="tx1"/>
            </a:solidFill>
          </a:ln>
        </p:spPr>
        <p:txBody>
          <a:bodyPr wrap="square" rtlCol="0">
            <a:spAutoFit/>
          </a:bodyPr>
          <a:lstStyle/>
          <a:p>
            <a:r>
              <a:rPr lang="en-US" sz="1200" b="1" dirty="0"/>
              <a:t>Needs ALL 3:</a:t>
            </a:r>
          </a:p>
          <a:p>
            <a:pPr marL="171450" indent="-171450">
              <a:buFont typeface="Wingdings" panose="05000000000000000000" pitchFamily="2" charset="2"/>
              <a:buChar char="q"/>
            </a:pPr>
            <a:r>
              <a:rPr lang="en-US" sz="1200" dirty="0"/>
              <a:t>Fever</a:t>
            </a:r>
            <a:r>
              <a:rPr lang="en-US" sz="1200" baseline="30000" dirty="0"/>
              <a:t>2</a:t>
            </a:r>
            <a:r>
              <a:rPr lang="en-US" sz="1200" dirty="0"/>
              <a:t> </a:t>
            </a:r>
          </a:p>
          <a:p>
            <a:pPr marL="171450" indent="-171450">
              <a:buFont typeface="Wingdings" panose="05000000000000000000" pitchFamily="2" charset="2"/>
              <a:buChar char="q"/>
            </a:pPr>
            <a:r>
              <a:rPr lang="en-US" sz="1200" dirty="0"/>
              <a:t>Generalized, maculopapular rash</a:t>
            </a:r>
          </a:p>
          <a:p>
            <a:pPr marL="171450" indent="-171450">
              <a:buFont typeface="Wingdings" panose="05000000000000000000" pitchFamily="2" charset="2"/>
              <a:buChar char="q"/>
            </a:pPr>
            <a:r>
              <a:rPr lang="en-US" sz="1200" dirty="0"/>
              <a:t>No vesicular lesions / vesicles</a:t>
            </a:r>
            <a:r>
              <a:rPr lang="en-US" sz="1200" baseline="30000" dirty="0"/>
              <a:t>3</a:t>
            </a:r>
          </a:p>
        </p:txBody>
      </p:sp>
      <p:cxnSp>
        <p:nvCxnSpPr>
          <p:cNvPr id="36" name="Straight Arrow Connector 35">
            <a:extLst>
              <a:ext uri="{FF2B5EF4-FFF2-40B4-BE49-F238E27FC236}">
                <a16:creationId xmlns:a16="http://schemas.microsoft.com/office/drawing/2014/main" id="{989BEC69-EC4F-827C-FBEF-DFA2705CEE39}"/>
              </a:ext>
            </a:extLst>
          </p:cNvPr>
          <p:cNvCxnSpPr>
            <a:cxnSpLocks/>
            <a:stCxn id="7" idx="2"/>
          </p:cNvCxnSpPr>
          <p:nvPr/>
        </p:nvCxnSpPr>
        <p:spPr>
          <a:xfrm>
            <a:off x="1918581" y="2215684"/>
            <a:ext cx="0" cy="589713"/>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B446D665-1CC5-B7F3-45BC-4970709D623C}"/>
              </a:ext>
            </a:extLst>
          </p:cNvPr>
          <p:cNvSpPr/>
          <p:nvPr/>
        </p:nvSpPr>
        <p:spPr>
          <a:xfrm>
            <a:off x="1642498" y="2299816"/>
            <a:ext cx="552163" cy="319228"/>
          </a:xfrm>
          <a:prstGeom prst="ellipse">
            <a:avLst/>
          </a:prstGeom>
          <a:solidFill>
            <a:srgbClr val="F8C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Yes</a:t>
            </a:r>
          </a:p>
        </p:txBody>
      </p:sp>
      <p:cxnSp>
        <p:nvCxnSpPr>
          <p:cNvPr id="40" name="Straight Arrow Connector 39">
            <a:extLst>
              <a:ext uri="{FF2B5EF4-FFF2-40B4-BE49-F238E27FC236}">
                <a16:creationId xmlns:a16="http://schemas.microsoft.com/office/drawing/2014/main" id="{376734F8-F2F5-0139-BF05-6A4865153B57}"/>
              </a:ext>
            </a:extLst>
          </p:cNvPr>
          <p:cNvCxnSpPr>
            <a:cxnSpLocks/>
          </p:cNvCxnSpPr>
          <p:nvPr/>
        </p:nvCxnSpPr>
        <p:spPr>
          <a:xfrm>
            <a:off x="4032158" y="3245347"/>
            <a:ext cx="1608851" cy="0"/>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7B379577-414B-8970-7C42-109D0BD6A592}"/>
              </a:ext>
            </a:extLst>
          </p:cNvPr>
          <p:cNvSpPr txBox="1"/>
          <p:nvPr/>
        </p:nvSpPr>
        <p:spPr>
          <a:xfrm>
            <a:off x="1252742" y="1037956"/>
            <a:ext cx="1321003" cy="369332"/>
          </a:xfrm>
          <a:prstGeom prst="rect">
            <a:avLst/>
          </a:prstGeom>
          <a:noFill/>
        </p:spPr>
        <p:txBody>
          <a:bodyPr wrap="none" rtlCol="0">
            <a:spAutoFit/>
          </a:bodyPr>
          <a:lstStyle/>
          <a:p>
            <a:r>
              <a:rPr lang="en-US" b="1" dirty="0">
                <a:solidFill>
                  <a:srgbClr val="C00000"/>
                </a:solidFill>
              </a:rPr>
              <a:t>START HERE</a:t>
            </a:r>
          </a:p>
        </p:txBody>
      </p:sp>
      <p:cxnSp>
        <p:nvCxnSpPr>
          <p:cNvPr id="67" name="Straight Arrow Connector 66">
            <a:extLst>
              <a:ext uri="{FF2B5EF4-FFF2-40B4-BE49-F238E27FC236}">
                <a16:creationId xmlns:a16="http://schemas.microsoft.com/office/drawing/2014/main" id="{327F953E-104A-7F6A-6BB4-5114D8F446FA}"/>
              </a:ext>
            </a:extLst>
          </p:cNvPr>
          <p:cNvCxnSpPr>
            <a:cxnSpLocks/>
            <a:stCxn id="2" idx="2"/>
            <a:endCxn id="34" idx="0"/>
          </p:cNvCxnSpPr>
          <p:nvPr/>
        </p:nvCxnSpPr>
        <p:spPr>
          <a:xfrm>
            <a:off x="7167142" y="4543233"/>
            <a:ext cx="879" cy="549257"/>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8F7B791E-C221-A89F-9B56-B9D652E92848}"/>
              </a:ext>
            </a:extLst>
          </p:cNvPr>
          <p:cNvSpPr/>
          <p:nvPr/>
        </p:nvSpPr>
        <p:spPr>
          <a:xfrm>
            <a:off x="6904233" y="4609171"/>
            <a:ext cx="518323" cy="319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a:t>
            </a:r>
          </a:p>
        </p:txBody>
      </p:sp>
      <p:cxnSp>
        <p:nvCxnSpPr>
          <p:cNvPr id="69" name="Straight Arrow Connector 68">
            <a:extLst>
              <a:ext uri="{FF2B5EF4-FFF2-40B4-BE49-F238E27FC236}">
                <a16:creationId xmlns:a16="http://schemas.microsoft.com/office/drawing/2014/main" id="{5D537EA2-637E-E9BA-2820-7952E12A1A4F}"/>
              </a:ext>
            </a:extLst>
          </p:cNvPr>
          <p:cNvCxnSpPr>
            <a:cxnSpLocks/>
          </p:cNvCxnSpPr>
          <p:nvPr/>
        </p:nvCxnSpPr>
        <p:spPr>
          <a:xfrm flipH="1">
            <a:off x="4535813" y="5286472"/>
            <a:ext cx="1541123" cy="0"/>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594AFDAD-F3AD-AB7F-2368-7CA7079FA410}"/>
              </a:ext>
            </a:extLst>
          </p:cNvPr>
          <p:cNvCxnSpPr>
            <a:cxnSpLocks/>
            <a:endCxn id="28" idx="1"/>
          </p:cNvCxnSpPr>
          <p:nvPr/>
        </p:nvCxnSpPr>
        <p:spPr>
          <a:xfrm>
            <a:off x="8037028" y="4321601"/>
            <a:ext cx="1367714" cy="6544"/>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1C6078F4-B764-2008-CE80-BD16FC2C0D17}"/>
              </a:ext>
            </a:extLst>
          </p:cNvPr>
          <p:cNvCxnSpPr>
            <a:cxnSpLocks/>
          </p:cNvCxnSpPr>
          <p:nvPr/>
        </p:nvCxnSpPr>
        <p:spPr>
          <a:xfrm>
            <a:off x="8259106" y="5276519"/>
            <a:ext cx="1105370" cy="0"/>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A468E7D9-8B7F-6F97-AA1A-C3D2D0C7FB0A}"/>
              </a:ext>
            </a:extLst>
          </p:cNvPr>
          <p:cNvSpPr/>
          <p:nvPr/>
        </p:nvSpPr>
        <p:spPr>
          <a:xfrm>
            <a:off x="8422362" y="4160385"/>
            <a:ext cx="552163" cy="319228"/>
          </a:xfrm>
          <a:prstGeom prst="ellipse">
            <a:avLst/>
          </a:prstGeom>
          <a:solidFill>
            <a:srgbClr val="F8C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Yes</a:t>
            </a:r>
          </a:p>
        </p:txBody>
      </p:sp>
      <p:cxnSp>
        <p:nvCxnSpPr>
          <p:cNvPr id="78" name="Straight Arrow Connector 77">
            <a:extLst>
              <a:ext uri="{FF2B5EF4-FFF2-40B4-BE49-F238E27FC236}">
                <a16:creationId xmlns:a16="http://schemas.microsoft.com/office/drawing/2014/main" id="{BCF93F89-8BB7-FD86-EDEC-8FE3A5A5EC90}"/>
              </a:ext>
            </a:extLst>
          </p:cNvPr>
          <p:cNvCxnSpPr>
            <a:cxnSpLocks/>
          </p:cNvCxnSpPr>
          <p:nvPr/>
        </p:nvCxnSpPr>
        <p:spPr>
          <a:xfrm>
            <a:off x="3137619" y="1832483"/>
            <a:ext cx="1453896" cy="0"/>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73540BD4-EF30-2A8F-4BB7-330A0524B29C}"/>
              </a:ext>
            </a:extLst>
          </p:cNvPr>
          <p:cNvSpPr txBox="1"/>
          <p:nvPr/>
        </p:nvSpPr>
        <p:spPr>
          <a:xfrm>
            <a:off x="4579814" y="1613026"/>
            <a:ext cx="2929920" cy="461665"/>
          </a:xfrm>
          <a:prstGeom prst="rect">
            <a:avLst/>
          </a:prstGeom>
          <a:solidFill>
            <a:schemeClr val="accent1">
              <a:lumMod val="20000"/>
              <a:lumOff val="80000"/>
            </a:schemeClr>
          </a:solidFill>
          <a:ln>
            <a:solidFill>
              <a:schemeClr val="tx1"/>
            </a:solidFill>
          </a:ln>
        </p:spPr>
        <p:txBody>
          <a:bodyPr wrap="square" rtlCol="0">
            <a:spAutoFit/>
          </a:bodyPr>
          <a:lstStyle/>
          <a:p>
            <a:pPr algn="ctr"/>
            <a:r>
              <a:rPr lang="en-US" sz="1200" b="1" dirty="0"/>
              <a:t>Measles unlikely. If vesicular rash, consider varicella or alternative cause of rash.</a:t>
            </a:r>
          </a:p>
        </p:txBody>
      </p:sp>
      <p:sp>
        <p:nvSpPr>
          <p:cNvPr id="80" name="Oval 79">
            <a:extLst>
              <a:ext uri="{FF2B5EF4-FFF2-40B4-BE49-F238E27FC236}">
                <a16:creationId xmlns:a16="http://schemas.microsoft.com/office/drawing/2014/main" id="{CDA344F1-5091-79CB-D04E-6A16E54AC7F3}"/>
              </a:ext>
            </a:extLst>
          </p:cNvPr>
          <p:cNvSpPr/>
          <p:nvPr/>
        </p:nvSpPr>
        <p:spPr>
          <a:xfrm>
            <a:off x="3583445" y="1672869"/>
            <a:ext cx="518323" cy="319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a:t>
            </a:r>
          </a:p>
        </p:txBody>
      </p:sp>
      <p:cxnSp>
        <p:nvCxnSpPr>
          <p:cNvPr id="9" name="Straight Arrow Connector 8">
            <a:extLst>
              <a:ext uri="{FF2B5EF4-FFF2-40B4-BE49-F238E27FC236}">
                <a16:creationId xmlns:a16="http://schemas.microsoft.com/office/drawing/2014/main" id="{00671CC8-271B-5B7F-35D4-22FEABE23E08}"/>
              </a:ext>
            </a:extLst>
          </p:cNvPr>
          <p:cNvCxnSpPr>
            <a:cxnSpLocks/>
          </p:cNvCxnSpPr>
          <p:nvPr/>
        </p:nvCxnSpPr>
        <p:spPr>
          <a:xfrm>
            <a:off x="8514053" y="3088274"/>
            <a:ext cx="931979" cy="0"/>
          </a:xfrm>
          <a:prstGeom prst="straightConnector1">
            <a:avLst/>
          </a:prstGeom>
          <a:ln w="12700">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6ABC1B34-1177-FF08-C9D2-2DCFFE53C1FA}"/>
              </a:ext>
            </a:extLst>
          </p:cNvPr>
          <p:cNvSpPr/>
          <p:nvPr/>
        </p:nvSpPr>
        <p:spPr>
          <a:xfrm>
            <a:off x="8691343" y="2936807"/>
            <a:ext cx="518323" cy="319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a:t>
            </a:r>
          </a:p>
        </p:txBody>
      </p:sp>
      <p:sp>
        <p:nvSpPr>
          <p:cNvPr id="4" name="Rectangle 3">
            <a:extLst>
              <a:ext uri="{FF2B5EF4-FFF2-40B4-BE49-F238E27FC236}">
                <a16:creationId xmlns:a16="http://schemas.microsoft.com/office/drawing/2014/main" id="{0038B4B8-4C6B-7EEB-2C14-F9E6AFAD17D1}"/>
              </a:ext>
            </a:extLst>
          </p:cNvPr>
          <p:cNvSpPr/>
          <p:nvPr/>
        </p:nvSpPr>
        <p:spPr>
          <a:xfrm>
            <a:off x="9240260" y="324356"/>
            <a:ext cx="2759790" cy="157418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2">
                    <a:lumMod val="75000"/>
                  </a:schemeClr>
                </a:solidFill>
              </a:rPr>
              <a:t>Placeholder for state/local department contact info</a:t>
            </a:r>
          </a:p>
        </p:txBody>
      </p:sp>
      <p:sp>
        <p:nvSpPr>
          <p:cNvPr id="53" name="Oval 52">
            <a:extLst>
              <a:ext uri="{FF2B5EF4-FFF2-40B4-BE49-F238E27FC236}">
                <a16:creationId xmlns:a16="http://schemas.microsoft.com/office/drawing/2014/main" id="{F54E4766-692D-B8AE-FFA5-0CE1219FB79E}"/>
              </a:ext>
            </a:extLst>
          </p:cNvPr>
          <p:cNvSpPr/>
          <p:nvPr/>
        </p:nvSpPr>
        <p:spPr>
          <a:xfrm>
            <a:off x="1642498" y="4276767"/>
            <a:ext cx="552163" cy="319228"/>
          </a:xfrm>
          <a:prstGeom prst="ellipse">
            <a:avLst/>
          </a:prstGeom>
          <a:solidFill>
            <a:srgbClr val="F8C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Yes</a:t>
            </a:r>
          </a:p>
        </p:txBody>
      </p:sp>
      <p:sp>
        <p:nvSpPr>
          <p:cNvPr id="3" name="Oval 2">
            <a:extLst>
              <a:ext uri="{FF2B5EF4-FFF2-40B4-BE49-F238E27FC236}">
                <a16:creationId xmlns:a16="http://schemas.microsoft.com/office/drawing/2014/main" id="{048B0ADE-9746-4B9E-3940-A3ECE4C41D9E}"/>
              </a:ext>
            </a:extLst>
          </p:cNvPr>
          <p:cNvSpPr/>
          <p:nvPr/>
        </p:nvSpPr>
        <p:spPr>
          <a:xfrm>
            <a:off x="5173372" y="5118025"/>
            <a:ext cx="518323" cy="319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a:t>
            </a:r>
          </a:p>
        </p:txBody>
      </p:sp>
      <p:sp>
        <p:nvSpPr>
          <p:cNvPr id="6" name="Oval 5">
            <a:extLst>
              <a:ext uri="{FF2B5EF4-FFF2-40B4-BE49-F238E27FC236}">
                <a16:creationId xmlns:a16="http://schemas.microsoft.com/office/drawing/2014/main" id="{2B19AA6D-30DD-A4C2-3B48-C144653A88D6}"/>
              </a:ext>
            </a:extLst>
          </p:cNvPr>
          <p:cNvSpPr/>
          <p:nvPr/>
        </p:nvSpPr>
        <p:spPr>
          <a:xfrm>
            <a:off x="8444803" y="5108072"/>
            <a:ext cx="552163" cy="319228"/>
          </a:xfrm>
          <a:prstGeom prst="ellipse">
            <a:avLst/>
          </a:prstGeom>
          <a:solidFill>
            <a:srgbClr val="F8CBA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Yes</a:t>
            </a:r>
          </a:p>
        </p:txBody>
      </p:sp>
      <p:sp>
        <p:nvSpPr>
          <p:cNvPr id="8" name="TextBox 7">
            <a:extLst>
              <a:ext uri="{FF2B5EF4-FFF2-40B4-BE49-F238E27FC236}">
                <a16:creationId xmlns:a16="http://schemas.microsoft.com/office/drawing/2014/main" id="{5E6E58F8-533B-0915-D984-5E2D186E7EA8}"/>
              </a:ext>
            </a:extLst>
          </p:cNvPr>
          <p:cNvSpPr txBox="1"/>
          <p:nvPr/>
        </p:nvSpPr>
        <p:spPr>
          <a:xfrm>
            <a:off x="6612183" y="5731408"/>
            <a:ext cx="1739772" cy="215444"/>
          </a:xfrm>
          <a:prstGeom prst="rect">
            <a:avLst/>
          </a:prstGeom>
          <a:noFill/>
        </p:spPr>
        <p:txBody>
          <a:bodyPr wrap="square" rtlCol="0">
            <a:spAutoFit/>
          </a:bodyPr>
          <a:lstStyle/>
          <a:p>
            <a:r>
              <a:rPr lang="en-US" sz="800" dirty="0"/>
              <a:t>*or other measles-containing vaccine</a:t>
            </a:r>
          </a:p>
        </p:txBody>
      </p:sp>
      <p:sp>
        <p:nvSpPr>
          <p:cNvPr id="11" name="Oval 10">
            <a:extLst>
              <a:ext uri="{FF2B5EF4-FFF2-40B4-BE49-F238E27FC236}">
                <a16:creationId xmlns:a16="http://schemas.microsoft.com/office/drawing/2014/main" id="{DF0E3B0C-EBB5-D147-06D0-607AF33CCC1A}"/>
              </a:ext>
            </a:extLst>
          </p:cNvPr>
          <p:cNvSpPr/>
          <p:nvPr/>
        </p:nvSpPr>
        <p:spPr>
          <a:xfrm>
            <a:off x="4585183" y="3085733"/>
            <a:ext cx="518323" cy="3192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No</a:t>
            </a:r>
          </a:p>
        </p:txBody>
      </p:sp>
    </p:spTree>
    <p:extLst>
      <p:ext uri="{BB962C8B-B14F-4D97-AF65-F5344CB8AC3E}">
        <p14:creationId xmlns:p14="http://schemas.microsoft.com/office/powerpoint/2010/main" val="4094349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57CED-85DF-3B10-CFA8-50E4EB97E75E}"/>
              </a:ext>
            </a:extLst>
          </p:cNvPr>
          <p:cNvSpPr>
            <a:spLocks noGrp="1"/>
          </p:cNvSpPr>
          <p:nvPr>
            <p:ph type="title"/>
          </p:nvPr>
        </p:nvSpPr>
        <p:spPr/>
        <p:txBody>
          <a:bodyPr/>
          <a:lstStyle/>
          <a:p>
            <a:r>
              <a:rPr lang="en-US" dirty="0"/>
              <a:t>Notes</a:t>
            </a:r>
          </a:p>
        </p:txBody>
      </p:sp>
      <p:sp>
        <p:nvSpPr>
          <p:cNvPr id="3" name="Content Placeholder 2">
            <a:extLst>
              <a:ext uri="{FF2B5EF4-FFF2-40B4-BE49-F238E27FC236}">
                <a16:creationId xmlns:a16="http://schemas.microsoft.com/office/drawing/2014/main" id="{0CB1D4F5-AF93-0EDA-9F61-63149EA0ECE8}"/>
              </a:ext>
            </a:extLst>
          </p:cNvPr>
          <p:cNvSpPr>
            <a:spLocks noGrp="1"/>
          </p:cNvSpPr>
          <p:nvPr>
            <p:ph idx="1"/>
          </p:nvPr>
        </p:nvSpPr>
        <p:spPr/>
        <p:txBody>
          <a:bodyPr>
            <a:normAutofit fontScale="92500" lnSpcReduction="20000"/>
          </a:bodyPr>
          <a:lstStyle/>
          <a:p>
            <a:pPr marL="514350" indent="-514350">
              <a:buFont typeface="+mj-lt"/>
              <a:buAutoNum type="arabicPeriod"/>
            </a:pPr>
            <a:r>
              <a:rPr lang="en-US" sz="2000" dirty="0"/>
              <a:t>This testing algorithm is intended to be used by bedside providers in settings where there is not local measles transmission. This assumes that the pre-test probability for most people without known epidemiologic risk for measles and who do not meet case criteria will be low. In settings with active measles transmission, the threshold at which to pursue testing may be lower, and a more permissive algorithm could be considered. </a:t>
            </a:r>
          </a:p>
          <a:p>
            <a:pPr marL="514350" indent="-514350">
              <a:buFont typeface="+mj-lt"/>
              <a:buAutoNum type="arabicPeriod"/>
            </a:pPr>
            <a:r>
              <a:rPr lang="en-US" sz="2000" dirty="0"/>
              <a:t>Either a measured or patient/family-reported fever is adequate; fever may not be measured at the time of healthcare evaluation due to normal fluctuation or to use of </a:t>
            </a:r>
            <a:r>
              <a:rPr lang="en-US" sz="2000" dirty="0" err="1"/>
              <a:t>anitpyretics</a:t>
            </a:r>
            <a:r>
              <a:rPr lang="en-US" sz="2000" dirty="0"/>
              <a:t> (e.g., ibuprofen). </a:t>
            </a:r>
          </a:p>
          <a:p>
            <a:pPr marL="514350" indent="-514350">
              <a:buFont typeface="+mj-lt"/>
              <a:buAutoNum type="arabicPeriod"/>
            </a:pPr>
            <a:r>
              <a:rPr lang="en-US" sz="2000" dirty="0"/>
              <a:t>A vesicular rash is not consistent with measles, and should prompt consideration for other causes of rash (e.g., varicella/chickenpox)</a:t>
            </a:r>
          </a:p>
          <a:p>
            <a:pPr marL="514350" indent="-514350">
              <a:buFont typeface="+mj-lt"/>
              <a:buAutoNum type="arabicPeriod"/>
            </a:pPr>
            <a:r>
              <a:rPr lang="en-US" sz="2000" dirty="0"/>
              <a:t>Measles clinical criteria (per CSTE* case definition) </a:t>
            </a:r>
            <a:r>
              <a:rPr lang="en-US" sz="2000"/>
              <a:t>include ALL of </a:t>
            </a:r>
            <a:r>
              <a:rPr lang="en-US" sz="2000" dirty="0"/>
              <a:t>the following: </a:t>
            </a:r>
          </a:p>
          <a:p>
            <a:pPr lvl="1">
              <a:buFont typeface="Wingdings" panose="05000000000000000000" pitchFamily="2" charset="2"/>
              <a:buChar char="q"/>
            </a:pPr>
            <a:r>
              <a:rPr lang="en-US" sz="1600" dirty="0"/>
              <a:t>Generalized maculopapular rash</a:t>
            </a:r>
          </a:p>
          <a:p>
            <a:pPr lvl="1">
              <a:buFont typeface="Wingdings" panose="05000000000000000000" pitchFamily="2" charset="2"/>
              <a:buChar char="q"/>
            </a:pPr>
            <a:r>
              <a:rPr lang="en-US" sz="1600" dirty="0"/>
              <a:t>Fever</a:t>
            </a:r>
          </a:p>
          <a:p>
            <a:pPr lvl="1">
              <a:buFont typeface="Wingdings" panose="05000000000000000000" pitchFamily="2" charset="2"/>
              <a:buChar char="q"/>
            </a:pPr>
            <a:r>
              <a:rPr lang="en-US" sz="1600" dirty="0"/>
              <a:t>Cough, coryza (runny nose), or conjunctivitis (also known as the “3 C’s”)</a:t>
            </a:r>
          </a:p>
          <a:p>
            <a:pPr marL="514350" indent="-514350">
              <a:buFont typeface="+mj-lt"/>
              <a:buAutoNum type="arabicPeriod"/>
            </a:pPr>
            <a:r>
              <a:rPr lang="en-US" sz="2000" dirty="0"/>
              <a:t>Up to 5% of MMR recipients will get a short-lived, mild febrile rash. This is more common with the first dose of MMR. People who experience this vaccine reaction are not contagious to others around them. If a person has received MMR within 21 days before rash onset, but also has epidemiologic risk for measles, then specialized testing may be required and should be discussed with local or state public health authorities.</a:t>
            </a:r>
          </a:p>
          <a:p>
            <a:pPr marL="514350" indent="-514350">
              <a:buFont typeface="+mj-lt"/>
              <a:buAutoNum type="arabicPeriod"/>
            </a:pPr>
            <a:endParaRPr lang="en-US" dirty="0"/>
          </a:p>
        </p:txBody>
      </p:sp>
      <p:sp>
        <p:nvSpPr>
          <p:cNvPr id="4" name="TextBox 3">
            <a:extLst>
              <a:ext uri="{FF2B5EF4-FFF2-40B4-BE49-F238E27FC236}">
                <a16:creationId xmlns:a16="http://schemas.microsoft.com/office/drawing/2014/main" id="{3E16FFB1-3CEA-26B1-09D5-7483354A36BA}"/>
              </a:ext>
            </a:extLst>
          </p:cNvPr>
          <p:cNvSpPr txBox="1"/>
          <p:nvPr/>
        </p:nvSpPr>
        <p:spPr>
          <a:xfrm>
            <a:off x="3613150" y="6492875"/>
            <a:ext cx="8626400" cy="307777"/>
          </a:xfrm>
          <a:prstGeom prst="rect">
            <a:avLst/>
          </a:prstGeom>
          <a:noFill/>
        </p:spPr>
        <p:txBody>
          <a:bodyPr wrap="none" rtlCol="0">
            <a:spAutoFit/>
          </a:bodyPr>
          <a:lstStyle/>
          <a:p>
            <a:r>
              <a:rPr lang="en-US" sz="1400" dirty="0"/>
              <a:t>*CSTE: Council of State and Territorial Epidemiologists: </a:t>
            </a:r>
            <a:r>
              <a:rPr lang="en-US" sz="1400" dirty="0">
                <a:hlinkClick r:id="rId2"/>
              </a:rPr>
              <a:t>https://ndc.services.cdc.gov/case-definitions/measles-2013/</a:t>
            </a:r>
            <a:endParaRPr lang="en-US" sz="1400" dirty="0"/>
          </a:p>
        </p:txBody>
      </p:sp>
    </p:spTree>
    <p:extLst>
      <p:ext uri="{BB962C8B-B14F-4D97-AF65-F5344CB8AC3E}">
        <p14:creationId xmlns:p14="http://schemas.microsoft.com/office/powerpoint/2010/main" val="3461587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226A-0065-1AD9-D5E3-D4988AE87844}"/>
              </a:ext>
            </a:extLst>
          </p:cNvPr>
          <p:cNvSpPr>
            <a:spLocks noGrp="1"/>
          </p:cNvSpPr>
          <p:nvPr>
            <p:ph type="title"/>
          </p:nvPr>
        </p:nvSpPr>
        <p:spPr/>
        <p:txBody>
          <a:bodyPr/>
          <a:lstStyle/>
          <a:p>
            <a:r>
              <a:rPr lang="en-US" dirty="0"/>
              <a:t>Testing Recommendations</a:t>
            </a:r>
          </a:p>
        </p:txBody>
      </p:sp>
      <p:sp>
        <p:nvSpPr>
          <p:cNvPr id="3" name="Content Placeholder 2">
            <a:extLst>
              <a:ext uri="{FF2B5EF4-FFF2-40B4-BE49-F238E27FC236}">
                <a16:creationId xmlns:a16="http://schemas.microsoft.com/office/drawing/2014/main" id="{4491A910-805B-F101-B64F-DE264A3EBAAF}"/>
              </a:ext>
            </a:extLst>
          </p:cNvPr>
          <p:cNvSpPr>
            <a:spLocks noGrp="1"/>
          </p:cNvSpPr>
          <p:nvPr>
            <p:ph idx="1"/>
          </p:nvPr>
        </p:nvSpPr>
        <p:spPr/>
        <p:txBody>
          <a:bodyPr>
            <a:normAutofit/>
          </a:bodyPr>
          <a:lstStyle/>
          <a:p>
            <a:pPr>
              <a:buFont typeface="Wingdings" panose="05000000000000000000" pitchFamily="2" charset="2"/>
              <a:buChar char="q"/>
            </a:pPr>
            <a:r>
              <a:rPr lang="en-US" dirty="0"/>
              <a:t>Immediately contact the state or local health department to report a suspect measles case and arrange testing</a:t>
            </a:r>
          </a:p>
          <a:p>
            <a:pPr>
              <a:buFont typeface="Wingdings" panose="05000000000000000000" pitchFamily="2" charset="2"/>
              <a:buChar char="q"/>
            </a:pPr>
            <a:r>
              <a:rPr lang="en-US" dirty="0"/>
              <a:t>Collect a nasopharyngeal (NP) or oropharyngeal/throat (OP) swab for measles* RT-PCR</a:t>
            </a:r>
          </a:p>
          <a:p>
            <a:pPr lvl="1"/>
            <a:r>
              <a:rPr lang="en-US" sz="2000" dirty="0"/>
              <a:t>Follow state/local guidance for specimen collection (e.g., type of swab, media). </a:t>
            </a:r>
          </a:p>
          <a:p>
            <a:pPr lvl="1"/>
            <a:r>
              <a:rPr lang="en-US" sz="2000" dirty="0"/>
              <a:t>If directed by public health authorities, urine can also be obtained for measles PCR. </a:t>
            </a:r>
          </a:p>
          <a:p>
            <a:pPr lvl="2"/>
            <a:r>
              <a:rPr lang="en-US" dirty="0"/>
              <a:t>At least 50cc of urine should be voided into a sterile container and stored refrigerated (not frozen).</a:t>
            </a:r>
          </a:p>
          <a:p>
            <a:pPr>
              <a:buFont typeface="Wingdings" panose="05000000000000000000" pitchFamily="2" charset="2"/>
              <a:buChar char="q"/>
            </a:pPr>
            <a:r>
              <a:rPr lang="en-US" dirty="0"/>
              <a:t>Obtain serum for measles* IgM and IgG</a:t>
            </a:r>
          </a:p>
          <a:p>
            <a:pPr lvl="2"/>
            <a:endParaRPr lang="en-US" dirty="0"/>
          </a:p>
        </p:txBody>
      </p:sp>
      <p:sp>
        <p:nvSpPr>
          <p:cNvPr id="4" name="TextBox 3">
            <a:extLst>
              <a:ext uri="{FF2B5EF4-FFF2-40B4-BE49-F238E27FC236}">
                <a16:creationId xmlns:a16="http://schemas.microsoft.com/office/drawing/2014/main" id="{0837B636-D189-EDA0-B234-262BFF24D9A8}"/>
              </a:ext>
            </a:extLst>
          </p:cNvPr>
          <p:cNvSpPr txBox="1"/>
          <p:nvPr/>
        </p:nvSpPr>
        <p:spPr>
          <a:xfrm>
            <a:off x="4546922" y="6492875"/>
            <a:ext cx="7688451" cy="307777"/>
          </a:xfrm>
          <a:prstGeom prst="rect">
            <a:avLst/>
          </a:prstGeom>
          <a:noFill/>
        </p:spPr>
        <p:txBody>
          <a:bodyPr wrap="none" rtlCol="0">
            <a:spAutoFit/>
          </a:bodyPr>
          <a:lstStyle/>
          <a:p>
            <a:r>
              <a:rPr lang="en-US" sz="1400" dirty="0"/>
              <a:t>*Measles virus is also referred to as “rubeola” in some lab orders, not to be confused with rubella virus</a:t>
            </a:r>
          </a:p>
        </p:txBody>
      </p:sp>
    </p:spTree>
    <p:extLst>
      <p:ext uri="{BB962C8B-B14F-4D97-AF65-F5344CB8AC3E}">
        <p14:creationId xmlns:p14="http://schemas.microsoft.com/office/powerpoint/2010/main" val="192340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100B0-3288-BBCA-5AE5-58CEF9851152}"/>
              </a:ext>
            </a:extLst>
          </p:cNvPr>
          <p:cNvSpPr>
            <a:spLocks noGrp="1"/>
          </p:cNvSpPr>
          <p:nvPr>
            <p:ph type="title"/>
          </p:nvPr>
        </p:nvSpPr>
        <p:spPr/>
        <p:txBody>
          <a:bodyPr/>
          <a:lstStyle/>
          <a:p>
            <a:r>
              <a:rPr lang="en-US" dirty="0"/>
              <a:t>Measles Characteristics</a:t>
            </a:r>
          </a:p>
        </p:txBody>
      </p:sp>
      <p:sp>
        <p:nvSpPr>
          <p:cNvPr id="3" name="Content Placeholder 2">
            <a:extLst>
              <a:ext uri="{FF2B5EF4-FFF2-40B4-BE49-F238E27FC236}">
                <a16:creationId xmlns:a16="http://schemas.microsoft.com/office/drawing/2014/main" id="{5E701884-B7C5-117C-7C6C-ACCC6D55A7A9}"/>
              </a:ext>
            </a:extLst>
          </p:cNvPr>
          <p:cNvSpPr>
            <a:spLocks noGrp="1"/>
          </p:cNvSpPr>
          <p:nvPr>
            <p:ph idx="1"/>
          </p:nvPr>
        </p:nvSpPr>
        <p:spPr/>
        <p:txBody>
          <a:bodyPr>
            <a:normAutofit lnSpcReduction="10000"/>
          </a:bodyPr>
          <a:lstStyle/>
          <a:p>
            <a:r>
              <a:rPr lang="en-US" dirty="0"/>
              <a:t>Classic symptoms</a:t>
            </a:r>
          </a:p>
          <a:p>
            <a:pPr lvl="1"/>
            <a:r>
              <a:rPr lang="en-US" dirty="0"/>
              <a:t>Fever (up to 105F) + generalized maculopapular rash + one of the “3 C’s”</a:t>
            </a:r>
          </a:p>
          <a:p>
            <a:pPr lvl="2"/>
            <a:r>
              <a:rPr lang="en-US" dirty="0"/>
              <a:t>3 C’s: Cough, coryza (runny nose), conjunctivitis</a:t>
            </a:r>
          </a:p>
          <a:p>
            <a:pPr lvl="1"/>
            <a:r>
              <a:rPr lang="en-US" dirty="0"/>
              <a:t>Clues to measles:</a:t>
            </a:r>
          </a:p>
          <a:p>
            <a:pPr lvl="2"/>
            <a:r>
              <a:rPr lang="en-US" dirty="0"/>
              <a:t>Prodrome of fever and at least 1 of 3 C’s often starts 2–4 days before rash</a:t>
            </a:r>
          </a:p>
          <a:p>
            <a:pPr lvl="2"/>
            <a:r>
              <a:rPr lang="en-US" dirty="0"/>
              <a:t>Rash starts on head or face and spreads downwards</a:t>
            </a:r>
          </a:p>
          <a:p>
            <a:pPr lvl="2"/>
            <a:r>
              <a:rPr lang="en-US" dirty="0"/>
              <a:t>Fever continues through onset of rash, often peaking around the time when the rash starts</a:t>
            </a:r>
          </a:p>
          <a:p>
            <a:r>
              <a:rPr lang="en-US" dirty="0"/>
              <a:t>Measles is rare in vaccinated people, especially with 2 prior doses of MMR</a:t>
            </a:r>
          </a:p>
          <a:p>
            <a:pPr lvl="2"/>
            <a:r>
              <a:rPr lang="en-US" dirty="0"/>
              <a:t>1 dose generally provides 93% protection, and 2 doses provides 97% protection from measles infection</a:t>
            </a:r>
          </a:p>
        </p:txBody>
      </p:sp>
    </p:spTree>
    <p:extLst>
      <p:ext uri="{BB962C8B-B14F-4D97-AF65-F5344CB8AC3E}">
        <p14:creationId xmlns:p14="http://schemas.microsoft.com/office/powerpoint/2010/main" val="950230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879B6-C8BD-28FA-7C88-C6EBA05AAC5F}"/>
              </a:ext>
            </a:extLst>
          </p:cNvPr>
          <p:cNvSpPr>
            <a:spLocks noGrp="1"/>
          </p:cNvSpPr>
          <p:nvPr>
            <p:ph type="title"/>
          </p:nvPr>
        </p:nvSpPr>
        <p:spPr/>
        <p:txBody>
          <a:bodyPr/>
          <a:lstStyle/>
          <a:p>
            <a:r>
              <a:rPr lang="en-US" dirty="0"/>
              <a:t>Other common causes of febrile rash in children</a:t>
            </a:r>
          </a:p>
        </p:txBody>
      </p:sp>
      <p:sp>
        <p:nvSpPr>
          <p:cNvPr id="3" name="Content Placeholder 2">
            <a:extLst>
              <a:ext uri="{FF2B5EF4-FFF2-40B4-BE49-F238E27FC236}">
                <a16:creationId xmlns:a16="http://schemas.microsoft.com/office/drawing/2014/main" id="{E228D821-794D-7DBB-0B73-718C8A8B6B23}"/>
              </a:ext>
            </a:extLst>
          </p:cNvPr>
          <p:cNvSpPr>
            <a:spLocks noGrp="1"/>
          </p:cNvSpPr>
          <p:nvPr>
            <p:ph idx="1"/>
          </p:nvPr>
        </p:nvSpPr>
        <p:spPr>
          <a:xfrm>
            <a:off x="838202" y="1825625"/>
            <a:ext cx="7690336" cy="4351338"/>
          </a:xfrm>
        </p:spPr>
        <p:txBody>
          <a:bodyPr>
            <a:normAutofit fontScale="92500" lnSpcReduction="20000"/>
          </a:bodyPr>
          <a:lstStyle/>
          <a:p>
            <a:r>
              <a:rPr lang="en-US" b="1" dirty="0"/>
              <a:t>Parvovirus B-19 (“Fifth Disease”)</a:t>
            </a:r>
          </a:p>
          <a:p>
            <a:pPr lvl="1"/>
            <a:r>
              <a:rPr lang="en-US" dirty="0"/>
              <a:t>Classic “slapped cheek” rash</a:t>
            </a:r>
          </a:p>
          <a:p>
            <a:pPr lvl="1"/>
            <a:r>
              <a:rPr lang="en-US" dirty="0"/>
              <a:t>More common in school-aged children than infants</a:t>
            </a:r>
          </a:p>
          <a:p>
            <a:r>
              <a:rPr lang="en-US" b="1" dirty="0"/>
              <a:t>Human Herpesvirus 6 (HHV-6, “Sixth Disease”, “Roseola”)</a:t>
            </a:r>
          </a:p>
          <a:p>
            <a:pPr lvl="1"/>
            <a:r>
              <a:rPr lang="en-US" dirty="0"/>
              <a:t>Common cause of febrile rash in infants</a:t>
            </a:r>
          </a:p>
          <a:p>
            <a:pPr lvl="1"/>
            <a:r>
              <a:rPr lang="en-US" dirty="0"/>
              <a:t>Rash commonly starts on trunk (measles rash starts on face/hairline)</a:t>
            </a:r>
          </a:p>
          <a:p>
            <a:pPr lvl="1"/>
            <a:r>
              <a:rPr lang="en-US" dirty="0"/>
              <a:t>Fever often resolves before start of rash (measles fever peaks around time of rash onset)</a:t>
            </a:r>
          </a:p>
          <a:p>
            <a:r>
              <a:rPr lang="en-US" b="1" dirty="0"/>
              <a:t>Enteroviruses</a:t>
            </a:r>
          </a:p>
          <a:p>
            <a:pPr lvl="1"/>
            <a:r>
              <a:rPr lang="en-US" dirty="0"/>
              <a:t>Common cause of Hand/Foot/Mouth, rash can involve hands/feet which are generally spared in measles</a:t>
            </a:r>
          </a:p>
          <a:p>
            <a:pPr lvl="1"/>
            <a:r>
              <a:rPr lang="en-US" dirty="0"/>
              <a:t>Rash can be urticarial, which is not typical for measles</a:t>
            </a:r>
          </a:p>
          <a:p>
            <a:endParaRPr lang="en-US" dirty="0"/>
          </a:p>
        </p:txBody>
      </p:sp>
      <p:pic>
        <p:nvPicPr>
          <p:cNvPr id="4" name="Picture 3">
            <a:extLst>
              <a:ext uri="{FF2B5EF4-FFF2-40B4-BE49-F238E27FC236}">
                <a16:creationId xmlns:a16="http://schemas.microsoft.com/office/drawing/2014/main" id="{365493A7-74BD-8542-E2F5-F9586F73F03A}"/>
              </a:ext>
            </a:extLst>
          </p:cNvPr>
          <p:cNvPicPr>
            <a:picLocks noChangeAspect="1"/>
          </p:cNvPicPr>
          <p:nvPr/>
        </p:nvPicPr>
        <p:blipFill>
          <a:blip r:embed="rId2"/>
          <a:stretch>
            <a:fillRect/>
          </a:stretch>
        </p:blipFill>
        <p:spPr>
          <a:xfrm>
            <a:off x="8673059" y="4283217"/>
            <a:ext cx="2845793" cy="1893746"/>
          </a:xfrm>
          <a:prstGeom prst="rect">
            <a:avLst/>
          </a:prstGeom>
        </p:spPr>
      </p:pic>
      <p:sp>
        <p:nvSpPr>
          <p:cNvPr id="5" name="TextBox 4">
            <a:extLst>
              <a:ext uri="{FF2B5EF4-FFF2-40B4-BE49-F238E27FC236}">
                <a16:creationId xmlns:a16="http://schemas.microsoft.com/office/drawing/2014/main" id="{BE27CF6B-FA8F-E3C4-87C4-217B7C2A5678}"/>
              </a:ext>
            </a:extLst>
          </p:cNvPr>
          <p:cNvSpPr txBox="1"/>
          <p:nvPr/>
        </p:nvSpPr>
        <p:spPr>
          <a:xfrm flipH="1">
            <a:off x="9932421" y="5992297"/>
            <a:ext cx="632288" cy="369332"/>
          </a:xfrm>
          <a:prstGeom prst="rect">
            <a:avLst/>
          </a:prstGeom>
          <a:noFill/>
        </p:spPr>
        <p:txBody>
          <a:bodyPr wrap="square" rtlCol="0">
            <a:spAutoFit/>
          </a:bodyPr>
          <a:lstStyle/>
          <a:p>
            <a:r>
              <a:rPr lang="en-US" dirty="0"/>
              <a:t>HFM</a:t>
            </a:r>
          </a:p>
        </p:txBody>
      </p:sp>
      <p:pic>
        <p:nvPicPr>
          <p:cNvPr id="6" name="Picture 2" descr="What To Know About Fifth Disease In Kids | The Well by Northwell">
            <a:extLst>
              <a:ext uri="{FF2B5EF4-FFF2-40B4-BE49-F238E27FC236}">
                <a16:creationId xmlns:a16="http://schemas.microsoft.com/office/drawing/2014/main" id="{8FEE86FE-3DBB-F3D6-DCFF-375104E74EF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2049"/>
          <a:stretch/>
        </p:blipFill>
        <p:spPr bwMode="auto">
          <a:xfrm>
            <a:off x="8673059" y="1403550"/>
            <a:ext cx="3151013" cy="189374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E882BF4-6169-2C3D-8BC7-218304F76D83}"/>
              </a:ext>
            </a:extLst>
          </p:cNvPr>
          <p:cNvSpPr txBox="1"/>
          <p:nvPr/>
        </p:nvSpPr>
        <p:spPr>
          <a:xfrm flipH="1">
            <a:off x="9151576" y="3297296"/>
            <a:ext cx="2193978" cy="369332"/>
          </a:xfrm>
          <a:prstGeom prst="rect">
            <a:avLst/>
          </a:prstGeom>
          <a:noFill/>
        </p:spPr>
        <p:txBody>
          <a:bodyPr wrap="square" rtlCol="0">
            <a:spAutoFit/>
          </a:bodyPr>
          <a:lstStyle/>
          <a:p>
            <a:r>
              <a:rPr lang="en-US" dirty="0"/>
              <a:t>“Slapped Cheek” rash</a:t>
            </a:r>
          </a:p>
        </p:txBody>
      </p:sp>
    </p:spTree>
    <p:extLst>
      <p:ext uri="{BB962C8B-B14F-4D97-AF65-F5344CB8AC3E}">
        <p14:creationId xmlns:p14="http://schemas.microsoft.com/office/powerpoint/2010/main" val="14371085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7ffe53e-e745-4424-b8e4-4e1fcf841c8d" xsi:nil="true"/>
    <lcf76f155ced4ddcb4097134ff3c332f xmlns="c376803e-0732-4c76-b0e5-1de6ccb8991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359B04D9336BD41BD63A0FBA1042F03" ma:contentTypeVersion="16" ma:contentTypeDescription="Create a new document." ma:contentTypeScope="" ma:versionID="071fe51bbab82d934bb07fe590cdd582">
  <xsd:schema xmlns:xsd="http://www.w3.org/2001/XMLSchema" xmlns:xs="http://www.w3.org/2001/XMLSchema" xmlns:p="http://schemas.microsoft.com/office/2006/metadata/properties" xmlns:ns2="c376803e-0732-4c76-b0e5-1de6ccb8991d" xmlns:ns3="d7ffe53e-e745-4424-b8e4-4e1fcf841c8d" targetNamespace="http://schemas.microsoft.com/office/2006/metadata/properties" ma:root="true" ma:fieldsID="fca9b359d23e1b96ae5b745a0a7918a4" ns2:_="" ns3:_="">
    <xsd:import namespace="c376803e-0732-4c76-b0e5-1de6ccb8991d"/>
    <xsd:import namespace="d7ffe53e-e745-4424-b8e4-4e1fcf841c8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lcf76f155ced4ddcb4097134ff3c332f" minOccurs="0"/>
                <xsd:element ref="ns3:TaxCatchAll" minOccurs="0"/>
                <xsd:element ref="ns2:MediaServiceLocatio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76803e-0732-4c76-b0e5-1de6ccb899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ffe53e-e745-4424-b8e4-4e1fcf841c8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46a47a88-ba2f-4cf5-9635-6db0182eab7c}" ma:internalName="TaxCatchAll" ma:showField="CatchAllData" ma:web="d7ffe53e-e745-4424-b8e4-4e1fcf841c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9492BC-28B8-428C-9565-C0B49125F22B}">
  <ds:schemaRefs>
    <ds:schemaRef ds:uri="http://schemas.microsoft.com/sharepoint/v3/contenttype/forms"/>
  </ds:schemaRefs>
</ds:datastoreItem>
</file>

<file path=customXml/itemProps2.xml><?xml version="1.0" encoding="utf-8"?>
<ds:datastoreItem xmlns:ds="http://schemas.openxmlformats.org/officeDocument/2006/customXml" ds:itemID="{CE152DA1-16D4-4188-91C7-E6B0FB2DA7AC}">
  <ds:schemaRefs>
    <ds:schemaRef ds:uri="http://schemas.microsoft.com/office/2006/metadata/properties"/>
    <ds:schemaRef ds:uri="http://schemas.microsoft.com/office/infopath/2007/PartnerControls"/>
    <ds:schemaRef ds:uri="d7ffe53e-e745-4424-b8e4-4e1fcf841c8d"/>
    <ds:schemaRef ds:uri="c376803e-0732-4c76-b0e5-1de6ccb8991d"/>
  </ds:schemaRefs>
</ds:datastoreItem>
</file>

<file path=customXml/itemProps3.xml><?xml version="1.0" encoding="utf-8"?>
<ds:datastoreItem xmlns:ds="http://schemas.openxmlformats.org/officeDocument/2006/customXml" ds:itemID="{5580CC7C-30E5-4DD0-B492-16F42A6EFA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76803e-0732-4c76-b0e5-1de6ccb8991d"/>
    <ds:schemaRef ds:uri="d7ffe53e-e745-4424-b8e4-4e1fcf841c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37748</TotalTime>
  <Words>880</Words>
  <Application>Microsoft Office PowerPoint</Application>
  <PresentationFormat>Widescreen</PresentationFormat>
  <Paragraphs>81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PowerPoint Presentation</vt:lpstr>
      <vt:lpstr>Notes</vt:lpstr>
      <vt:lpstr>Testing Recommendations</vt:lpstr>
      <vt:lpstr>Measles Characteristics</vt:lpstr>
      <vt:lpstr>Other common causes of febrile rash in children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Filardo, Thomas (Dan) (CDC/DDID/NCIRD/DVD)</dc:creator>
  <cp:lastModifiedBy>Chamanzad, Atefeh (CDC/NCIRD/DVD)</cp:lastModifiedBy>
  <cp:revision>9</cp:revision>
  <dcterms:created xsi:type="dcterms:W3CDTF">2023-09-15T17:01:54Z</dcterms:created>
  <dcterms:modified xsi:type="dcterms:W3CDTF">2024-03-21T17:55:37Z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2023-09-15T17:01:54Z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d4165da7-1e23-48c4-8e4a-8f5bd0de37bf</vt:lpwstr>
  </property>
  <property fmtid="{D5CDD505-2E9C-101B-9397-08002B2CF9AE}" pid="8" name="MSIP_Label_7b94a7b8-f06c-4dfe-bdcc-9b548fd58c31_ContentBits">
    <vt:lpwstr>0</vt:lpwstr>
  </property>
  <property fmtid="{D5CDD505-2E9C-101B-9397-08002B2CF9AE}" pid="9" name="ContentTypeId">
    <vt:lpwstr>0x0101002359B04D9336BD41BD63A0FBA1042F03</vt:lpwstr>
  </property>
</Properties>
</file>