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4"/>
  </p:sldMasterIdLst>
  <p:notesMasterIdLst>
    <p:notesMasterId r:id="rId22"/>
  </p:notesMasterIdLst>
  <p:sldIdLst>
    <p:sldId id="256" r:id="rId5"/>
    <p:sldId id="298" r:id="rId6"/>
    <p:sldId id="259" r:id="rId7"/>
    <p:sldId id="286" r:id="rId8"/>
    <p:sldId id="293" r:id="rId9"/>
    <p:sldId id="299" r:id="rId10"/>
    <p:sldId id="302" r:id="rId11"/>
    <p:sldId id="303" r:id="rId12"/>
    <p:sldId id="288" r:id="rId13"/>
    <p:sldId id="262" r:id="rId14"/>
    <p:sldId id="289" r:id="rId15"/>
    <p:sldId id="270" r:id="rId16"/>
    <p:sldId id="301" r:id="rId17"/>
    <p:sldId id="295" r:id="rId18"/>
    <p:sldId id="273" r:id="rId19"/>
    <p:sldId id="283" r:id="rId20"/>
    <p:sldId id="284" r:id="rId21"/>
  </p:sldIdLst>
  <p:sldSz cx="12192000" cy="6858000"/>
  <p:notesSz cx="9290050" cy="7004050"/>
  <p:custDataLst>
    <p:tags r:id="rId2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C383BFF4-7097-FE4F-9B61-A7C6D8A614A4}">
          <p14:sldIdLst>
            <p14:sldId id="256"/>
          </p14:sldIdLst>
        </p14:section>
        <p14:section name="Terms to Know" id="{0B9AB00E-49F4-9747-BEEA-B54B32EC870E}">
          <p14:sldIdLst>
            <p14:sldId id="298"/>
          </p14:sldIdLst>
        </p14:section>
        <p14:section name="Understanding the Topic" id="{7A23A243-1719-0540-9E24-47B30A0AA9C6}">
          <p14:sldIdLst>
            <p14:sldId id="259"/>
            <p14:sldId id="286"/>
            <p14:sldId id="293"/>
            <p14:sldId id="299"/>
            <p14:sldId id="302"/>
            <p14:sldId id="303"/>
            <p14:sldId id="288"/>
          </p14:sldIdLst>
        </p14:section>
        <p14:section name="From the Expert" id="{CABA4EBC-FC3A-BB4E-A302-A63641358471}">
          <p14:sldIdLst>
            <p14:sldId id="262"/>
            <p14:sldId id="289"/>
          </p14:sldIdLst>
        </p14:section>
        <p14:section name="Call to Action" id="{35039F30-5847-254B-AC21-A2D9D0AF2451}">
          <p14:sldIdLst>
            <p14:sldId id="270"/>
          </p14:sldIdLst>
        </p14:section>
        <p14:section name="Activity" id="{758EAFB7-1EC7-8B4E-89F3-4D64B35E1390}">
          <p14:sldIdLst>
            <p14:sldId id="301"/>
            <p14:sldId id="295"/>
            <p14:sldId id="273"/>
            <p14:sldId id="283"/>
            <p14:sldId id="284"/>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ntt, Judy M. (CDC/OD/OADC)" initials="GJM(" lastIdx="4" clrIdx="0">
    <p:extLst>
      <p:ext uri="{19B8F6BF-5375-455C-9EA6-DF929625EA0E}">
        <p15:presenceInfo xmlns:p15="http://schemas.microsoft.com/office/powerpoint/2012/main" userId="S-1-5-21-1207783550-2075000910-922709458-1972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5A27"/>
    <a:srgbClr val="FDB913"/>
    <a:srgbClr val="FFDC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27" autoAdjust="0"/>
    <p:restoredTop sz="53161" autoAdjust="0"/>
  </p:normalViewPr>
  <p:slideViewPr>
    <p:cSldViewPr snapToGrid="0" snapToObjects="1">
      <p:cViewPr varScale="1">
        <p:scale>
          <a:sx n="33" d="100"/>
          <a:sy n="33" d="100"/>
        </p:scale>
        <p:origin x="1196" y="36"/>
      </p:cViewPr>
      <p:guideLst/>
    </p:cSldViewPr>
  </p:slideViewPr>
  <p:outlineViewPr>
    <p:cViewPr>
      <p:scale>
        <a:sx n="33" d="100"/>
        <a:sy n="33" d="100"/>
      </p:scale>
      <p:origin x="0" y="-1396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diagrams/_rels/data1.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1.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500D37-75E2-4D59-80ED-8C39D2D56BD2}"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C0E9600-4E12-44D3-A657-6C8A65B2C154}">
      <dgm:prSet custT="1"/>
      <dgm:spPr/>
      <dgm:t>
        <a:bodyPr/>
        <a:lstStyle/>
        <a:p>
          <a:pPr>
            <a:lnSpc>
              <a:spcPct val="100000"/>
            </a:lnSpc>
          </a:pPr>
          <a:r>
            <a:rPr lang="en-US" sz="2600" dirty="0"/>
            <a:t>Surveillance</a:t>
          </a:r>
        </a:p>
      </dgm:t>
    </dgm:pt>
    <dgm:pt modelId="{90C088D2-29E6-43F6-AB0B-DAC26FB081F3}" type="parTrans" cxnId="{F122ADDC-310B-4E71-B7E9-50E71677911F}">
      <dgm:prSet/>
      <dgm:spPr/>
      <dgm:t>
        <a:bodyPr/>
        <a:lstStyle/>
        <a:p>
          <a:endParaRPr lang="en-US" sz="1800"/>
        </a:p>
      </dgm:t>
    </dgm:pt>
    <dgm:pt modelId="{4E314CF0-30BB-47FB-B8EA-3E5AFEEB9A8E}" type="sibTrans" cxnId="{F122ADDC-310B-4E71-B7E9-50E71677911F}">
      <dgm:prSet/>
      <dgm:spPr/>
      <dgm:t>
        <a:bodyPr/>
        <a:lstStyle/>
        <a:p>
          <a:endParaRPr lang="en-US"/>
        </a:p>
      </dgm:t>
    </dgm:pt>
    <dgm:pt modelId="{7EDFC5BA-AD46-4FD4-96FB-CB80351DBD65}">
      <dgm:prSet custT="1"/>
      <dgm:spPr/>
      <dgm:t>
        <a:bodyPr/>
        <a:lstStyle/>
        <a:p>
          <a:pPr>
            <a:lnSpc>
              <a:spcPct val="100000"/>
            </a:lnSpc>
          </a:pPr>
          <a:r>
            <a:rPr lang="en-US" sz="2600" dirty="0"/>
            <a:t>What is the problem?</a:t>
          </a:r>
        </a:p>
      </dgm:t>
    </dgm:pt>
    <dgm:pt modelId="{BC8FD28D-F36E-4D3B-A333-462A79BA5210}" type="parTrans" cxnId="{0E49D457-5A1D-4CB3-9514-7E17376D1AB9}">
      <dgm:prSet/>
      <dgm:spPr/>
      <dgm:t>
        <a:bodyPr/>
        <a:lstStyle/>
        <a:p>
          <a:endParaRPr lang="en-US" sz="1800"/>
        </a:p>
      </dgm:t>
    </dgm:pt>
    <dgm:pt modelId="{65CD1601-E052-4800-A00F-66DE544A3031}" type="sibTrans" cxnId="{0E49D457-5A1D-4CB3-9514-7E17376D1AB9}">
      <dgm:prSet/>
      <dgm:spPr/>
      <dgm:t>
        <a:bodyPr/>
        <a:lstStyle/>
        <a:p>
          <a:endParaRPr lang="en-US"/>
        </a:p>
      </dgm:t>
    </dgm:pt>
    <dgm:pt modelId="{001D4A60-7572-483C-BAD4-4C79F9A73E54}">
      <dgm:prSet custT="1"/>
      <dgm:spPr/>
      <dgm:t>
        <a:bodyPr/>
        <a:lstStyle/>
        <a:p>
          <a:pPr>
            <a:lnSpc>
              <a:spcPct val="100000"/>
            </a:lnSpc>
          </a:pPr>
          <a:r>
            <a:rPr lang="en-US" sz="2600" dirty="0"/>
            <a:t>Risk Factor Identification</a:t>
          </a:r>
        </a:p>
      </dgm:t>
    </dgm:pt>
    <dgm:pt modelId="{1E9C2206-7666-40D3-91E1-9C3B03106950}" type="parTrans" cxnId="{7C79A6B7-3D58-4088-98E7-F208D3F7F141}">
      <dgm:prSet/>
      <dgm:spPr/>
      <dgm:t>
        <a:bodyPr/>
        <a:lstStyle/>
        <a:p>
          <a:endParaRPr lang="en-US" sz="1800"/>
        </a:p>
      </dgm:t>
    </dgm:pt>
    <dgm:pt modelId="{5A5C80F1-953C-405C-B7CB-355509E0A1CE}" type="sibTrans" cxnId="{7C79A6B7-3D58-4088-98E7-F208D3F7F141}">
      <dgm:prSet/>
      <dgm:spPr/>
      <dgm:t>
        <a:bodyPr/>
        <a:lstStyle/>
        <a:p>
          <a:endParaRPr lang="en-US"/>
        </a:p>
      </dgm:t>
    </dgm:pt>
    <dgm:pt modelId="{A83B1882-0353-4934-A6E0-38E436960910}">
      <dgm:prSet custT="1"/>
      <dgm:spPr/>
      <dgm:t>
        <a:bodyPr/>
        <a:lstStyle/>
        <a:p>
          <a:pPr>
            <a:lnSpc>
              <a:spcPct val="100000"/>
            </a:lnSpc>
          </a:pPr>
          <a:r>
            <a:rPr lang="en-US" sz="2600" dirty="0"/>
            <a:t>What is the cause?</a:t>
          </a:r>
        </a:p>
      </dgm:t>
    </dgm:pt>
    <dgm:pt modelId="{2556867B-3CCF-4AEB-8947-97C3438546FD}" type="parTrans" cxnId="{01324B31-694F-4794-B968-3BFCF96B9142}">
      <dgm:prSet/>
      <dgm:spPr/>
      <dgm:t>
        <a:bodyPr/>
        <a:lstStyle/>
        <a:p>
          <a:endParaRPr lang="en-US" sz="1800"/>
        </a:p>
      </dgm:t>
    </dgm:pt>
    <dgm:pt modelId="{55511E19-3B32-4630-BD58-7239C392A683}" type="sibTrans" cxnId="{01324B31-694F-4794-B968-3BFCF96B9142}">
      <dgm:prSet/>
      <dgm:spPr/>
      <dgm:t>
        <a:bodyPr/>
        <a:lstStyle/>
        <a:p>
          <a:endParaRPr lang="en-US"/>
        </a:p>
      </dgm:t>
    </dgm:pt>
    <dgm:pt modelId="{9A75CC11-4B15-4EC1-8A71-2EDC29996594}">
      <dgm:prSet custT="1"/>
      <dgm:spPr/>
      <dgm:t>
        <a:bodyPr/>
        <a:lstStyle/>
        <a:p>
          <a:pPr>
            <a:lnSpc>
              <a:spcPct val="100000"/>
            </a:lnSpc>
          </a:pPr>
          <a:r>
            <a:rPr lang="en-US" sz="2600" dirty="0"/>
            <a:t>Intervention</a:t>
          </a:r>
        </a:p>
      </dgm:t>
    </dgm:pt>
    <dgm:pt modelId="{3CFD7D7C-F18B-4AB0-BBDB-48103F29E0DA}" type="parTrans" cxnId="{74620268-DC42-4026-8939-F4E95EDE75A8}">
      <dgm:prSet/>
      <dgm:spPr/>
      <dgm:t>
        <a:bodyPr/>
        <a:lstStyle/>
        <a:p>
          <a:endParaRPr lang="en-US" sz="1800"/>
        </a:p>
      </dgm:t>
    </dgm:pt>
    <dgm:pt modelId="{BD70619A-4BCA-4BC9-BED5-8861A2415235}" type="sibTrans" cxnId="{74620268-DC42-4026-8939-F4E95EDE75A8}">
      <dgm:prSet/>
      <dgm:spPr/>
      <dgm:t>
        <a:bodyPr/>
        <a:lstStyle/>
        <a:p>
          <a:endParaRPr lang="en-US"/>
        </a:p>
      </dgm:t>
    </dgm:pt>
    <dgm:pt modelId="{F63ACA74-D91A-45E3-A745-D1671579F51B}">
      <dgm:prSet custT="1"/>
      <dgm:spPr/>
      <dgm:t>
        <a:bodyPr/>
        <a:lstStyle/>
        <a:p>
          <a:pPr>
            <a:lnSpc>
              <a:spcPct val="100000"/>
            </a:lnSpc>
          </a:pPr>
          <a:r>
            <a:rPr lang="en-US" sz="2600" dirty="0"/>
            <a:t>What works?</a:t>
          </a:r>
        </a:p>
      </dgm:t>
    </dgm:pt>
    <dgm:pt modelId="{27836C8D-E979-45EE-B4B5-694F062DC5E9}" type="parTrans" cxnId="{9CEE2723-994C-4613-8C43-2FED645E3487}">
      <dgm:prSet/>
      <dgm:spPr/>
      <dgm:t>
        <a:bodyPr/>
        <a:lstStyle/>
        <a:p>
          <a:endParaRPr lang="en-US" sz="1800"/>
        </a:p>
      </dgm:t>
    </dgm:pt>
    <dgm:pt modelId="{BFF64342-7720-4EA9-BB30-6BEFB9AF65DD}" type="sibTrans" cxnId="{9CEE2723-994C-4613-8C43-2FED645E3487}">
      <dgm:prSet/>
      <dgm:spPr/>
      <dgm:t>
        <a:bodyPr/>
        <a:lstStyle/>
        <a:p>
          <a:endParaRPr lang="en-US"/>
        </a:p>
      </dgm:t>
    </dgm:pt>
    <dgm:pt modelId="{257C0793-1D1A-4B22-BB8E-1017D4DEBB0A}">
      <dgm:prSet custT="1"/>
      <dgm:spPr/>
      <dgm:t>
        <a:bodyPr/>
        <a:lstStyle/>
        <a:p>
          <a:pPr>
            <a:lnSpc>
              <a:spcPct val="100000"/>
            </a:lnSpc>
          </a:pPr>
          <a:r>
            <a:rPr lang="en-US" sz="2600" dirty="0"/>
            <a:t>Implementation</a:t>
          </a:r>
        </a:p>
      </dgm:t>
    </dgm:pt>
    <dgm:pt modelId="{FFADCCFF-534E-4405-86F3-C13ECC41FAE1}" type="parTrans" cxnId="{327FA0CD-4C0E-4AAB-AAAA-F759A2E1BBB3}">
      <dgm:prSet/>
      <dgm:spPr/>
      <dgm:t>
        <a:bodyPr/>
        <a:lstStyle/>
        <a:p>
          <a:endParaRPr lang="en-US" sz="1800"/>
        </a:p>
      </dgm:t>
    </dgm:pt>
    <dgm:pt modelId="{F7957733-625E-4800-91CE-0B479DB69005}" type="sibTrans" cxnId="{327FA0CD-4C0E-4AAB-AAAA-F759A2E1BBB3}">
      <dgm:prSet/>
      <dgm:spPr/>
      <dgm:t>
        <a:bodyPr/>
        <a:lstStyle/>
        <a:p>
          <a:endParaRPr lang="en-US"/>
        </a:p>
      </dgm:t>
    </dgm:pt>
    <dgm:pt modelId="{212D58DF-7564-4FC9-960B-9587C4A83BD0}">
      <dgm:prSet custT="1"/>
      <dgm:spPr/>
      <dgm:t>
        <a:bodyPr/>
        <a:lstStyle/>
        <a:p>
          <a:pPr>
            <a:lnSpc>
              <a:spcPct val="100000"/>
            </a:lnSpc>
          </a:pPr>
          <a:r>
            <a:rPr lang="en-US" sz="2600" dirty="0"/>
            <a:t>How did we do it?</a:t>
          </a:r>
        </a:p>
      </dgm:t>
    </dgm:pt>
    <dgm:pt modelId="{225391DE-F254-493C-90F8-C913F92DA6A2}" type="parTrans" cxnId="{DE30A291-6AE5-445E-A416-D67B5B79C0BE}">
      <dgm:prSet/>
      <dgm:spPr/>
      <dgm:t>
        <a:bodyPr/>
        <a:lstStyle/>
        <a:p>
          <a:endParaRPr lang="en-US" sz="1800"/>
        </a:p>
      </dgm:t>
    </dgm:pt>
    <dgm:pt modelId="{F077947D-2B6C-4818-976A-549602AF36DD}" type="sibTrans" cxnId="{DE30A291-6AE5-445E-A416-D67B5B79C0BE}">
      <dgm:prSet/>
      <dgm:spPr/>
      <dgm:t>
        <a:bodyPr/>
        <a:lstStyle/>
        <a:p>
          <a:endParaRPr lang="en-US"/>
        </a:p>
      </dgm:t>
    </dgm:pt>
    <dgm:pt modelId="{45CEBAE3-D0E1-4E6C-9FDA-CB6A8776559D}" type="pres">
      <dgm:prSet presAssocID="{CD500D37-75E2-4D59-80ED-8C39D2D56BD2}" presName="root" presStyleCnt="0">
        <dgm:presLayoutVars>
          <dgm:dir/>
          <dgm:resizeHandles val="exact"/>
        </dgm:presLayoutVars>
      </dgm:prSet>
      <dgm:spPr/>
    </dgm:pt>
    <dgm:pt modelId="{6E7987FB-F540-431D-A41C-50F526D92B60}" type="pres">
      <dgm:prSet presAssocID="{DC0E9600-4E12-44D3-A657-6C8A65B2C154}" presName="compNode" presStyleCnt="0"/>
      <dgm:spPr/>
    </dgm:pt>
    <dgm:pt modelId="{E5E149BA-DFCA-4D8C-9150-F489BDCC30C8}" type="pres">
      <dgm:prSet presAssocID="{DC0E9600-4E12-44D3-A657-6C8A65B2C154}" presName="bgRect" presStyleLbl="bgShp" presStyleIdx="0" presStyleCnt="4"/>
      <dgm:spPr/>
    </dgm:pt>
    <dgm:pt modelId="{CAC72C6C-2F5A-4098-B8B3-7181FB515D2C}" type="pres">
      <dgm:prSet presAssocID="{DC0E9600-4E12-44D3-A657-6C8A65B2C154}"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435BBFC2-5166-4F3D-A663-3E143DE428A6}" type="pres">
      <dgm:prSet presAssocID="{DC0E9600-4E12-44D3-A657-6C8A65B2C154}" presName="spaceRect" presStyleCnt="0"/>
      <dgm:spPr/>
    </dgm:pt>
    <dgm:pt modelId="{F3E6AD21-320F-4558-8CB6-893BF2D20ACE}" type="pres">
      <dgm:prSet presAssocID="{DC0E9600-4E12-44D3-A657-6C8A65B2C154}" presName="parTx" presStyleLbl="revTx" presStyleIdx="0" presStyleCnt="8">
        <dgm:presLayoutVars>
          <dgm:chMax val="0"/>
          <dgm:chPref val="0"/>
        </dgm:presLayoutVars>
      </dgm:prSet>
      <dgm:spPr/>
    </dgm:pt>
    <dgm:pt modelId="{2D5436FF-CD8F-49B7-BC99-A908F42A00BB}" type="pres">
      <dgm:prSet presAssocID="{DC0E9600-4E12-44D3-A657-6C8A65B2C154}" presName="desTx" presStyleLbl="revTx" presStyleIdx="1" presStyleCnt="8" custScaleX="105268">
        <dgm:presLayoutVars/>
      </dgm:prSet>
      <dgm:spPr/>
    </dgm:pt>
    <dgm:pt modelId="{2ABA5CE8-6AA7-4B1A-BFFA-01ED1F19C0D5}" type="pres">
      <dgm:prSet presAssocID="{4E314CF0-30BB-47FB-B8EA-3E5AFEEB9A8E}" presName="sibTrans" presStyleCnt="0"/>
      <dgm:spPr/>
    </dgm:pt>
    <dgm:pt modelId="{442D4E97-8481-442A-95F0-4E5564093E65}" type="pres">
      <dgm:prSet presAssocID="{001D4A60-7572-483C-BAD4-4C79F9A73E54}" presName="compNode" presStyleCnt="0"/>
      <dgm:spPr/>
    </dgm:pt>
    <dgm:pt modelId="{5D03E8DB-3BEC-4487-8F14-230693C419EF}" type="pres">
      <dgm:prSet presAssocID="{001D4A60-7572-483C-BAD4-4C79F9A73E54}" presName="bgRect" presStyleLbl="bgShp" presStyleIdx="1" presStyleCnt="4"/>
      <dgm:spPr/>
    </dgm:pt>
    <dgm:pt modelId="{5C76D625-0DBD-4D4D-9BAA-0FA7CFF1BF38}" type="pres">
      <dgm:prSet presAssocID="{001D4A60-7572-483C-BAD4-4C79F9A73E54}"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46B916D1-548B-4689-9E44-F4D17CE65E03}" type="pres">
      <dgm:prSet presAssocID="{001D4A60-7572-483C-BAD4-4C79F9A73E54}" presName="spaceRect" presStyleCnt="0"/>
      <dgm:spPr/>
    </dgm:pt>
    <dgm:pt modelId="{DD0E8C49-EBEC-42A2-B1AF-E1DC5253DAA3}" type="pres">
      <dgm:prSet presAssocID="{001D4A60-7572-483C-BAD4-4C79F9A73E54}" presName="parTx" presStyleLbl="revTx" presStyleIdx="2" presStyleCnt="8">
        <dgm:presLayoutVars>
          <dgm:chMax val="0"/>
          <dgm:chPref val="0"/>
        </dgm:presLayoutVars>
      </dgm:prSet>
      <dgm:spPr/>
    </dgm:pt>
    <dgm:pt modelId="{9941A27D-4987-49A4-ACA0-D2393F0B8B57}" type="pres">
      <dgm:prSet presAssocID="{001D4A60-7572-483C-BAD4-4C79F9A73E54}" presName="desTx" presStyleLbl="revTx" presStyleIdx="3" presStyleCnt="8" custScaleX="105268">
        <dgm:presLayoutVars/>
      </dgm:prSet>
      <dgm:spPr/>
    </dgm:pt>
    <dgm:pt modelId="{309F6898-3B75-44B1-A047-6722FE4ABE68}" type="pres">
      <dgm:prSet presAssocID="{5A5C80F1-953C-405C-B7CB-355509E0A1CE}" presName="sibTrans" presStyleCnt="0"/>
      <dgm:spPr/>
    </dgm:pt>
    <dgm:pt modelId="{C6F4DEEC-9538-4B3D-8483-87E9B3A5BEB4}" type="pres">
      <dgm:prSet presAssocID="{9A75CC11-4B15-4EC1-8A71-2EDC29996594}" presName="compNode" presStyleCnt="0"/>
      <dgm:spPr/>
    </dgm:pt>
    <dgm:pt modelId="{C0F40A7D-A0FF-4DD0-AE70-AF5CC0C3944C}" type="pres">
      <dgm:prSet presAssocID="{9A75CC11-4B15-4EC1-8A71-2EDC29996594}" presName="bgRect" presStyleLbl="bgShp" presStyleIdx="2" presStyleCnt="4"/>
      <dgm:spPr/>
    </dgm:pt>
    <dgm:pt modelId="{F20F48D9-1880-4EA7-A0F3-E23D37623576}" type="pres">
      <dgm:prSet presAssocID="{9A75CC11-4B15-4EC1-8A71-2EDC29996594}"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09BA8A54-BE22-4842-823D-A702D9555204}" type="pres">
      <dgm:prSet presAssocID="{9A75CC11-4B15-4EC1-8A71-2EDC29996594}" presName="spaceRect" presStyleCnt="0"/>
      <dgm:spPr/>
    </dgm:pt>
    <dgm:pt modelId="{7A119AE3-52BB-405F-996D-5203810FF12B}" type="pres">
      <dgm:prSet presAssocID="{9A75CC11-4B15-4EC1-8A71-2EDC29996594}" presName="parTx" presStyleLbl="revTx" presStyleIdx="4" presStyleCnt="8">
        <dgm:presLayoutVars>
          <dgm:chMax val="0"/>
          <dgm:chPref val="0"/>
        </dgm:presLayoutVars>
      </dgm:prSet>
      <dgm:spPr/>
    </dgm:pt>
    <dgm:pt modelId="{1A1555AA-C025-4D90-838C-14BC6794E59D}" type="pres">
      <dgm:prSet presAssocID="{9A75CC11-4B15-4EC1-8A71-2EDC29996594}" presName="desTx" presStyleLbl="revTx" presStyleIdx="5" presStyleCnt="8" custScaleX="105268">
        <dgm:presLayoutVars/>
      </dgm:prSet>
      <dgm:spPr/>
    </dgm:pt>
    <dgm:pt modelId="{69CF3261-C1FD-4468-8FA2-BB6E63E1FFEA}" type="pres">
      <dgm:prSet presAssocID="{BD70619A-4BCA-4BC9-BED5-8861A2415235}" presName="sibTrans" presStyleCnt="0"/>
      <dgm:spPr/>
    </dgm:pt>
    <dgm:pt modelId="{8B138846-2A4F-4670-A944-77C6BD79D420}" type="pres">
      <dgm:prSet presAssocID="{257C0793-1D1A-4B22-BB8E-1017D4DEBB0A}" presName="compNode" presStyleCnt="0"/>
      <dgm:spPr/>
    </dgm:pt>
    <dgm:pt modelId="{8C6DF571-7056-4786-B46B-161117869F8F}" type="pres">
      <dgm:prSet presAssocID="{257C0793-1D1A-4B22-BB8E-1017D4DEBB0A}" presName="bgRect" presStyleLbl="bgShp" presStyleIdx="3" presStyleCnt="4"/>
      <dgm:spPr/>
    </dgm:pt>
    <dgm:pt modelId="{7BFC27FD-3C7B-41FB-AC64-9BD50C71B81D}" type="pres">
      <dgm:prSet presAssocID="{257C0793-1D1A-4B22-BB8E-1017D4DEBB0A}"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a:ex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E7EAD2E2-7465-41D5-9CD7-18BD1A19619A}" type="pres">
      <dgm:prSet presAssocID="{257C0793-1D1A-4B22-BB8E-1017D4DEBB0A}" presName="spaceRect" presStyleCnt="0"/>
      <dgm:spPr/>
    </dgm:pt>
    <dgm:pt modelId="{DA317507-91E9-43DF-9F18-A641BE7827BC}" type="pres">
      <dgm:prSet presAssocID="{257C0793-1D1A-4B22-BB8E-1017D4DEBB0A}" presName="parTx" presStyleLbl="revTx" presStyleIdx="6" presStyleCnt="8">
        <dgm:presLayoutVars>
          <dgm:chMax val="0"/>
          <dgm:chPref val="0"/>
        </dgm:presLayoutVars>
      </dgm:prSet>
      <dgm:spPr/>
    </dgm:pt>
    <dgm:pt modelId="{F426248E-5F24-4359-8189-71B15B39B051}" type="pres">
      <dgm:prSet presAssocID="{257C0793-1D1A-4B22-BB8E-1017D4DEBB0A}" presName="desTx" presStyleLbl="revTx" presStyleIdx="7" presStyleCnt="8" custScaleX="105268">
        <dgm:presLayoutVars/>
      </dgm:prSet>
      <dgm:spPr/>
    </dgm:pt>
  </dgm:ptLst>
  <dgm:cxnLst>
    <dgm:cxn modelId="{9D751208-406C-EA45-B0C9-62C4C5A695B8}" type="presOf" srcId="{9A75CC11-4B15-4EC1-8A71-2EDC29996594}" destId="{7A119AE3-52BB-405F-996D-5203810FF12B}" srcOrd="0" destOrd="0" presId="urn:microsoft.com/office/officeart/2018/2/layout/IconVerticalSolidList"/>
    <dgm:cxn modelId="{91269C13-55CD-AB47-8501-B3094C1DE445}" type="presOf" srcId="{DC0E9600-4E12-44D3-A657-6C8A65B2C154}" destId="{F3E6AD21-320F-4558-8CB6-893BF2D20ACE}" srcOrd="0" destOrd="0" presId="urn:microsoft.com/office/officeart/2018/2/layout/IconVerticalSolidList"/>
    <dgm:cxn modelId="{9CEE2723-994C-4613-8C43-2FED645E3487}" srcId="{9A75CC11-4B15-4EC1-8A71-2EDC29996594}" destId="{F63ACA74-D91A-45E3-A745-D1671579F51B}" srcOrd="0" destOrd="0" parTransId="{27836C8D-E979-45EE-B4B5-694F062DC5E9}" sibTransId="{BFF64342-7720-4EA9-BB30-6BEFB9AF65DD}"/>
    <dgm:cxn modelId="{9B15F428-A9C1-8840-B83C-0F3A18353AC6}" type="presOf" srcId="{212D58DF-7564-4FC9-960B-9587C4A83BD0}" destId="{F426248E-5F24-4359-8189-71B15B39B051}" srcOrd="0" destOrd="0" presId="urn:microsoft.com/office/officeart/2018/2/layout/IconVerticalSolidList"/>
    <dgm:cxn modelId="{01324B31-694F-4794-B968-3BFCF96B9142}" srcId="{001D4A60-7572-483C-BAD4-4C79F9A73E54}" destId="{A83B1882-0353-4934-A6E0-38E436960910}" srcOrd="0" destOrd="0" parTransId="{2556867B-3CCF-4AEB-8947-97C3438546FD}" sibTransId="{55511E19-3B32-4630-BD58-7239C392A683}"/>
    <dgm:cxn modelId="{B5199D5C-D22B-4A4F-B103-0CC7E9D1E569}" type="presOf" srcId="{CD500D37-75E2-4D59-80ED-8C39D2D56BD2}" destId="{45CEBAE3-D0E1-4E6C-9FDA-CB6A8776559D}" srcOrd="0" destOrd="0" presId="urn:microsoft.com/office/officeart/2018/2/layout/IconVerticalSolidList"/>
    <dgm:cxn modelId="{74620268-DC42-4026-8939-F4E95EDE75A8}" srcId="{CD500D37-75E2-4D59-80ED-8C39D2D56BD2}" destId="{9A75CC11-4B15-4EC1-8A71-2EDC29996594}" srcOrd="2" destOrd="0" parTransId="{3CFD7D7C-F18B-4AB0-BBDB-48103F29E0DA}" sibTransId="{BD70619A-4BCA-4BC9-BED5-8861A2415235}"/>
    <dgm:cxn modelId="{0E49D457-5A1D-4CB3-9514-7E17376D1AB9}" srcId="{DC0E9600-4E12-44D3-A657-6C8A65B2C154}" destId="{7EDFC5BA-AD46-4FD4-96FB-CB80351DBD65}" srcOrd="0" destOrd="0" parTransId="{BC8FD28D-F36E-4D3B-A333-462A79BA5210}" sibTransId="{65CD1601-E052-4800-A00F-66DE544A3031}"/>
    <dgm:cxn modelId="{DE30A291-6AE5-445E-A416-D67B5B79C0BE}" srcId="{257C0793-1D1A-4B22-BB8E-1017D4DEBB0A}" destId="{212D58DF-7564-4FC9-960B-9587C4A83BD0}" srcOrd="0" destOrd="0" parTransId="{225391DE-F254-493C-90F8-C913F92DA6A2}" sibTransId="{F077947D-2B6C-4818-976A-549602AF36DD}"/>
    <dgm:cxn modelId="{FE36B8B0-AE5E-6443-A2DF-1ACFB23FB3CE}" type="presOf" srcId="{A83B1882-0353-4934-A6E0-38E436960910}" destId="{9941A27D-4987-49A4-ACA0-D2393F0B8B57}" srcOrd="0" destOrd="0" presId="urn:microsoft.com/office/officeart/2018/2/layout/IconVerticalSolidList"/>
    <dgm:cxn modelId="{E0AEC8B1-9B93-1149-AF27-77DF0FF3990C}" type="presOf" srcId="{257C0793-1D1A-4B22-BB8E-1017D4DEBB0A}" destId="{DA317507-91E9-43DF-9F18-A641BE7827BC}" srcOrd="0" destOrd="0" presId="urn:microsoft.com/office/officeart/2018/2/layout/IconVerticalSolidList"/>
    <dgm:cxn modelId="{7C79A6B7-3D58-4088-98E7-F208D3F7F141}" srcId="{CD500D37-75E2-4D59-80ED-8C39D2D56BD2}" destId="{001D4A60-7572-483C-BAD4-4C79F9A73E54}" srcOrd="1" destOrd="0" parTransId="{1E9C2206-7666-40D3-91E1-9C3B03106950}" sibTransId="{5A5C80F1-953C-405C-B7CB-355509E0A1CE}"/>
    <dgm:cxn modelId="{327FA0CD-4C0E-4AAB-AAAA-F759A2E1BBB3}" srcId="{CD500D37-75E2-4D59-80ED-8C39D2D56BD2}" destId="{257C0793-1D1A-4B22-BB8E-1017D4DEBB0A}" srcOrd="3" destOrd="0" parTransId="{FFADCCFF-534E-4405-86F3-C13ECC41FAE1}" sibTransId="{F7957733-625E-4800-91CE-0B479DB69005}"/>
    <dgm:cxn modelId="{108FD7D5-8A23-9D45-9F30-764020EF87C4}" type="presOf" srcId="{001D4A60-7572-483C-BAD4-4C79F9A73E54}" destId="{DD0E8C49-EBEC-42A2-B1AF-E1DC5253DAA3}" srcOrd="0" destOrd="0" presId="urn:microsoft.com/office/officeart/2018/2/layout/IconVerticalSolidList"/>
    <dgm:cxn modelId="{F122ADDC-310B-4E71-B7E9-50E71677911F}" srcId="{CD500D37-75E2-4D59-80ED-8C39D2D56BD2}" destId="{DC0E9600-4E12-44D3-A657-6C8A65B2C154}" srcOrd="0" destOrd="0" parTransId="{90C088D2-29E6-43F6-AB0B-DAC26FB081F3}" sibTransId="{4E314CF0-30BB-47FB-B8EA-3E5AFEEB9A8E}"/>
    <dgm:cxn modelId="{8BF65BEA-D1EE-484C-BF60-C49C3ED8D35D}" type="presOf" srcId="{F63ACA74-D91A-45E3-A745-D1671579F51B}" destId="{1A1555AA-C025-4D90-838C-14BC6794E59D}" srcOrd="0" destOrd="0" presId="urn:microsoft.com/office/officeart/2018/2/layout/IconVerticalSolidList"/>
    <dgm:cxn modelId="{38902FF5-2813-684A-B38F-D33D220058CC}" type="presOf" srcId="{7EDFC5BA-AD46-4FD4-96FB-CB80351DBD65}" destId="{2D5436FF-CD8F-49B7-BC99-A908F42A00BB}" srcOrd="0" destOrd="0" presId="urn:microsoft.com/office/officeart/2018/2/layout/IconVerticalSolidList"/>
    <dgm:cxn modelId="{14679C32-F0C7-AC47-8CED-198449E62BB0}" type="presParOf" srcId="{45CEBAE3-D0E1-4E6C-9FDA-CB6A8776559D}" destId="{6E7987FB-F540-431D-A41C-50F526D92B60}" srcOrd="0" destOrd="0" presId="urn:microsoft.com/office/officeart/2018/2/layout/IconVerticalSolidList"/>
    <dgm:cxn modelId="{105CC4A6-E8D7-BC4F-BFE7-2BD25E22D5C9}" type="presParOf" srcId="{6E7987FB-F540-431D-A41C-50F526D92B60}" destId="{E5E149BA-DFCA-4D8C-9150-F489BDCC30C8}" srcOrd="0" destOrd="0" presId="urn:microsoft.com/office/officeart/2018/2/layout/IconVerticalSolidList"/>
    <dgm:cxn modelId="{5A3EE4D9-AA6D-D54C-831D-048C6441E1EE}" type="presParOf" srcId="{6E7987FB-F540-431D-A41C-50F526D92B60}" destId="{CAC72C6C-2F5A-4098-B8B3-7181FB515D2C}" srcOrd="1" destOrd="0" presId="urn:microsoft.com/office/officeart/2018/2/layout/IconVerticalSolidList"/>
    <dgm:cxn modelId="{FF7E61D1-F9FE-DB4F-82FF-A8C9FB72AA17}" type="presParOf" srcId="{6E7987FB-F540-431D-A41C-50F526D92B60}" destId="{435BBFC2-5166-4F3D-A663-3E143DE428A6}" srcOrd="2" destOrd="0" presId="urn:microsoft.com/office/officeart/2018/2/layout/IconVerticalSolidList"/>
    <dgm:cxn modelId="{6C328851-5F0E-124A-8261-9288F9EB03A8}" type="presParOf" srcId="{6E7987FB-F540-431D-A41C-50F526D92B60}" destId="{F3E6AD21-320F-4558-8CB6-893BF2D20ACE}" srcOrd="3" destOrd="0" presId="urn:microsoft.com/office/officeart/2018/2/layout/IconVerticalSolidList"/>
    <dgm:cxn modelId="{169112BD-E3A5-7444-92F7-8AB1BF1D1FB2}" type="presParOf" srcId="{6E7987FB-F540-431D-A41C-50F526D92B60}" destId="{2D5436FF-CD8F-49B7-BC99-A908F42A00BB}" srcOrd="4" destOrd="0" presId="urn:microsoft.com/office/officeart/2018/2/layout/IconVerticalSolidList"/>
    <dgm:cxn modelId="{D0C3D0E4-CC60-774D-A18B-3C40B48F0C94}" type="presParOf" srcId="{45CEBAE3-D0E1-4E6C-9FDA-CB6A8776559D}" destId="{2ABA5CE8-6AA7-4B1A-BFFA-01ED1F19C0D5}" srcOrd="1" destOrd="0" presId="urn:microsoft.com/office/officeart/2018/2/layout/IconVerticalSolidList"/>
    <dgm:cxn modelId="{F4113185-2B3C-1547-8D70-F327169CBDA6}" type="presParOf" srcId="{45CEBAE3-D0E1-4E6C-9FDA-CB6A8776559D}" destId="{442D4E97-8481-442A-95F0-4E5564093E65}" srcOrd="2" destOrd="0" presId="urn:microsoft.com/office/officeart/2018/2/layout/IconVerticalSolidList"/>
    <dgm:cxn modelId="{76007121-D410-2C4C-A721-2B4BF2FD3BC1}" type="presParOf" srcId="{442D4E97-8481-442A-95F0-4E5564093E65}" destId="{5D03E8DB-3BEC-4487-8F14-230693C419EF}" srcOrd="0" destOrd="0" presId="urn:microsoft.com/office/officeart/2018/2/layout/IconVerticalSolidList"/>
    <dgm:cxn modelId="{5027CB57-87E7-5243-87D5-23A7FE13D7C8}" type="presParOf" srcId="{442D4E97-8481-442A-95F0-4E5564093E65}" destId="{5C76D625-0DBD-4D4D-9BAA-0FA7CFF1BF38}" srcOrd="1" destOrd="0" presId="urn:microsoft.com/office/officeart/2018/2/layout/IconVerticalSolidList"/>
    <dgm:cxn modelId="{52F0BA28-1DC9-4544-BA77-600F68E6D6E5}" type="presParOf" srcId="{442D4E97-8481-442A-95F0-4E5564093E65}" destId="{46B916D1-548B-4689-9E44-F4D17CE65E03}" srcOrd="2" destOrd="0" presId="urn:microsoft.com/office/officeart/2018/2/layout/IconVerticalSolidList"/>
    <dgm:cxn modelId="{623EE2A3-05E8-4242-B8AA-BE27152B8A7D}" type="presParOf" srcId="{442D4E97-8481-442A-95F0-4E5564093E65}" destId="{DD0E8C49-EBEC-42A2-B1AF-E1DC5253DAA3}" srcOrd="3" destOrd="0" presId="urn:microsoft.com/office/officeart/2018/2/layout/IconVerticalSolidList"/>
    <dgm:cxn modelId="{B6FAE562-08EE-B24C-B345-C12410D22CD6}" type="presParOf" srcId="{442D4E97-8481-442A-95F0-4E5564093E65}" destId="{9941A27D-4987-49A4-ACA0-D2393F0B8B57}" srcOrd="4" destOrd="0" presId="urn:microsoft.com/office/officeart/2018/2/layout/IconVerticalSolidList"/>
    <dgm:cxn modelId="{CDEA9961-75FA-894C-9377-313AF7D6CF4D}" type="presParOf" srcId="{45CEBAE3-D0E1-4E6C-9FDA-CB6A8776559D}" destId="{309F6898-3B75-44B1-A047-6722FE4ABE68}" srcOrd="3" destOrd="0" presId="urn:microsoft.com/office/officeart/2018/2/layout/IconVerticalSolidList"/>
    <dgm:cxn modelId="{5B29F6FF-7A11-AB41-9C93-8CBEB1CB5F38}" type="presParOf" srcId="{45CEBAE3-D0E1-4E6C-9FDA-CB6A8776559D}" destId="{C6F4DEEC-9538-4B3D-8483-87E9B3A5BEB4}" srcOrd="4" destOrd="0" presId="urn:microsoft.com/office/officeart/2018/2/layout/IconVerticalSolidList"/>
    <dgm:cxn modelId="{6096A9C0-F75B-8C42-ADBE-DA6EE942B367}" type="presParOf" srcId="{C6F4DEEC-9538-4B3D-8483-87E9B3A5BEB4}" destId="{C0F40A7D-A0FF-4DD0-AE70-AF5CC0C3944C}" srcOrd="0" destOrd="0" presId="urn:microsoft.com/office/officeart/2018/2/layout/IconVerticalSolidList"/>
    <dgm:cxn modelId="{EA6B756B-AA4B-334D-B785-671117BB73EC}" type="presParOf" srcId="{C6F4DEEC-9538-4B3D-8483-87E9B3A5BEB4}" destId="{F20F48D9-1880-4EA7-A0F3-E23D37623576}" srcOrd="1" destOrd="0" presId="urn:microsoft.com/office/officeart/2018/2/layout/IconVerticalSolidList"/>
    <dgm:cxn modelId="{B103A621-89EF-D94A-9452-DA6DCC4917D8}" type="presParOf" srcId="{C6F4DEEC-9538-4B3D-8483-87E9B3A5BEB4}" destId="{09BA8A54-BE22-4842-823D-A702D9555204}" srcOrd="2" destOrd="0" presId="urn:microsoft.com/office/officeart/2018/2/layout/IconVerticalSolidList"/>
    <dgm:cxn modelId="{F8897D5F-5D63-CD4F-A403-7FA055153862}" type="presParOf" srcId="{C6F4DEEC-9538-4B3D-8483-87E9B3A5BEB4}" destId="{7A119AE3-52BB-405F-996D-5203810FF12B}" srcOrd="3" destOrd="0" presId="urn:microsoft.com/office/officeart/2018/2/layout/IconVerticalSolidList"/>
    <dgm:cxn modelId="{B38D81A4-FD7E-D446-8E04-FDE9F422F4F5}" type="presParOf" srcId="{C6F4DEEC-9538-4B3D-8483-87E9B3A5BEB4}" destId="{1A1555AA-C025-4D90-838C-14BC6794E59D}" srcOrd="4" destOrd="0" presId="urn:microsoft.com/office/officeart/2018/2/layout/IconVerticalSolidList"/>
    <dgm:cxn modelId="{6210FBC7-F4FF-C146-A641-964DEF2C0001}" type="presParOf" srcId="{45CEBAE3-D0E1-4E6C-9FDA-CB6A8776559D}" destId="{69CF3261-C1FD-4468-8FA2-BB6E63E1FFEA}" srcOrd="5" destOrd="0" presId="urn:microsoft.com/office/officeart/2018/2/layout/IconVerticalSolidList"/>
    <dgm:cxn modelId="{AC874E90-4D0F-8146-B69E-2EE78D35BBA1}" type="presParOf" srcId="{45CEBAE3-D0E1-4E6C-9FDA-CB6A8776559D}" destId="{8B138846-2A4F-4670-A944-77C6BD79D420}" srcOrd="6" destOrd="0" presId="urn:microsoft.com/office/officeart/2018/2/layout/IconVerticalSolidList"/>
    <dgm:cxn modelId="{63F1E96C-7C5F-0848-869E-89C2B7C3A91B}" type="presParOf" srcId="{8B138846-2A4F-4670-A944-77C6BD79D420}" destId="{8C6DF571-7056-4786-B46B-161117869F8F}" srcOrd="0" destOrd="0" presId="urn:microsoft.com/office/officeart/2018/2/layout/IconVerticalSolidList"/>
    <dgm:cxn modelId="{EC8DAE49-8BE3-AB4F-A5DD-322F9942410D}" type="presParOf" srcId="{8B138846-2A4F-4670-A944-77C6BD79D420}" destId="{7BFC27FD-3C7B-41FB-AC64-9BD50C71B81D}" srcOrd="1" destOrd="0" presId="urn:microsoft.com/office/officeart/2018/2/layout/IconVerticalSolidList"/>
    <dgm:cxn modelId="{E841A680-3150-1441-A543-59E6190CE6E4}" type="presParOf" srcId="{8B138846-2A4F-4670-A944-77C6BD79D420}" destId="{E7EAD2E2-7465-41D5-9CD7-18BD1A19619A}" srcOrd="2" destOrd="0" presId="urn:microsoft.com/office/officeart/2018/2/layout/IconVerticalSolidList"/>
    <dgm:cxn modelId="{009DD230-2962-9B4E-AEBC-EE7801C320F5}" type="presParOf" srcId="{8B138846-2A4F-4670-A944-77C6BD79D420}" destId="{DA317507-91E9-43DF-9F18-A641BE7827BC}" srcOrd="3" destOrd="0" presId="urn:microsoft.com/office/officeart/2018/2/layout/IconVerticalSolidList"/>
    <dgm:cxn modelId="{75CB9C57-321C-4145-B00A-B39EBA8A4BE4}" type="presParOf" srcId="{8B138846-2A4F-4670-A944-77C6BD79D420}" destId="{F426248E-5F24-4359-8189-71B15B39B051}" srcOrd="4" destOrd="0" presId="urn:microsoft.com/office/officeart/2018/2/layout/IconVerticalSolidList"/>
  </dgm:cxnLst>
  <dgm:bg/>
  <dgm:whole/>
  <dgm:extLst>
    <a:ext uri="http://schemas.microsoft.com/office/drawing/2008/diagram">
      <dsp:dataModelExt xmlns:dsp="http://schemas.microsoft.com/office/drawing/2008/diagram" relId="rId10"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E149BA-DFCA-4D8C-9150-F489BDCC30C8}">
      <dsp:nvSpPr>
        <dsp:cNvPr id="0" name=""/>
        <dsp:cNvSpPr/>
      </dsp:nvSpPr>
      <dsp:spPr>
        <a:xfrm>
          <a:off x="-38512" y="9550"/>
          <a:ext cx="7728267" cy="106699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C72C6C-2F5A-4098-B8B3-7181FB515D2C}">
      <dsp:nvSpPr>
        <dsp:cNvPr id="0" name=""/>
        <dsp:cNvSpPr/>
      </dsp:nvSpPr>
      <dsp:spPr>
        <a:xfrm>
          <a:off x="284253" y="249623"/>
          <a:ext cx="586846" cy="586846"/>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3E6AD21-320F-4558-8CB6-893BF2D20ACE}">
      <dsp:nvSpPr>
        <dsp:cNvPr id="0" name=""/>
        <dsp:cNvSpPr/>
      </dsp:nvSpPr>
      <dsp:spPr>
        <a:xfrm>
          <a:off x="1193866" y="9550"/>
          <a:ext cx="3477720"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Surveillance</a:t>
          </a:r>
        </a:p>
      </dsp:txBody>
      <dsp:txXfrm>
        <a:off x="1193866" y="9550"/>
        <a:ext cx="3477720" cy="1066994"/>
      </dsp:txXfrm>
    </dsp:sp>
    <dsp:sp modelId="{2D5436FF-CD8F-49B7-BC99-A908F42A00BB}">
      <dsp:nvSpPr>
        <dsp:cNvPr id="0" name=""/>
        <dsp:cNvSpPr/>
      </dsp:nvSpPr>
      <dsp:spPr>
        <a:xfrm>
          <a:off x="4592151" y="9550"/>
          <a:ext cx="3174627"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What is the problem?</a:t>
          </a:r>
        </a:p>
      </dsp:txBody>
      <dsp:txXfrm>
        <a:off x="4592151" y="9550"/>
        <a:ext cx="3174627" cy="1066994"/>
      </dsp:txXfrm>
    </dsp:sp>
    <dsp:sp modelId="{5D03E8DB-3BEC-4487-8F14-230693C419EF}">
      <dsp:nvSpPr>
        <dsp:cNvPr id="0" name=""/>
        <dsp:cNvSpPr/>
      </dsp:nvSpPr>
      <dsp:spPr>
        <a:xfrm>
          <a:off x="-38512" y="1343293"/>
          <a:ext cx="7728267" cy="106699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76D625-0DBD-4D4D-9BAA-0FA7CFF1BF38}">
      <dsp:nvSpPr>
        <dsp:cNvPr id="0" name=""/>
        <dsp:cNvSpPr/>
      </dsp:nvSpPr>
      <dsp:spPr>
        <a:xfrm>
          <a:off x="284253" y="1583366"/>
          <a:ext cx="586846" cy="586846"/>
        </a:xfrm>
        <a:prstGeom prst="rect">
          <a:avLst/>
        </a:prstGeom>
        <a:blipFill>
          <a:blip xmlns:r="http://schemas.openxmlformats.org/officeDocument/2006/relationships" r:embed="rId3">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D0E8C49-EBEC-42A2-B1AF-E1DC5253DAA3}">
      <dsp:nvSpPr>
        <dsp:cNvPr id="0" name=""/>
        <dsp:cNvSpPr/>
      </dsp:nvSpPr>
      <dsp:spPr>
        <a:xfrm>
          <a:off x="1193866" y="1343293"/>
          <a:ext cx="3477720"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Risk Factor Identification</a:t>
          </a:r>
        </a:p>
      </dsp:txBody>
      <dsp:txXfrm>
        <a:off x="1193866" y="1343293"/>
        <a:ext cx="3477720" cy="1066994"/>
      </dsp:txXfrm>
    </dsp:sp>
    <dsp:sp modelId="{9941A27D-4987-49A4-ACA0-D2393F0B8B57}">
      <dsp:nvSpPr>
        <dsp:cNvPr id="0" name=""/>
        <dsp:cNvSpPr/>
      </dsp:nvSpPr>
      <dsp:spPr>
        <a:xfrm>
          <a:off x="4592151" y="1343293"/>
          <a:ext cx="3174627"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What is the cause?</a:t>
          </a:r>
        </a:p>
      </dsp:txBody>
      <dsp:txXfrm>
        <a:off x="4592151" y="1343293"/>
        <a:ext cx="3174627" cy="1066994"/>
      </dsp:txXfrm>
    </dsp:sp>
    <dsp:sp modelId="{C0F40A7D-A0FF-4DD0-AE70-AF5CC0C3944C}">
      <dsp:nvSpPr>
        <dsp:cNvPr id="0" name=""/>
        <dsp:cNvSpPr/>
      </dsp:nvSpPr>
      <dsp:spPr>
        <a:xfrm>
          <a:off x="-38512" y="2677036"/>
          <a:ext cx="7728267" cy="106699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0F48D9-1880-4EA7-A0F3-E23D37623576}">
      <dsp:nvSpPr>
        <dsp:cNvPr id="0" name=""/>
        <dsp:cNvSpPr/>
      </dsp:nvSpPr>
      <dsp:spPr>
        <a:xfrm>
          <a:off x="284253" y="2917110"/>
          <a:ext cx="586846" cy="586846"/>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A119AE3-52BB-405F-996D-5203810FF12B}">
      <dsp:nvSpPr>
        <dsp:cNvPr id="0" name=""/>
        <dsp:cNvSpPr/>
      </dsp:nvSpPr>
      <dsp:spPr>
        <a:xfrm>
          <a:off x="1193866" y="2677036"/>
          <a:ext cx="3477720"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Intervention</a:t>
          </a:r>
        </a:p>
      </dsp:txBody>
      <dsp:txXfrm>
        <a:off x="1193866" y="2677036"/>
        <a:ext cx="3477720" cy="1066994"/>
      </dsp:txXfrm>
    </dsp:sp>
    <dsp:sp modelId="{1A1555AA-C025-4D90-838C-14BC6794E59D}">
      <dsp:nvSpPr>
        <dsp:cNvPr id="0" name=""/>
        <dsp:cNvSpPr/>
      </dsp:nvSpPr>
      <dsp:spPr>
        <a:xfrm>
          <a:off x="4592151" y="2677036"/>
          <a:ext cx="3174627"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What works?</a:t>
          </a:r>
        </a:p>
      </dsp:txBody>
      <dsp:txXfrm>
        <a:off x="4592151" y="2677036"/>
        <a:ext cx="3174627" cy="1066994"/>
      </dsp:txXfrm>
    </dsp:sp>
    <dsp:sp modelId="{8C6DF571-7056-4786-B46B-161117869F8F}">
      <dsp:nvSpPr>
        <dsp:cNvPr id="0" name=""/>
        <dsp:cNvSpPr/>
      </dsp:nvSpPr>
      <dsp:spPr>
        <a:xfrm>
          <a:off x="-38512" y="4010779"/>
          <a:ext cx="7728267" cy="106699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FC27FD-3C7B-41FB-AC64-9BD50C71B81D}">
      <dsp:nvSpPr>
        <dsp:cNvPr id="0" name=""/>
        <dsp:cNvSpPr/>
      </dsp:nvSpPr>
      <dsp:spPr>
        <a:xfrm>
          <a:off x="284253" y="4250853"/>
          <a:ext cx="586846" cy="586846"/>
        </a:xfrm>
        <a:prstGeom prst="rect">
          <a:avLst/>
        </a:prstGeom>
        <a:blipFill>
          <a:blip xmlns:r="http://schemas.openxmlformats.org/officeDocument/2006/relationships" r:embed="rId7">
            <a:extLst>
              <a:ext uri="{28A0092B-C50C-407E-A947-70E740481C1C}">
                <a14:useLocalDpi xmlns:a14="http://schemas.microsoft.com/office/drawing/2010/main"/>
              </a:ext>
              <a:ext uri="{96DAC541-7B7A-43D3-8B79-37D633B846F1}">
                <asvg:svgBlip xmlns:asvg="http://schemas.microsoft.com/office/drawing/2016/SVG/main" r:embed="rId8"/>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A317507-91E9-43DF-9F18-A641BE7827BC}">
      <dsp:nvSpPr>
        <dsp:cNvPr id="0" name=""/>
        <dsp:cNvSpPr/>
      </dsp:nvSpPr>
      <dsp:spPr>
        <a:xfrm>
          <a:off x="1193866" y="4010779"/>
          <a:ext cx="3477720"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Implementation</a:t>
          </a:r>
        </a:p>
      </dsp:txBody>
      <dsp:txXfrm>
        <a:off x="1193866" y="4010779"/>
        <a:ext cx="3477720" cy="1066994"/>
      </dsp:txXfrm>
    </dsp:sp>
    <dsp:sp modelId="{F426248E-5F24-4359-8189-71B15B39B051}">
      <dsp:nvSpPr>
        <dsp:cNvPr id="0" name=""/>
        <dsp:cNvSpPr/>
      </dsp:nvSpPr>
      <dsp:spPr>
        <a:xfrm>
          <a:off x="4592151" y="4010779"/>
          <a:ext cx="3174627"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How did we do it?</a:t>
          </a:r>
        </a:p>
      </dsp:txBody>
      <dsp:txXfrm>
        <a:off x="4592151" y="4010779"/>
        <a:ext cx="3174627" cy="106699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5688" cy="351419"/>
          </a:xfrm>
          <a:prstGeom prst="rect">
            <a:avLst/>
          </a:prstGeom>
        </p:spPr>
        <p:txBody>
          <a:bodyPr vert="horz" lIns="93104" tIns="46552" rIns="93104" bIns="46552" rtlCol="0"/>
          <a:lstStyle>
            <a:lvl1pPr algn="l">
              <a:defRPr sz="1200"/>
            </a:lvl1pPr>
          </a:lstStyle>
          <a:p>
            <a:endParaRPr lang="en-US"/>
          </a:p>
        </p:txBody>
      </p:sp>
      <p:sp>
        <p:nvSpPr>
          <p:cNvPr id="3" name="Date Placeholder 2"/>
          <p:cNvSpPr>
            <a:spLocks noGrp="1"/>
          </p:cNvSpPr>
          <p:nvPr>
            <p:ph type="dt" idx="1"/>
          </p:nvPr>
        </p:nvSpPr>
        <p:spPr>
          <a:xfrm>
            <a:off x="5262212" y="0"/>
            <a:ext cx="4025688" cy="351419"/>
          </a:xfrm>
          <a:prstGeom prst="rect">
            <a:avLst/>
          </a:prstGeom>
        </p:spPr>
        <p:txBody>
          <a:bodyPr vert="horz" lIns="93104" tIns="46552" rIns="93104" bIns="46552" rtlCol="0"/>
          <a:lstStyle>
            <a:lvl1pPr algn="r">
              <a:defRPr sz="1200"/>
            </a:lvl1pPr>
          </a:lstStyle>
          <a:p>
            <a:fld id="{0FDB490C-EE19-3543-9F7A-2657609D31CD}" type="datetimeFigureOut">
              <a:rPr lang="en-US" smtClean="0"/>
              <a:t>11/18/2024</a:t>
            </a:fld>
            <a:endParaRPr lang="en-US"/>
          </a:p>
        </p:txBody>
      </p:sp>
      <p:sp>
        <p:nvSpPr>
          <p:cNvPr id="4" name="Slide Image Placeholder 3"/>
          <p:cNvSpPr>
            <a:spLocks noGrp="1" noRot="1" noChangeAspect="1"/>
          </p:cNvSpPr>
          <p:nvPr>
            <p:ph type="sldImg" idx="2"/>
          </p:nvPr>
        </p:nvSpPr>
        <p:spPr>
          <a:xfrm>
            <a:off x="2544763" y="876300"/>
            <a:ext cx="4200525" cy="2363788"/>
          </a:xfrm>
          <a:prstGeom prst="rect">
            <a:avLst/>
          </a:prstGeom>
          <a:noFill/>
          <a:ln w="12700">
            <a:solidFill>
              <a:prstClr val="black"/>
            </a:solidFill>
          </a:ln>
        </p:spPr>
        <p:txBody>
          <a:bodyPr vert="horz" lIns="93104" tIns="46552" rIns="93104" bIns="46552" rtlCol="0" anchor="ctr"/>
          <a:lstStyle/>
          <a:p>
            <a:endParaRPr lang="en-US"/>
          </a:p>
        </p:txBody>
      </p:sp>
      <p:sp>
        <p:nvSpPr>
          <p:cNvPr id="5" name="Notes Placeholder 4"/>
          <p:cNvSpPr>
            <a:spLocks noGrp="1"/>
          </p:cNvSpPr>
          <p:nvPr>
            <p:ph type="body" sz="quarter" idx="3"/>
          </p:nvPr>
        </p:nvSpPr>
        <p:spPr>
          <a:xfrm>
            <a:off x="929005" y="3370699"/>
            <a:ext cx="7432040" cy="2757845"/>
          </a:xfrm>
          <a:prstGeom prst="rect">
            <a:avLst/>
          </a:prstGeom>
        </p:spPr>
        <p:txBody>
          <a:bodyPr vert="horz" lIns="93104" tIns="46552" rIns="93104" bIns="4655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2632"/>
            <a:ext cx="4025688" cy="351418"/>
          </a:xfrm>
          <a:prstGeom prst="rect">
            <a:avLst/>
          </a:prstGeom>
        </p:spPr>
        <p:txBody>
          <a:bodyPr vert="horz" lIns="93104" tIns="46552" rIns="93104" bIns="46552" rtlCol="0" anchor="b"/>
          <a:lstStyle>
            <a:lvl1pPr algn="l">
              <a:defRPr sz="1200"/>
            </a:lvl1pPr>
          </a:lstStyle>
          <a:p>
            <a:endParaRPr lang="en-US"/>
          </a:p>
        </p:txBody>
      </p:sp>
      <p:sp>
        <p:nvSpPr>
          <p:cNvPr id="7" name="Slide Number Placeholder 6"/>
          <p:cNvSpPr>
            <a:spLocks noGrp="1"/>
          </p:cNvSpPr>
          <p:nvPr>
            <p:ph type="sldNum" sz="quarter" idx="5"/>
          </p:nvPr>
        </p:nvSpPr>
        <p:spPr>
          <a:xfrm>
            <a:off x="5262212" y="6652632"/>
            <a:ext cx="4025688" cy="351418"/>
          </a:xfrm>
          <a:prstGeom prst="rect">
            <a:avLst/>
          </a:prstGeom>
        </p:spPr>
        <p:txBody>
          <a:bodyPr vert="horz" lIns="93104" tIns="46552" rIns="93104" bIns="46552" rtlCol="0" anchor="b"/>
          <a:lstStyle>
            <a:lvl1pPr algn="r">
              <a:defRPr sz="1200"/>
            </a:lvl1pPr>
          </a:lstStyle>
          <a:p>
            <a:fld id="{0DF3CA22-E8E8-4840-A74B-7C5B22B8ED21}" type="slidenum">
              <a:rPr lang="en-US" smtClean="0"/>
              <a:t>‹#›</a:t>
            </a:fld>
            <a:endParaRPr lang="en-US"/>
          </a:p>
        </p:txBody>
      </p:sp>
    </p:spTree>
    <p:extLst>
      <p:ext uri="{BB962C8B-B14F-4D97-AF65-F5344CB8AC3E}">
        <p14:creationId xmlns:p14="http://schemas.microsoft.com/office/powerpoint/2010/main" val="2414592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cdc.gov/museum/education/lessons/"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cdc.gov/nceh"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cdc.gov/nceh/lead" TargetMode="External"/><Relationship Id="rId2" Type="http://schemas.openxmlformats.org/officeDocument/2006/relationships/slide" Target="../slides/slide15.xml"/><Relationship Id="rId1" Type="http://schemas.openxmlformats.org/officeDocument/2006/relationships/notesMaster" Target="../notesMasters/notesMaster1.xml"/><Relationship Id="rId4" Type="http://schemas.openxmlformats.org/officeDocument/2006/relationships/hyperlink" Target="https://youtu.be/V8hEYFpYsv4" TargetMode="Externa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31042"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Century Gothic" panose="020B0502020202020204" pitchFamily="34" charset="0"/>
                <a:ea typeface="Century Gothic" panose="020B0502020202020204" pitchFamily="34" charset="0"/>
                <a:cs typeface="Segoe UI" panose="020B0502040204020203" pitchFamily="34" charset="0"/>
              </a:rPr>
              <a:t>Lead is a particularly toxic metal that has been used for everyday items from paints and makeup to coins and plumbing. Disease surveillance and regulations have dramatically reduced the amount of lead in our environment and in our blood over the last 50 years.</a:t>
            </a:r>
            <a:endParaRPr lang="en-US" sz="1800" dirty="0">
              <a:effectLst/>
              <a:latin typeface="Times New Roman" panose="02020603050405020304" pitchFamily="18" charset="0"/>
              <a:ea typeface="Century Gothic" panose="020B0502020202020204" pitchFamily="34" charset="0"/>
            </a:endParaRPr>
          </a:p>
          <a:p>
            <a:pPr defTabSz="931042">
              <a:defRPr/>
            </a:pPr>
            <a:endParaRPr lang="en-US" dirty="0"/>
          </a:p>
          <a:p>
            <a:pPr defTabSz="931042">
              <a:defRPr/>
            </a:pPr>
            <a:r>
              <a:rPr lang="en-US" dirty="0"/>
              <a:t>Note: These slides are made possible by the David J. </a:t>
            </a:r>
            <a:r>
              <a:rPr lang="en-US" dirty="0" err="1"/>
              <a:t>Sencer</a:t>
            </a:r>
            <a:r>
              <a:rPr lang="en-US" dirty="0"/>
              <a:t> CDC Museum Public Health Academy.  </a:t>
            </a:r>
            <a:r>
              <a:rPr lang="en-US" dirty="0">
                <a:hlinkClick r:id="rId3"/>
              </a:rPr>
              <a:t>https://www.cdc.gov/museum/education/lessons/</a:t>
            </a:r>
            <a:endParaRPr lang="en-US" dirty="0">
              <a:effectLst/>
            </a:endParaRPr>
          </a:p>
          <a:p>
            <a:pPr defTabSz="931042">
              <a:defRPr/>
            </a:pPr>
            <a:endParaRPr lang="en-US" dirty="0"/>
          </a:p>
          <a:p>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1</a:t>
            </a:fld>
            <a:endParaRPr lang="en-US"/>
          </a:p>
        </p:txBody>
      </p:sp>
    </p:spTree>
    <p:extLst>
      <p:ext uri="{BB962C8B-B14F-4D97-AF65-F5344CB8AC3E}">
        <p14:creationId xmlns:p14="http://schemas.microsoft.com/office/powerpoint/2010/main" val="25411694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u="none" dirty="0">
                <a:solidFill>
                  <a:schemeClr val="bg2"/>
                </a:solidFill>
                <a:effectLst/>
                <a:latin typeface="Century Gothic" panose="020B0502020202020204" pitchFamily="34" charset="0"/>
                <a:ea typeface="Century Gothic" panose="020B0502020202020204" pitchFamily="34" charset="0"/>
                <a:cs typeface="Times New Roman" panose="02020603050405020304" pitchFamily="18" charset="0"/>
              </a:rPr>
              <a:t>From April 25, 2014–October 15, 2015, approximately 99,000 residents of the City of Flint, MI, were exposed to lead when the drinking water source was switched from the Detroit Water Authority to the Flint Water System (FWS). In December 2015, lead contamination in the FWS was declared a state of emergency and by January 2016, CDC assisted the City of Flint and the State of Michigan to develop a response and recovery plan. </a:t>
            </a:r>
          </a:p>
          <a:p>
            <a:pPr marL="0" marR="0">
              <a:lnSpc>
                <a:spcPct val="107000"/>
              </a:lnSpc>
              <a:spcBef>
                <a:spcPts val="0"/>
              </a:spcBef>
              <a:spcAft>
                <a:spcPts val="800"/>
              </a:spcAft>
            </a:pPr>
            <a:endParaRPr lang="en-US" sz="1800" u="none" dirty="0">
              <a:solidFill>
                <a:schemeClr val="bg2"/>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u="none" dirty="0">
                <a:solidFill>
                  <a:schemeClr val="bg2"/>
                </a:solidFill>
                <a:effectLst/>
                <a:latin typeface="Century Gothic" panose="020B0502020202020204" pitchFamily="34" charset="0"/>
                <a:ea typeface="Century Gothic" panose="020B0502020202020204" pitchFamily="34" charset="0"/>
                <a:cs typeface="Times New Roman" panose="02020603050405020304" pitchFamily="18" charset="0"/>
              </a:rPr>
              <a:t>In the video linked below, Dr. Phoebe Thorpe interviews Dr. Mona Hanna-Attisha, whose research exposed the Flint, Michigan water crisis. Learn how lead poisoning in children remains a problem in the United States and how childhood lead exposure can be prevented. https://youtu.be/XVMZCqCpYCQ</a:t>
            </a:r>
          </a:p>
          <a:p>
            <a:pPr marL="0" marR="0">
              <a:lnSpc>
                <a:spcPct val="107000"/>
              </a:lnSpc>
              <a:spcBef>
                <a:spcPts val="0"/>
              </a:spcBef>
              <a:spcAft>
                <a:spcPts val="800"/>
              </a:spcAft>
            </a:pPr>
            <a:endParaRPr lang="en-US" sz="1800" u="none" dirty="0">
              <a:solidFill>
                <a:schemeClr val="bg2"/>
              </a:solidFill>
              <a:effectLst/>
              <a:latin typeface="Century Gothic" panose="020B0502020202020204" pitchFamily="34" charset="0"/>
              <a:ea typeface="Century Gothic" panose="020B0502020202020204" pitchFamily="34" charset="0"/>
              <a:cs typeface="Times New Roman" panose="02020603050405020304" pitchFamily="18" charset="0"/>
            </a:endParaRPr>
          </a:p>
          <a:p>
            <a:r>
              <a:rPr lang="en-US" sz="1800" u="none" dirty="0">
                <a:solidFill>
                  <a:schemeClr val="bg2"/>
                </a:solidFill>
                <a:effectLst/>
                <a:latin typeface="Century Gothic" panose="020B0502020202020204" pitchFamily="34" charset="0"/>
                <a:ea typeface="Century Gothic" panose="020B0502020202020204" pitchFamily="34" charset="0"/>
                <a:cs typeface="Times New Roman" panose="02020603050405020304" pitchFamily="18" charset="0"/>
              </a:rPr>
              <a:t>For follow up, check out Dr. Hanna-Attisha’s 2019 rousing commencement speech at the Harvard School of Medicine. Listen for a special tribute to Dr. Alice Hamilton, (https://youtu.be/2XY12HZ_-L4) one of the female pioneers of </a:t>
            </a:r>
            <a:r>
              <a:rPr lang="en-US" sz="1800" b="1" u="none" dirty="0">
                <a:solidFill>
                  <a:schemeClr val="bg2"/>
                </a:solidFill>
                <a:effectLst/>
                <a:latin typeface="Century Gothic" panose="020B0502020202020204" pitchFamily="34" charset="0"/>
                <a:ea typeface="Century Gothic" panose="020B0502020202020204" pitchFamily="34" charset="0"/>
                <a:cs typeface="Times New Roman" panose="02020603050405020304" pitchFamily="18" charset="0"/>
              </a:rPr>
              <a:t>public health</a:t>
            </a:r>
            <a:r>
              <a:rPr lang="en-US" sz="1800" u="none" dirty="0">
                <a:solidFill>
                  <a:schemeClr val="bg2"/>
                </a:solidFill>
                <a:effectLst/>
                <a:latin typeface="Century Gothic" panose="020B0502020202020204" pitchFamily="34" charset="0"/>
                <a:ea typeface="Century Gothic" panose="020B0502020202020204" pitchFamily="34" charset="0"/>
                <a:cs typeface="Times New Roman" panose="02020603050405020304" pitchFamily="18" charset="0"/>
              </a:rPr>
              <a:t> and industrial health and safety standards. https://hms.harvard.edu/news/fresh-eyes</a:t>
            </a:r>
            <a:endParaRPr lang="en-US" u="none" dirty="0">
              <a:solidFill>
                <a:schemeClr val="bg2"/>
              </a:solidFill>
            </a:endParaRPr>
          </a:p>
        </p:txBody>
      </p:sp>
      <p:sp>
        <p:nvSpPr>
          <p:cNvPr id="4" name="Slide Number Placeholder 3"/>
          <p:cNvSpPr>
            <a:spLocks noGrp="1"/>
          </p:cNvSpPr>
          <p:nvPr>
            <p:ph type="sldNum" sz="quarter" idx="5"/>
          </p:nvPr>
        </p:nvSpPr>
        <p:spPr/>
        <p:txBody>
          <a:bodyPr/>
          <a:lstStyle/>
          <a:p>
            <a:fld id="{0DF3CA22-E8E8-4840-A74B-7C5B22B8ED21}" type="slidenum">
              <a:rPr lang="en-US" smtClean="0"/>
              <a:t>10</a:t>
            </a:fld>
            <a:endParaRPr lang="en-US"/>
          </a:p>
        </p:txBody>
      </p:sp>
    </p:spTree>
    <p:extLst>
      <p:ext uri="{BB962C8B-B14F-4D97-AF65-F5344CB8AC3E}">
        <p14:creationId xmlns:p14="http://schemas.microsoft.com/office/powerpoint/2010/main" val="24413547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11</a:t>
            </a:fld>
            <a:endParaRPr lang="en-US"/>
          </a:p>
        </p:txBody>
      </p:sp>
    </p:spTree>
    <p:extLst>
      <p:ext uri="{BB962C8B-B14F-4D97-AF65-F5344CB8AC3E}">
        <p14:creationId xmlns:p14="http://schemas.microsoft.com/office/powerpoint/2010/main" val="2212770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b="1"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t>Call to Action</a:t>
            </a:r>
            <a:br>
              <a:rPr lang="en-US" sz="1800" b="1"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b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In order to understand the risk factors of lead poisoning, it is essential that people know about the historical and current sources of lead exposure. You can help people by following these three steps:  </a:t>
            </a:r>
          </a:p>
          <a:p>
            <a:pPr marL="0" marR="0">
              <a:lnSpc>
                <a:spcPct val="107000"/>
              </a:lnSpc>
              <a:spcBef>
                <a:spcPts val="0"/>
              </a:spcBef>
              <a:spcAft>
                <a:spcPts val="800"/>
              </a:spcAft>
            </a:pPr>
            <a:endParaRPr lang="en-US" sz="1800" b="1"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342900" marR="0" indent="-342900">
              <a:lnSpc>
                <a:spcPct val="107000"/>
              </a:lnSpc>
              <a:spcBef>
                <a:spcPts val="0"/>
              </a:spcBef>
              <a:spcAft>
                <a:spcPts val="800"/>
              </a:spcAft>
              <a:buAutoNum type="arabicPeriod"/>
            </a:pPr>
            <a:r>
              <a:rPr lang="en-US" sz="1800" b="1" dirty="0">
                <a:effectLst/>
                <a:latin typeface="Century Gothic" panose="020B0502020202020204" pitchFamily="34" charset="0"/>
                <a:ea typeface="Century Gothic" panose="020B0502020202020204" pitchFamily="34" charset="0"/>
                <a:cs typeface="Times New Roman" panose="02020603050405020304" pitchFamily="18" charset="0"/>
              </a:rPr>
              <a:t>Examine historical lead data.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Data from NHANES were used to convince Congress to allow the EPA to regulate the amount of lead in substances like gasoline and paint. Examine historical blood lead level data to see lead’s environmental hazards.</a:t>
            </a:r>
          </a:p>
          <a:p>
            <a:pPr marL="342900" marR="0" indent="-342900">
              <a:lnSpc>
                <a:spcPct val="107000"/>
              </a:lnSpc>
              <a:spcBef>
                <a:spcPts val="0"/>
              </a:spcBef>
              <a:spcAft>
                <a:spcPts val="800"/>
              </a:spcAft>
              <a:buAutoNum type="arabicPeriod"/>
            </a:pPr>
            <a:r>
              <a:rPr lang="en-US" sz="1800" b="1" dirty="0">
                <a:effectLst/>
                <a:latin typeface="Century Gothic" panose="020B0502020202020204" pitchFamily="34" charset="0"/>
                <a:ea typeface="Century Gothic" panose="020B0502020202020204" pitchFamily="34" charset="0"/>
                <a:cs typeface="Times New Roman" panose="02020603050405020304" pitchFamily="18" charset="0"/>
              </a:rPr>
              <a:t>Develop a plan to address a public health emergency.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The Flint water crisis caused elevated lead levels in tap water. Examine the timeline of the disaster and make recommendations to address the long-term effects of lead in the tap water.</a:t>
            </a:r>
          </a:p>
          <a:p>
            <a:pPr marL="342900" marR="0" indent="-342900">
              <a:lnSpc>
                <a:spcPct val="107000"/>
              </a:lnSpc>
              <a:spcBef>
                <a:spcPts val="0"/>
              </a:spcBef>
              <a:spcAft>
                <a:spcPts val="800"/>
              </a:spcAft>
              <a:buAutoNum type="arabicPeriod"/>
            </a:pPr>
            <a:r>
              <a:rPr lang="en-US" sz="1800" b="1" dirty="0">
                <a:effectLst/>
                <a:latin typeface="Century Gothic" panose="020B0502020202020204" pitchFamily="34" charset="0"/>
                <a:ea typeface="Century Gothic" panose="020B0502020202020204" pitchFamily="34" charset="0"/>
                <a:cs typeface="Times New Roman" panose="02020603050405020304" pitchFamily="18" charset="0"/>
              </a:rPr>
              <a:t>Share your findings.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One of the ways CDC communicates information is through social media. Your demonstrations can help CDC communicate the work they have done and are doing to reduce the rates of lead poisoning in the population.</a:t>
            </a:r>
          </a:p>
          <a:p>
            <a:pPr marL="342900" marR="0" indent="-342900">
              <a:lnSpc>
                <a:spcPct val="107000"/>
              </a:lnSpc>
              <a:spcBef>
                <a:spcPts val="0"/>
              </a:spcBef>
              <a:spcAft>
                <a:spcPts val="800"/>
              </a:spcAft>
              <a:buAutoNum type="arabicPeriod"/>
            </a:pPr>
            <a:endParaRPr lang="en-US" sz="1800" b="1" dirty="0">
              <a:solidFill>
                <a:srgbClr val="0B3B8E"/>
              </a:solidFill>
              <a:effectLst/>
              <a:latin typeface="Century Gothic" panose="020B050202020202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dirty="0">
                <a:solidFill>
                  <a:srgbClr val="0B3B8E"/>
                </a:solidFill>
                <a:effectLst/>
                <a:latin typeface="Century Gothic" panose="020B0502020202020204" pitchFamily="34" charset="0"/>
                <a:cs typeface="Segoe UI" panose="020B0502040204020203" pitchFamily="34" charset="0"/>
              </a:rPr>
              <a:t>Why Participate? A Message from CDC</a:t>
            </a:r>
            <a:endParaRPr lang="en-US" sz="1800" b="1" dirty="0">
              <a:effectLst/>
              <a:latin typeface="Century Gothic" panose="020B0502020202020204" pitchFamily="34" charset="0"/>
              <a:cs typeface="Segoe UI" panose="020B0502040204020203" pitchFamily="34" charset="0"/>
            </a:endParaRPr>
          </a:p>
          <a:p>
            <a:pPr marL="0" marR="0">
              <a:lnSpc>
                <a:spcPct val="107000"/>
              </a:lnSpc>
              <a:spcBef>
                <a:spcPts val="0"/>
              </a:spcBef>
              <a:spcAft>
                <a:spcPts val="0"/>
              </a:spcAft>
            </a:pPr>
            <a:r>
              <a:rPr lang="en-US" sz="1800" dirty="0">
                <a:effectLst/>
                <a:latin typeface="Century Gothic" panose="020B0502020202020204" pitchFamily="34" charset="0"/>
                <a:ea typeface="Times New Roman" panose="02020603050405020304" pitchFamily="18" charset="0"/>
                <a:cs typeface="Times New Roman" panose="02020603050405020304" pitchFamily="18" charset="0"/>
              </a:rPr>
              <a:t>Human health and well-being are strongly affected by the environment in which we live — the air we breathe, the water we drink, and the food and nutrients we eat. CDC’s National Center for Environmental Health (NCEH) plans, directs, and coordinates a program to protect the American people from </a:t>
            </a:r>
            <a:r>
              <a:rPr lang="en-US" sz="1800" b="1" dirty="0">
                <a:solidFill>
                  <a:srgbClr val="0A3A83"/>
                </a:solidFill>
                <a:effectLst/>
                <a:latin typeface="Century Gothic" panose="020B0502020202020204" pitchFamily="34" charset="0"/>
                <a:ea typeface="Times New Roman" panose="02020603050405020304" pitchFamily="18" charset="0"/>
                <a:cs typeface="Times New Roman" panose="02020603050405020304" pitchFamily="18" charset="0"/>
              </a:rPr>
              <a:t>environmental hazards</a:t>
            </a:r>
            <a:r>
              <a:rPr lang="en-US" sz="1800" dirty="0">
                <a:effectLst/>
                <a:latin typeface="Century Gothic" panose="020B0502020202020204" pitchFamily="34" charset="0"/>
                <a:ea typeface="Times New Roman" panose="02020603050405020304" pitchFamily="18" charset="0"/>
                <a:cs typeface="Times New Roman" panose="02020603050405020304" pitchFamily="18" charset="0"/>
              </a:rPr>
              <a:t>. Visit their site at </a:t>
            </a:r>
            <a:r>
              <a:rPr lang="en-US" sz="1800" u="sng" dirty="0">
                <a:solidFill>
                  <a:srgbClr val="0B3B8E"/>
                </a:solidFill>
                <a:effectLst/>
                <a:latin typeface="Century Gothic" panose="020B0502020202020204" pitchFamily="34" charset="0"/>
                <a:ea typeface="Times New Roman" panose="02020603050405020304" pitchFamily="18" charset="0"/>
                <a:cs typeface="Times New Roman" panose="02020603050405020304" pitchFamily="18" charset="0"/>
                <a:hlinkClick r:id="rId3"/>
              </a:rPr>
              <a:t>https://www.cdc.gov/nceh</a:t>
            </a:r>
            <a:r>
              <a:rPr lang="en-US" sz="1800" dirty="0">
                <a:effectLst/>
                <a:latin typeface="Century Gothic" panose="020B0502020202020204" pitchFamily="34" charset="0"/>
                <a:ea typeface="Times New Roman" panose="02020603050405020304" pitchFamily="18" charset="0"/>
                <a:cs typeface="Times New Roman" panose="02020603050405020304" pitchFamily="18" charset="0"/>
              </a:rPr>
              <a:t> to discover the wealth of environmental health data and resources to help you monitor and improve your quality of life.</a:t>
            </a: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defTabSz="465521">
              <a:defRPr/>
            </a:pPr>
            <a:fld id="{0DF3CA22-E8E8-4840-A74B-7C5B22B8ED21}" type="slidenum">
              <a:rPr lang="en-US">
                <a:solidFill>
                  <a:prstClr val="black"/>
                </a:solidFill>
                <a:latin typeface="Calibri" panose="020F0502020204030204"/>
              </a:rPr>
              <a:pPr defTabSz="465521">
                <a:defRPr/>
              </a:pPr>
              <a:t>12</a:t>
            </a:fld>
            <a:endParaRPr lang="en-US">
              <a:solidFill>
                <a:prstClr val="black"/>
              </a:solidFill>
              <a:latin typeface="Calibri" panose="020F0502020204030204"/>
            </a:endParaRPr>
          </a:p>
        </p:txBody>
      </p:sp>
    </p:spTree>
    <p:extLst>
      <p:ext uri="{BB962C8B-B14F-4D97-AF65-F5344CB8AC3E}">
        <p14:creationId xmlns:p14="http://schemas.microsoft.com/office/powerpoint/2010/main" val="6554231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The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public health</a:t>
            </a:r>
            <a:r>
              <a:rPr lang="en-US" sz="180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approach below is a general method that can be used to study and solve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public health</a:t>
            </a:r>
            <a:r>
              <a:rPr lang="en-US" sz="180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problems. While this is a simplified version, it provides a good general framework. </a:t>
            </a:r>
          </a:p>
          <a:p>
            <a:pPr marL="0" marR="0">
              <a:lnSpc>
                <a:spcPct val="107000"/>
              </a:lnSpc>
              <a:spcBef>
                <a:spcPts val="0"/>
              </a:spcBef>
              <a:spcAft>
                <a:spcPts val="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a:t>
            </a:r>
          </a:p>
          <a:p>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For more detailed information about the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public health</a:t>
            </a:r>
            <a:r>
              <a:rPr lang="en-US" sz="180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approach, check out CDC’s Public Health 101 training course. https://www.cdc.gov/training-publichealth101/php/training/introduction-to-public-health.html?CDC_AAref_Val=https://www.cdc.gov/training/publichealth101/public-health.html</a:t>
            </a:r>
          </a:p>
          <a:p>
            <a:endParaRPr lang="en-US" b="0" dirty="0"/>
          </a:p>
        </p:txBody>
      </p:sp>
      <p:sp>
        <p:nvSpPr>
          <p:cNvPr id="4" name="Slide Number Placeholder 3"/>
          <p:cNvSpPr>
            <a:spLocks noGrp="1"/>
          </p:cNvSpPr>
          <p:nvPr>
            <p:ph type="sldNum" sz="quarter" idx="5"/>
          </p:nvPr>
        </p:nvSpPr>
        <p:spPr/>
        <p:txBody>
          <a:bodyPr/>
          <a:lstStyle/>
          <a:p>
            <a:fld id="{0DF3CA22-E8E8-4840-A74B-7C5B22B8ED21}" type="slidenum">
              <a:rPr lang="en-US" smtClean="0"/>
              <a:t>13</a:t>
            </a:fld>
            <a:endParaRPr lang="en-US"/>
          </a:p>
        </p:txBody>
      </p:sp>
    </p:spTree>
    <p:extLst>
      <p:ext uri="{BB962C8B-B14F-4D97-AF65-F5344CB8AC3E}">
        <p14:creationId xmlns:p14="http://schemas.microsoft.com/office/powerpoint/2010/main" val="1886972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Examine Historical Lead Data</a:t>
            </a:r>
          </a:p>
          <a:p>
            <a:pPr lvl="0"/>
            <a:r>
              <a:rPr lang="en-US" dirty="0"/>
              <a:t>The National Health and Nutrition Examination Survey (NHANES) is a program of studies designed to assess the health and nutritional status of adults and children in the United States. The survey is unique in that it combines interviews and physical examinations. The survey is a major program of the National Center for Health Statistics (NCHS), which is part of CDC. It has the responsibility for producing vital and health statistics for the Nation. </a:t>
            </a:r>
          </a:p>
          <a:p>
            <a:pPr lvl="0"/>
            <a:endParaRPr lang="en-US" dirty="0"/>
          </a:p>
          <a:p>
            <a:pPr lvl="0"/>
            <a:r>
              <a:rPr lang="en-US" dirty="0"/>
              <a:t>DATA SET 1: BLOOD LEAD LEVELS, 1976-1980</a:t>
            </a:r>
          </a:p>
          <a:p>
            <a:pPr lvl="0"/>
            <a:endParaRPr lang="en-US" dirty="0"/>
          </a:p>
          <a:p>
            <a:pPr lvl="0"/>
            <a:r>
              <a:rPr lang="en-US" dirty="0"/>
              <a:t>Surveillance (What is the problem?)</a:t>
            </a:r>
          </a:p>
          <a:p>
            <a:pPr marL="171450" lvl="0" indent="-171450">
              <a:buFont typeface="Arial" panose="020B0604020202020204" pitchFamily="34" charset="0"/>
              <a:buChar char="•"/>
            </a:pPr>
            <a:r>
              <a:rPr lang="en-US" dirty="0"/>
              <a:t>The U.S. Environmental Protection Agency (EPA) issued regulations to gradually reduce the amount of tetraethyl lead over time, starting in 1973. CDC responded by adding blood lead level measurements to NHANES to collect surveillance data about its effects. The following data were collected and presented to Congress in hearings regarding the regulation of tetraethyl lead in gasoline. The “Predicted blood lead” line represents the scientists’ prediction for how the blood lead levels of the community would change in response to the reduction of tetraethyl lead in gasoline.</a:t>
            </a:r>
          </a:p>
          <a:p>
            <a:pPr lvl="0"/>
            <a:r>
              <a:rPr lang="en-US" dirty="0"/>
              <a:t> </a:t>
            </a:r>
          </a:p>
          <a:p>
            <a:pPr lvl="0"/>
            <a:r>
              <a:rPr lang="en-US" dirty="0"/>
              <a:t>Risk Factor Identification (What is the cause?)</a:t>
            </a:r>
          </a:p>
          <a:p>
            <a:pPr marL="171450" lvl="0" indent="-171450">
              <a:buFont typeface="Arial" panose="020B0604020202020204" pitchFamily="34" charset="0"/>
              <a:buChar char="•"/>
            </a:pPr>
            <a:r>
              <a:rPr lang="en-US" dirty="0"/>
              <a:t>Examine the relationship between gasoline lead and observed blood lead in the surveillance data above. What pattern do you see?</a:t>
            </a:r>
          </a:p>
          <a:p>
            <a:pPr marL="171450" lvl="0" indent="-171450">
              <a:buFont typeface="Arial" panose="020B0604020202020204" pitchFamily="34" charset="0"/>
              <a:buChar char="•"/>
            </a:pPr>
            <a:r>
              <a:rPr lang="en-US" dirty="0"/>
              <a:t>How does the line for predicted blood lead relate to the line for observed lead? What does this mean about the impact of gasoline lead on observed blood lead?</a:t>
            </a:r>
          </a:p>
          <a:p>
            <a:pPr marL="171450" lvl="0" indent="-171450">
              <a:buFont typeface="Arial" panose="020B0604020202020204" pitchFamily="34" charset="0"/>
              <a:buChar char="•"/>
            </a:pPr>
            <a:r>
              <a:rPr lang="en-US" dirty="0"/>
              <a:t>Based on this surveillance data, who is at risk for lead exposure?</a:t>
            </a:r>
          </a:p>
          <a:p>
            <a:pPr lvl="0"/>
            <a:endParaRPr lang="en-US" dirty="0"/>
          </a:p>
          <a:p>
            <a:pPr lvl="0"/>
            <a:r>
              <a:rPr lang="en-US" dirty="0"/>
              <a:t>Intervention Evaluation (What works?)</a:t>
            </a:r>
          </a:p>
          <a:p>
            <a:pPr marL="171450" lvl="0" indent="-171450">
              <a:buFont typeface="Arial" panose="020B0604020202020204" pitchFamily="34" charset="0"/>
              <a:buChar char="•"/>
            </a:pPr>
            <a:r>
              <a:rPr lang="en-US" dirty="0"/>
              <a:t>As of 2021, CDC recognizes 3.5 </a:t>
            </a:r>
            <a:r>
              <a:rPr lang="en-US" dirty="0" err="1"/>
              <a:t>μg</a:t>
            </a:r>
            <a:r>
              <a:rPr lang="en-US" dirty="0"/>
              <a:t>/dL as the level of concern for lead poisoning. Based on these data, what is the maximum amount of lead that should be in gasoline to reduce blood lead levels so that the entire population is below this level? Justify your answer using data.</a:t>
            </a:r>
          </a:p>
          <a:p>
            <a:pPr lvl="0"/>
            <a:endParaRPr lang="en-US" dirty="0"/>
          </a:p>
          <a:p>
            <a:pPr lvl="0"/>
            <a:r>
              <a:rPr lang="en-US" dirty="0"/>
              <a:t>Implementation (How did we do it?)</a:t>
            </a:r>
          </a:p>
          <a:p>
            <a:pPr marL="171450" lvl="0" indent="-171450">
              <a:buFont typeface="Arial" panose="020B0604020202020204" pitchFamily="34" charset="0"/>
              <a:buChar char="•"/>
            </a:pPr>
            <a:r>
              <a:rPr lang="en-US" dirty="0"/>
              <a:t>Car manufacturers were ordered to begin building engines to run on unleaded gasoline by 1975, which led to the widespread use of the catalytic converter. Since lead damages catalytic converters, demand for leaded gasoline shrank. In 1996, EPA banned leaded gasoline from all on- road vehicles. The health effects of this ban can be observed through continuing surveillance.</a:t>
            </a:r>
          </a:p>
          <a:p>
            <a:pPr lvl="0"/>
            <a:endParaRPr lang="en-US" dirty="0"/>
          </a:p>
          <a:p>
            <a:pPr lvl="0"/>
            <a:r>
              <a:rPr lang="en-US" dirty="0"/>
              <a:t>DATA SET 2: BLOOD LEAD LEVELS, 1999-2016</a:t>
            </a:r>
          </a:p>
          <a:p>
            <a:pPr lvl="0"/>
            <a:r>
              <a:rPr lang="en-US" dirty="0"/>
              <a:t>Surveillance (What is the problem?)</a:t>
            </a:r>
          </a:p>
          <a:p>
            <a:pPr marL="171450" lvl="0" indent="-171450">
              <a:buFont typeface="Arial" panose="020B0604020202020204" pitchFamily="34" charset="0"/>
              <a:buChar char="•"/>
            </a:pPr>
            <a:r>
              <a:rPr lang="en-US" dirty="0"/>
              <a:t>NCHS has continued to record blood lead levels in the population through NHANES. The data below show blood lead concentrations for the U.S. population age 1 and older from 1999-2016, broken down by sex, race and ethnicity, and age group.</a:t>
            </a:r>
          </a:p>
          <a:p>
            <a:pPr lvl="0"/>
            <a:endParaRPr lang="en-US" dirty="0"/>
          </a:p>
          <a:p>
            <a:pPr lvl="0"/>
            <a:r>
              <a:rPr lang="en-US" dirty="0"/>
              <a:t>Risk Factor Identification (What is the cause?)</a:t>
            </a:r>
          </a:p>
          <a:p>
            <a:pPr marL="171450" lvl="0" indent="-171450">
              <a:buFont typeface="Arial" panose="020B0604020202020204" pitchFamily="34" charset="0"/>
              <a:buChar char="•"/>
            </a:pPr>
            <a:r>
              <a:rPr lang="en-US" dirty="0"/>
              <a:t>Exhibit 1. What patterns related to sex did you notice in this graph? What risk factors may be responsible?</a:t>
            </a:r>
          </a:p>
          <a:p>
            <a:pPr marL="171450" lvl="0" indent="-171450">
              <a:buFont typeface="Arial" panose="020B0604020202020204" pitchFamily="34" charset="0"/>
              <a:buChar char="•"/>
            </a:pPr>
            <a:r>
              <a:rPr lang="en-US" dirty="0"/>
              <a:t>Exhibit 2. What patterns related to race and ethnicity did you notice in this graph? What risk factors may be responsible?</a:t>
            </a:r>
          </a:p>
          <a:p>
            <a:pPr marL="171450" lvl="0" indent="-171450">
              <a:buFont typeface="Arial" panose="020B0604020202020204" pitchFamily="34" charset="0"/>
              <a:buChar char="•"/>
            </a:pPr>
            <a:r>
              <a:rPr lang="en-US" dirty="0"/>
              <a:t>Exhibit 3. What patterns related to age did you notice in this graph? What risk factors may be responsible?</a:t>
            </a:r>
          </a:p>
          <a:p>
            <a:pPr lvl="0"/>
            <a:endParaRPr lang="en-US" dirty="0"/>
          </a:p>
          <a:p>
            <a:pPr lvl="0"/>
            <a:r>
              <a:rPr lang="en-US" dirty="0"/>
              <a:t>Intervention Evaluation (What works?)</a:t>
            </a:r>
          </a:p>
          <a:p>
            <a:pPr marL="171450" lvl="0" indent="-171450">
              <a:buFont typeface="Arial" panose="020B0604020202020204" pitchFamily="34" charset="0"/>
              <a:buChar char="•"/>
            </a:pPr>
            <a:r>
              <a:rPr lang="en-US" dirty="0"/>
              <a:t>Think about the data and the risk factors you have identified. To improve the health of the public, you should start by addressing these health disparities. What are three interventions you would suggest to address these disparities? </a:t>
            </a:r>
          </a:p>
          <a:p>
            <a:pPr lvl="0"/>
            <a:endParaRPr lang="en-US" dirty="0"/>
          </a:p>
          <a:p>
            <a:pPr lvl="0"/>
            <a:r>
              <a:rPr lang="en-US" dirty="0"/>
              <a:t>Implementation (How did we do it?)</a:t>
            </a:r>
          </a:p>
          <a:p>
            <a:pPr marL="171450" lvl="0" indent="-171450">
              <a:buFont typeface="Arial" panose="020B0604020202020204" pitchFamily="34" charset="0"/>
              <a:buChar char="•"/>
            </a:pPr>
            <a:r>
              <a:rPr lang="en-US" dirty="0"/>
              <a:t>Choose one intervention strategy that will be the most successful based upon your reading and data analysis. How would you implement this intervention?</a:t>
            </a:r>
          </a:p>
          <a:p>
            <a:pPr marL="171450" lvl="0" indent="-171450">
              <a:buFont typeface="Arial" panose="020B0604020202020204" pitchFamily="34" charset="0"/>
              <a:buChar char="•"/>
            </a:pPr>
            <a:r>
              <a:rPr lang="en-US" dirty="0"/>
              <a:t>What challenges do you anticipate in implementation? </a:t>
            </a:r>
          </a:p>
        </p:txBody>
      </p:sp>
      <p:sp>
        <p:nvSpPr>
          <p:cNvPr id="4" name="Slide Number Placeholder 3"/>
          <p:cNvSpPr>
            <a:spLocks noGrp="1"/>
          </p:cNvSpPr>
          <p:nvPr>
            <p:ph type="sldNum" sz="quarter" idx="5"/>
          </p:nvPr>
        </p:nvSpPr>
        <p:spPr/>
        <p:txBody>
          <a:bodyPr/>
          <a:lstStyle/>
          <a:p>
            <a:fld id="{0DF3CA22-E8E8-4840-A74B-7C5B22B8ED21}" type="slidenum">
              <a:rPr lang="en-US" smtClean="0"/>
              <a:t>14</a:t>
            </a:fld>
            <a:endParaRPr lang="en-US"/>
          </a:p>
        </p:txBody>
      </p:sp>
    </p:spTree>
    <p:extLst>
      <p:ext uri="{BB962C8B-B14F-4D97-AF65-F5344CB8AC3E}">
        <p14:creationId xmlns:p14="http://schemas.microsoft.com/office/powerpoint/2010/main" val="11972041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b="1"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t>Develop a Plan to Address a Public Health Emergency</a:t>
            </a: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During April 25, 2014–October 15, 2015, approximately 99,000 residents of the City of Flint, Michigan, were exposed to lead when the drinking water source was switched from the Detroit Water Authority to the Flint Water System (FWS). The levels of lead in Flint tap water increased over time as the lead pipes slowly corroded and lead dissolved into the water. CDC – led by the U.S. Department of Health and Human Services (HHS) – assisted the City of Flint and the State of Michigan to develop a response and recovery plan. Here is a brief timeline of events:</a:t>
            </a:r>
          </a:p>
          <a:p>
            <a:pPr marL="914400" marR="0" indent="-914400">
              <a:lnSpc>
                <a:spcPct val="107000"/>
              </a:lnSpc>
              <a:spcBef>
                <a:spcPts val="0"/>
              </a:spcBef>
              <a:spcAft>
                <a:spcPts val="80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914400" marR="0" indent="-91440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Apr 2014	Water in Flint, Michigan is switched from Detroit Water Authority to Flint Water System (FWS) as a cost-saving measure. Residents notice water smells, tastes, and looks funny. Normally,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corrosion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control chemicals are added to the water, but Flint did not have a proper plan in place when the switch occurred.</a:t>
            </a:r>
          </a:p>
          <a:p>
            <a:pPr marL="914400" marR="0" indent="-91440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Jun 2014	An outbreak of Legionnaires’ disease kills 12 and sickens 87. Legionnaire’s disease is caused by </a:t>
            </a:r>
            <a:r>
              <a:rPr lang="en-US" sz="1800" i="1" dirty="0">
                <a:effectLst/>
                <a:latin typeface="Century Gothic" panose="020B0502020202020204" pitchFamily="34" charset="0"/>
                <a:ea typeface="Century Gothic" panose="020B0502020202020204" pitchFamily="34" charset="0"/>
                <a:cs typeface="Times New Roman" panose="02020603050405020304" pitchFamily="18" charset="0"/>
              </a:rPr>
              <a:t>Legionella</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bacteria and is a symptom of inadequately treated water.</a:t>
            </a:r>
          </a:p>
          <a:p>
            <a:pPr marL="914400" marR="0" indent="-91440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Aug 2014	Fecal coliform bacteria are detected in the water system, and a boil water advisory is issued. This is another sign of poorly treated water. FWS increases the chlorine levels in the water to correct the bacterial contamination.</a:t>
            </a:r>
          </a:p>
          <a:p>
            <a:pPr marL="914400" marR="0" indent="-91440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Oct 2014	General Motors stops using Flint water, as it is corroding engine parts in their factory. </a:t>
            </a:r>
          </a:p>
          <a:p>
            <a:pPr marL="914400" marR="0" indent="-91440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Jan 2015	Flint officials announce the level of trihalomethanes (TTHM) is too high in the water system due to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overchlorination</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putting them in violation of the Safe Drinking Water Act. The state starts buying bottled water for its government offices.</a:t>
            </a:r>
          </a:p>
          <a:p>
            <a:pPr marL="914400" marR="0" indent="-91440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Apr 2015	Michigan's Department of Environmental Quality (MDEQ) notifies EPA that FWS did not have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corrosion</a:t>
            </a:r>
            <a:r>
              <a:rPr lang="en-US" sz="180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controls in place. EPA warns Flint that its anti-</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corrosion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methods are not sufficient and that they may be underestimating lead levels in the water due to poor sampling methods.</a:t>
            </a:r>
          </a:p>
          <a:p>
            <a:pPr marL="914400" marR="0" indent="-91440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Jul 2015	MDEQ spokesperson says, "Let me start here — anyone who is concerned about lead in the drinking water in Flint can relax" in response to growing concern. Officials deny the water is unsafe to drink.</a:t>
            </a:r>
          </a:p>
          <a:p>
            <a:pPr marL="914400" marR="0" indent="-91440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Sep 2015	A team of researchers from Virginia Tech examines water samples from around Flint and finds 17% are above the federal maximum standard of 15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ppb</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(parts per billion). They also find the water to be 19 times more corrosive than Detroit water. Dr. Mona Hanna-Attisha, working with the researchers from Virginia Tech, examines 1,700 blood samples from Flint children and finds nearly double the numbers of high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blood lead levels</a:t>
            </a:r>
            <a:r>
              <a:rPr lang="en-US" sz="180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since the switch to Flint River water. The city recommends use of water filters and begins offering lead tests.</a:t>
            </a:r>
          </a:p>
          <a:p>
            <a:pPr marL="914400" marR="0" indent="-91440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Oct 2015	Further testing shows elevated lead levels in Flint, and the governor offers funding to help address the issues. The city is reconnected to Detroit water. However, the damage to the pipes is done, and they continue to leech metals into the water.</a:t>
            </a:r>
          </a:p>
          <a:p>
            <a:pPr marL="914400" marR="0" indent="-91440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Dec 2015	A state of emergency is declared in Flint by the mayor, governor, and president. Federal agencies can now begin to offer support in the area.</a:t>
            </a:r>
          </a:p>
          <a:p>
            <a:pPr marL="914400" marR="0" indent="-91440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Jan 2016	Bottled water and filters are distributed to all city residents to remove lead and other contaminants.</a:t>
            </a:r>
          </a:p>
          <a:p>
            <a:pPr marL="914400" marR="0" indent="-91440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Jul 2016	Flint’s water tests below the federal action level of 15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ppb</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for the first time.</a:t>
            </a:r>
          </a:p>
          <a:p>
            <a:pPr marL="914400" marR="0" indent="-91440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Dec 2016	The U.S. Senate authorizes $100 million to address lead contamination in Flint.</a:t>
            </a:r>
          </a:p>
          <a:p>
            <a:pPr marL="0" marR="0">
              <a:lnSpc>
                <a:spcPct val="107000"/>
              </a:lnSpc>
              <a:spcBef>
                <a:spcPts val="0"/>
              </a:spcBef>
              <a:spcAft>
                <a:spcPts val="80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After the water crisis, the City of Flint started a program to replace all lead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service lines</a:t>
            </a:r>
            <a:r>
              <a:rPr lang="en-US" sz="180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with new copper pipes at no cost to residents using $97 million in funding from state and federal governments. They also continued to supply water and filters to buildings awaiting replacement. Between the improved water quality and repairs to the plumbing infrastructure, the source of lead in Flint’s water has been addressed. However, the problem is not over. </a:t>
            </a:r>
          </a:p>
          <a:p>
            <a:pPr marL="0" marR="0">
              <a:lnSpc>
                <a:spcPct val="107000"/>
              </a:lnSpc>
              <a:spcBef>
                <a:spcPts val="0"/>
              </a:spcBef>
              <a:spcAft>
                <a:spcPts val="80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There is evidence that childhood exposure to lead can cause long-term harm. The effects of lead poisoning may be permanent. No safe level of lead exposure in children has been identified. Exposure to lead can seriously harm a child’s health and cause adverse effects such as:</a:t>
            </a:r>
          </a:p>
          <a:p>
            <a:pPr marL="742950" marR="0" lvl="1" indent="-285750">
              <a:lnSpc>
                <a:spcPct val="130000"/>
              </a:lnSpc>
              <a:spcBef>
                <a:spcPts val="0"/>
              </a:spcBef>
              <a:spcAft>
                <a:spcPts val="0"/>
              </a:spcAft>
              <a:buFont typeface="Arial" panose="020B0604020202020204" pitchFamily="34" charset="0"/>
              <a:buChar char="•"/>
              <a:tabLst>
                <a:tab pos="228600" algn="l"/>
                <a:tab pos="457200" algn="l"/>
              </a:tabLst>
            </a:pPr>
            <a:r>
              <a:rPr lang="en-US" sz="1800" dirty="0">
                <a:effectLst/>
                <a:latin typeface="Century Gothic" panose="020B0502020202020204" pitchFamily="34" charset="0"/>
                <a:ea typeface="Century Gothic" panose="020B0502020202020204" pitchFamily="34" charset="0"/>
                <a:cs typeface="Segoe UI" panose="020B0502040204020203" pitchFamily="34" charset="0"/>
              </a:rPr>
              <a:t>Damage to the brain and nervous system </a:t>
            </a:r>
          </a:p>
          <a:p>
            <a:pPr marL="742950" marR="0" lvl="1" indent="-285750">
              <a:lnSpc>
                <a:spcPct val="130000"/>
              </a:lnSpc>
              <a:spcBef>
                <a:spcPts val="0"/>
              </a:spcBef>
              <a:spcAft>
                <a:spcPts val="0"/>
              </a:spcAft>
              <a:buFont typeface="Arial" panose="020B0604020202020204" pitchFamily="34" charset="0"/>
              <a:buChar char="•"/>
              <a:tabLst>
                <a:tab pos="228600" algn="l"/>
                <a:tab pos="457200" algn="l"/>
              </a:tabLst>
            </a:pPr>
            <a:r>
              <a:rPr lang="en-US" sz="1800" dirty="0">
                <a:effectLst/>
                <a:latin typeface="Century Gothic" panose="020B0502020202020204" pitchFamily="34" charset="0"/>
                <a:ea typeface="Century Gothic" panose="020B0502020202020204" pitchFamily="34" charset="0"/>
                <a:cs typeface="Segoe UI" panose="020B0502040204020203" pitchFamily="34" charset="0"/>
              </a:rPr>
              <a:t>Slowed growth and development</a:t>
            </a:r>
          </a:p>
          <a:p>
            <a:pPr marL="742950" marR="0" lvl="1" indent="-285750">
              <a:lnSpc>
                <a:spcPct val="130000"/>
              </a:lnSpc>
              <a:spcBef>
                <a:spcPts val="0"/>
              </a:spcBef>
              <a:spcAft>
                <a:spcPts val="0"/>
              </a:spcAft>
              <a:buFont typeface="Arial" panose="020B0604020202020204" pitchFamily="34" charset="0"/>
              <a:buChar char="•"/>
              <a:tabLst>
                <a:tab pos="228600" algn="l"/>
                <a:tab pos="457200" algn="l"/>
              </a:tabLst>
            </a:pPr>
            <a:r>
              <a:rPr lang="en-US" sz="1800" dirty="0">
                <a:effectLst/>
                <a:latin typeface="Century Gothic" panose="020B0502020202020204" pitchFamily="34" charset="0"/>
                <a:ea typeface="Century Gothic" panose="020B0502020202020204" pitchFamily="34" charset="0"/>
                <a:cs typeface="Segoe UI" panose="020B0502040204020203" pitchFamily="34" charset="0"/>
              </a:rPr>
              <a:t>Learning and behavior problems</a:t>
            </a:r>
          </a:p>
          <a:p>
            <a:pPr marL="742950" marR="0" lvl="1" indent="-285750">
              <a:lnSpc>
                <a:spcPct val="130000"/>
              </a:lnSpc>
              <a:spcBef>
                <a:spcPts val="0"/>
              </a:spcBef>
              <a:spcAft>
                <a:spcPts val="800"/>
              </a:spcAft>
              <a:buFont typeface="Arial" panose="020B0604020202020204" pitchFamily="34" charset="0"/>
              <a:buChar char="•"/>
              <a:tabLst>
                <a:tab pos="228600" algn="l"/>
                <a:tab pos="457200" algn="l"/>
              </a:tabLst>
            </a:pPr>
            <a:r>
              <a:rPr lang="en-US" sz="1800" dirty="0">
                <a:effectLst/>
                <a:latin typeface="Century Gothic" panose="020B0502020202020204" pitchFamily="34" charset="0"/>
                <a:ea typeface="Century Gothic" panose="020B0502020202020204" pitchFamily="34" charset="0"/>
                <a:cs typeface="Segoe UI" panose="020B0502040204020203" pitchFamily="34" charset="0"/>
              </a:rPr>
              <a:t>Hearing and speech problems</a:t>
            </a:r>
          </a:p>
          <a:p>
            <a:pPr marL="0" marR="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This can cause:</a:t>
            </a:r>
          </a:p>
          <a:p>
            <a:pPr marL="742950" marR="0" lvl="1" indent="-285750">
              <a:lnSpc>
                <a:spcPct val="130000"/>
              </a:lnSpc>
              <a:spcBef>
                <a:spcPts val="0"/>
              </a:spcBef>
              <a:spcAft>
                <a:spcPts val="0"/>
              </a:spcAft>
              <a:buFont typeface="Arial" panose="020B0604020202020204" pitchFamily="34" charset="0"/>
              <a:buChar char="•"/>
              <a:tabLst>
                <a:tab pos="228600" algn="l"/>
                <a:tab pos="457200" algn="l"/>
              </a:tabLst>
            </a:pPr>
            <a:r>
              <a:rPr lang="en-US" sz="1800" dirty="0">
                <a:effectLst/>
                <a:latin typeface="Century Gothic" panose="020B0502020202020204" pitchFamily="34" charset="0"/>
                <a:ea typeface="Century Gothic" panose="020B0502020202020204" pitchFamily="34" charset="0"/>
                <a:cs typeface="Segoe UI" panose="020B0502040204020203" pitchFamily="34" charset="0"/>
              </a:rPr>
              <a:t>Lower IQ</a:t>
            </a:r>
          </a:p>
          <a:p>
            <a:pPr marL="742950" marR="0" lvl="1" indent="-285750">
              <a:lnSpc>
                <a:spcPct val="130000"/>
              </a:lnSpc>
              <a:spcBef>
                <a:spcPts val="0"/>
              </a:spcBef>
              <a:spcAft>
                <a:spcPts val="0"/>
              </a:spcAft>
              <a:buFont typeface="Arial" panose="020B0604020202020204" pitchFamily="34" charset="0"/>
              <a:buChar char="•"/>
              <a:tabLst>
                <a:tab pos="228600" algn="l"/>
                <a:tab pos="457200" algn="l"/>
              </a:tabLst>
            </a:pPr>
            <a:r>
              <a:rPr lang="en-US" sz="1800" dirty="0">
                <a:effectLst/>
                <a:latin typeface="Century Gothic" panose="020B0502020202020204" pitchFamily="34" charset="0"/>
                <a:ea typeface="Century Gothic" panose="020B0502020202020204" pitchFamily="34" charset="0"/>
                <a:cs typeface="Segoe UI" panose="020B0502040204020203" pitchFamily="34" charset="0"/>
              </a:rPr>
              <a:t>Decreased ability to pay attention</a:t>
            </a:r>
          </a:p>
          <a:p>
            <a:pPr marL="742950" marR="0" lvl="1" indent="-285750">
              <a:lnSpc>
                <a:spcPct val="130000"/>
              </a:lnSpc>
              <a:spcBef>
                <a:spcPts val="0"/>
              </a:spcBef>
              <a:spcAft>
                <a:spcPts val="800"/>
              </a:spcAft>
              <a:buFont typeface="Arial" panose="020B0604020202020204" pitchFamily="34" charset="0"/>
              <a:buChar char="•"/>
              <a:tabLst>
                <a:tab pos="228600" algn="l"/>
                <a:tab pos="457200" algn="l"/>
              </a:tabLst>
            </a:pPr>
            <a:r>
              <a:rPr lang="en-US" sz="1800" dirty="0">
                <a:effectLst/>
                <a:latin typeface="Century Gothic" panose="020B0502020202020204" pitchFamily="34" charset="0"/>
                <a:ea typeface="Century Gothic" panose="020B0502020202020204" pitchFamily="34" charset="0"/>
                <a:cs typeface="Segoe UI" panose="020B0502040204020203" pitchFamily="34" charset="0"/>
              </a:rPr>
              <a:t>Underperformance in school</a:t>
            </a:r>
          </a:p>
          <a:p>
            <a:pPr marL="0" marR="0">
              <a:lnSpc>
                <a:spcPct val="107000"/>
              </a:lnSpc>
              <a:spcBef>
                <a:spcPts val="0"/>
              </a:spcBef>
              <a:spcAft>
                <a:spcPts val="800"/>
              </a:spcAft>
            </a:pP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Develop a Plan</a:t>
            </a: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Given what occurred with the water in Flint, Michigan, what support does the community need to address the issues brought about by the elevated lead levels in the water? Design a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public health</a:t>
            </a:r>
            <a:r>
              <a:rPr lang="en-US" sz="180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intervention strategy that would address the long-term effects of elevated lead levels in Flint’s water. You may find useful resources here: </a:t>
            </a:r>
            <a:r>
              <a:rPr lang="en-US" sz="1800" u="sng"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hlinkClick r:id="rId3"/>
              </a:rPr>
              <a:t>https://www.cdc.gov/nceh/lead</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a:t>
            </a:r>
          </a:p>
          <a:p>
            <a:pPr marL="0" marR="0">
              <a:lnSpc>
                <a:spcPct val="107000"/>
              </a:lnSpc>
              <a:spcBef>
                <a:spcPts val="0"/>
              </a:spcBef>
              <a:spcAft>
                <a:spcPts val="800"/>
              </a:spcAft>
            </a:pPr>
            <a:endParaRPr lang="en-US" sz="1800" b="1"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t>Surveillance (What is the problem?)</a:t>
            </a:r>
            <a:b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br>
            <a:r>
              <a:rPr lang="en-US" sz="1800" b="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What type of data would you like to collect? How will you collect it?</a:t>
            </a:r>
            <a:br>
              <a:rPr lang="en-US" sz="1800" b="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br>
            <a:r>
              <a:rPr lang="en-US" sz="1800" b="0" i="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Example: You could conduct phone interviews with people in Flint to assess their needs.</a:t>
            </a:r>
            <a:endParaRPr lang="en-US" sz="1800" b="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endParaRPr lang="en-US" sz="1800" b="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t>Risk Factor Identification (What is the cause?)</a:t>
            </a:r>
            <a:b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br>
            <a:r>
              <a:rPr lang="en-US" sz="1800" b="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What group would you want to address with your intervention?</a:t>
            </a:r>
            <a:br>
              <a:rPr lang="en-US" sz="1800" b="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br>
            <a:r>
              <a:rPr lang="en-US" sz="1800" b="0" i="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Example: You could design an intervention for third graders with low reading or math test scores.</a:t>
            </a:r>
            <a:endParaRPr lang="en-US" sz="1800" b="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endParaRPr lang="en-US" sz="1800" b="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t>Intervention Evaluation (What works?)</a:t>
            </a:r>
            <a:b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br>
            <a:r>
              <a:rPr lang="en-US" sz="1800" b="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Propose 3-5 intervention strategies that you think could address the issue you have identified.</a:t>
            </a:r>
            <a:br>
              <a:rPr lang="en-US" sz="1800" b="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br>
            <a:r>
              <a:rPr lang="en-US" sz="1800" b="0" i="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Example: Provide increased Medicare benefits so that residents of Flint can get medical care.</a:t>
            </a:r>
            <a:endParaRPr lang="en-US" sz="1800" b="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600"/>
              </a:spcAft>
            </a:pPr>
            <a:endParaRPr lang="en-US" sz="1800" b="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600"/>
              </a:spcAft>
            </a:pPr>
            <a: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t>Implementation (How do we do it?)</a:t>
            </a:r>
            <a:b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br>
            <a:r>
              <a:rPr lang="en-US" sz="1800" b="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Come up with a plan to implement the intervention that you think would be most effective.</a:t>
            </a:r>
            <a:br>
              <a:rPr lang="en-US" sz="1800" b="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br>
            <a:r>
              <a:rPr lang="en-US" sz="1800" b="0" i="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Ex: You could secure government funding to open free preschool for all Flint kids.</a:t>
            </a:r>
            <a:endParaRPr lang="en-US" sz="1800" b="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600"/>
              </a:spcAft>
            </a:pPr>
            <a:b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b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Success Story: Newark, New Jersey</a:t>
            </a:r>
            <a:b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b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After elevated levels of lead were found across 30 public schools in Newark, New Jersey, the city began evaluating its water system. The threat of lawsuits and warnings from the EPA pushed the project into quick action. Between March 2019 and August 2021, the city replaced all 23,000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service lines</a:t>
            </a:r>
            <a:r>
              <a:rPr lang="en-US" sz="180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with copper at no cost to homeowners. Listen to Kareem Adeem, the Acting Director of the Newark Department of Water and Sewer, explain the process and how this monumental feat was accomplished so quickly. </a:t>
            </a:r>
            <a:r>
              <a:rPr lang="en-US" sz="1800" u="sng"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hlinkClick r:id="rId4"/>
              </a:rPr>
              <a:t>https://youtu.be/V8hEYFpYsv4</a:t>
            </a: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endParaRPr lang="en-US" b="0" dirty="0"/>
          </a:p>
        </p:txBody>
      </p:sp>
      <p:sp>
        <p:nvSpPr>
          <p:cNvPr id="4" name="Slide Number Placeholder 3"/>
          <p:cNvSpPr>
            <a:spLocks noGrp="1"/>
          </p:cNvSpPr>
          <p:nvPr>
            <p:ph type="sldNum" sz="quarter" idx="5"/>
          </p:nvPr>
        </p:nvSpPr>
        <p:spPr/>
        <p:txBody>
          <a:bodyPr/>
          <a:lstStyle/>
          <a:p>
            <a:fld id="{0DF3CA22-E8E8-4840-A74B-7C5B22B8ED21}" type="slidenum">
              <a:rPr lang="en-US" smtClean="0"/>
              <a:t>15</a:t>
            </a:fld>
            <a:endParaRPr lang="en-US"/>
          </a:p>
        </p:txBody>
      </p:sp>
    </p:spTree>
    <p:extLst>
      <p:ext uri="{BB962C8B-B14F-4D97-AF65-F5344CB8AC3E}">
        <p14:creationId xmlns:p14="http://schemas.microsoft.com/office/powerpoint/2010/main" val="19125866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b="1" dirty="0"/>
              <a:t>Share Your Findings</a:t>
            </a:r>
          </a:p>
          <a:p>
            <a:r>
              <a:rPr lang="en-US" sz="1000" dirty="0"/>
              <a:t>The David J. Sencer CDC Museum uses award-winning exhibits and innovative programming to educate visitors about the value of public health and presents the rich heritage and vast accomplishments of CDC. Your demonstration could be a valuable contribution! Share your demonstration with the CDC Museum on Instagram </a:t>
            </a:r>
            <a:r>
              <a:rPr lang="en-US" sz="1000" b="0" dirty="0"/>
              <a:t>using</a:t>
            </a:r>
            <a:r>
              <a:rPr lang="en-US" sz="1000" b="1" dirty="0"/>
              <a:t> @CDCmuseum</a:t>
            </a:r>
            <a:r>
              <a:rPr lang="en-US" sz="1000" dirty="0"/>
              <a:t>.</a:t>
            </a:r>
          </a:p>
          <a:p>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CDC’s National Center for Environmental Health (NCEH) plans, directs, and coordinates a program to protect the American people from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environmental hazards</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They promote a healthy environment and prevent premature death, avoidable illness and disability caused by non-infectious, non-occupational environmental and related factors. They are especially committed to safeguarding the health of vulnerable populations – such as children, older adults, and people with disabilities – from certain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environmental hazards</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Share your work them on Twitter using </a:t>
            </a:r>
            <a:r>
              <a:rPr lang="en-US" sz="1800" b="1" dirty="0">
                <a:effectLst/>
                <a:latin typeface="Century Gothic" panose="020B0502020202020204" pitchFamily="34" charset="0"/>
                <a:ea typeface="Century Gothic" panose="020B0502020202020204" pitchFamily="34" charset="0"/>
                <a:cs typeface="Times New Roman" panose="02020603050405020304" pitchFamily="18" charset="0"/>
              </a:rPr>
              <a:t>@CDCEnvironment</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t>
            </a:r>
          </a:p>
          <a:p>
            <a:endParaRPr lang="en-US" sz="1000" dirty="0"/>
          </a:p>
        </p:txBody>
      </p:sp>
      <p:sp>
        <p:nvSpPr>
          <p:cNvPr id="4" name="Slide Number Placeholder 3"/>
          <p:cNvSpPr>
            <a:spLocks noGrp="1"/>
          </p:cNvSpPr>
          <p:nvPr>
            <p:ph type="sldNum" sz="quarter" idx="5"/>
          </p:nvPr>
        </p:nvSpPr>
        <p:spPr/>
        <p:txBody>
          <a:bodyPr/>
          <a:lstStyle/>
          <a:p>
            <a:fld id="{0DF3CA22-E8E8-4840-A74B-7C5B22B8ED21}" type="slidenum">
              <a:rPr lang="en-US" smtClean="0"/>
              <a:t>16</a:t>
            </a:fld>
            <a:endParaRPr lang="en-US"/>
          </a:p>
        </p:txBody>
      </p:sp>
    </p:spTree>
    <p:extLst>
      <p:ext uri="{BB962C8B-B14F-4D97-AF65-F5344CB8AC3E}">
        <p14:creationId xmlns:p14="http://schemas.microsoft.com/office/powerpoint/2010/main" val="12385518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17</a:t>
            </a:fld>
            <a:endParaRPr lang="en-US"/>
          </a:p>
        </p:txBody>
      </p:sp>
    </p:spTree>
    <p:extLst>
      <p:ext uri="{BB962C8B-B14F-4D97-AF65-F5344CB8AC3E}">
        <p14:creationId xmlns:p14="http://schemas.microsoft.com/office/powerpoint/2010/main" val="4138639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a:lnSpc>
                <a:spcPct val="107000"/>
              </a:lnSpc>
              <a:spcBef>
                <a:spcPts val="0"/>
              </a:spcBef>
              <a:spcAft>
                <a:spcPts val="0"/>
              </a:spcAft>
              <a:buFont typeface="Arial" panose="020B0604020202020204" pitchFamily="34" charset="0"/>
              <a:buNone/>
            </a:pPr>
            <a:r>
              <a:rPr lang="en-US" sz="1800" b="1"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t>Terms to Know</a:t>
            </a:r>
          </a:p>
          <a:p>
            <a:pPr marL="285750" marR="0" indent="-285750" algn="l">
              <a:lnSpc>
                <a:spcPct val="107000"/>
              </a:lnSpc>
              <a:spcBef>
                <a:spcPts val="0"/>
              </a:spcBef>
              <a:spcAft>
                <a:spcPts val="0"/>
              </a:spcAft>
              <a:buFont typeface="Arial" panose="020B0604020202020204" pitchFamily="34" charset="0"/>
              <a:buChar char="•"/>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285750" marR="0" indent="-285750" algn="l">
              <a:lnSpc>
                <a:spcPct val="107000"/>
              </a:lnSpc>
              <a:spcBef>
                <a:spcPts val="0"/>
              </a:spcBef>
              <a:spcAft>
                <a:spcPts val="0"/>
              </a:spcAft>
              <a:buFont typeface="Arial" panose="020B0604020202020204" pitchFamily="34" charset="0"/>
              <a:buChar char="•"/>
            </a:pPr>
            <a:r>
              <a:rPr lang="en-US" sz="1800" b="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Blood lead level - </a:t>
            </a:r>
            <a: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t>amount of lead in blood, measured in micrograms per deciliter (</a:t>
            </a:r>
            <a:r>
              <a:rPr lang="en-US" sz="1800" b="0" dirty="0" err="1">
                <a:effectLst/>
                <a:latin typeface="Century Gothic" panose="020B0502020202020204" pitchFamily="34" charset="0"/>
                <a:ea typeface="Century Gothic" panose="020B0502020202020204" pitchFamily="34" charset="0"/>
                <a:cs typeface="Times New Roman" panose="02020603050405020304" pitchFamily="18" charset="0"/>
              </a:rPr>
              <a:t>μg</a:t>
            </a:r>
            <a: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t>/dL) of blood; CDC currently recognizes 3.5 </a:t>
            </a:r>
            <a:r>
              <a:rPr lang="en-US" sz="1800" b="0" dirty="0" err="1">
                <a:effectLst/>
                <a:latin typeface="Century Gothic" panose="020B0502020202020204" pitchFamily="34" charset="0"/>
                <a:ea typeface="Century Gothic" panose="020B0502020202020204" pitchFamily="34" charset="0"/>
                <a:cs typeface="Times New Roman" panose="02020603050405020304" pitchFamily="18" charset="0"/>
              </a:rPr>
              <a:t>μg</a:t>
            </a:r>
            <a: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t>/dL as the level of concern for children</a:t>
            </a:r>
          </a:p>
          <a:p>
            <a:pPr marL="285750" marR="0" indent="-285750" algn="l">
              <a:lnSpc>
                <a:spcPct val="107000"/>
              </a:lnSpc>
              <a:spcBef>
                <a:spcPts val="0"/>
              </a:spcBef>
              <a:spcAft>
                <a:spcPts val="0"/>
              </a:spcAft>
              <a:buFont typeface="Arial" panose="020B0604020202020204" pitchFamily="34" charset="0"/>
              <a:buChar char="•"/>
            </a:pPr>
            <a:r>
              <a:rPr lang="en-US" sz="1800" b="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Corrosion - </a:t>
            </a:r>
            <a: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t>chemical reaction between a metal and its environment that causes it to break down into ions and dissolve</a:t>
            </a:r>
          </a:p>
          <a:p>
            <a:pPr marL="285750" marR="0" indent="-285750" algn="l">
              <a:lnSpc>
                <a:spcPct val="107000"/>
              </a:lnSpc>
              <a:spcBef>
                <a:spcPts val="0"/>
              </a:spcBef>
              <a:spcAft>
                <a:spcPts val="0"/>
              </a:spcAft>
              <a:buFont typeface="Arial" panose="020B0604020202020204" pitchFamily="34" charset="0"/>
              <a:buChar char="•"/>
            </a:pPr>
            <a:r>
              <a:rPr lang="en-US" sz="1800" b="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Environmental hazards - </a:t>
            </a:r>
            <a: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t>substance, state, or event which has the potential to adversely affect people's health, including pollution and natural disasters</a:t>
            </a:r>
          </a:p>
          <a:p>
            <a:pPr marL="285750" marR="0" indent="-285750" algn="l">
              <a:lnSpc>
                <a:spcPct val="107000"/>
              </a:lnSpc>
              <a:spcBef>
                <a:spcPts val="0"/>
              </a:spcBef>
              <a:spcAft>
                <a:spcPts val="0"/>
              </a:spcAft>
              <a:buFont typeface="Arial" panose="020B0604020202020204" pitchFamily="34" charset="0"/>
              <a:buChar char="•"/>
            </a:pPr>
            <a:r>
              <a:rPr lang="en-US" sz="1800" b="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Health disparity - </a:t>
            </a:r>
            <a: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t>a particular type of difference in health outcome that is closely linked with economic, social, or environmental disadvantage</a:t>
            </a:r>
          </a:p>
          <a:p>
            <a:pPr marL="285750" marR="0" indent="-285750" algn="l">
              <a:lnSpc>
                <a:spcPct val="107000"/>
              </a:lnSpc>
              <a:spcBef>
                <a:spcPts val="0"/>
              </a:spcBef>
              <a:spcAft>
                <a:spcPts val="0"/>
              </a:spcAft>
              <a:buFont typeface="Arial" panose="020B0604020202020204" pitchFamily="34" charset="0"/>
              <a:buChar char="•"/>
            </a:pPr>
            <a:r>
              <a:rPr lang="en-US" sz="1800" b="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ppb - </a:t>
            </a:r>
            <a: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t>parts per billion; measure of concentration equal to the mass units of a particular substance per billion mass units in a sample</a:t>
            </a:r>
          </a:p>
          <a:p>
            <a:pPr marL="285750" marR="0" indent="-285750" algn="l">
              <a:lnSpc>
                <a:spcPct val="107000"/>
              </a:lnSpc>
              <a:spcBef>
                <a:spcPts val="0"/>
              </a:spcBef>
              <a:spcAft>
                <a:spcPts val="0"/>
              </a:spcAft>
              <a:buFont typeface="Arial" panose="020B0604020202020204" pitchFamily="34" charset="0"/>
              <a:buChar char="•"/>
            </a:pPr>
            <a:r>
              <a:rPr lang="en-US" sz="1800" b="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Public health - </a:t>
            </a:r>
            <a: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t>science of protecting and improving the health of people and their communities</a:t>
            </a:r>
          </a:p>
          <a:p>
            <a:pPr marL="285750" marR="0" indent="-285750" algn="l">
              <a:lnSpc>
                <a:spcPct val="107000"/>
              </a:lnSpc>
              <a:spcBef>
                <a:spcPts val="0"/>
              </a:spcBef>
              <a:spcAft>
                <a:spcPts val="0"/>
              </a:spcAft>
              <a:buFont typeface="Arial" panose="020B0604020202020204" pitchFamily="34" charset="0"/>
              <a:buChar char="•"/>
            </a:pPr>
            <a:r>
              <a:rPr lang="en-US" sz="1800" b="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Service line - </a:t>
            </a:r>
            <a:r>
              <a:rPr lang="en-US" sz="1800" b="0" dirty="0">
                <a:effectLst/>
                <a:latin typeface="Century Gothic" panose="020B0502020202020204" pitchFamily="34" charset="0"/>
                <a:ea typeface="Century Gothic" panose="020B0502020202020204" pitchFamily="34" charset="0"/>
                <a:cs typeface="Times New Roman" panose="02020603050405020304" pitchFamily="18" charset="0"/>
              </a:rPr>
              <a:t>water pipe that directly connects a larger water main to individual buildings; service lines are privately owned and maintained at owner’s expense</a:t>
            </a:r>
          </a:p>
        </p:txBody>
      </p:sp>
      <p:sp>
        <p:nvSpPr>
          <p:cNvPr id="4" name="Slide Number Placeholder 3"/>
          <p:cNvSpPr>
            <a:spLocks noGrp="1"/>
          </p:cNvSpPr>
          <p:nvPr>
            <p:ph type="sldNum" sz="quarter" idx="5"/>
          </p:nvPr>
        </p:nvSpPr>
        <p:spPr/>
        <p:txBody>
          <a:bodyPr/>
          <a:lstStyle/>
          <a:p>
            <a:fld id="{0DF3CA22-E8E8-4840-A74B-7C5B22B8ED21}" type="slidenum">
              <a:rPr lang="en-US" smtClean="0"/>
              <a:t>2</a:t>
            </a:fld>
            <a:endParaRPr lang="en-US"/>
          </a:p>
        </p:txBody>
      </p:sp>
    </p:spTree>
    <p:extLst>
      <p:ext uri="{BB962C8B-B14F-4D97-AF65-F5344CB8AC3E}">
        <p14:creationId xmlns:p14="http://schemas.microsoft.com/office/powerpoint/2010/main" val="620582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Lead is easy to work with, abundant in the environment, and has many uses. The ancient Romans had a water and sewer system that used lead pipes extensively, giving us the word </a:t>
            </a:r>
            <a:r>
              <a:rPr lang="en-US" sz="1800" i="1" dirty="0">
                <a:effectLst/>
                <a:latin typeface="Century Gothic" panose="020B0502020202020204" pitchFamily="34" charset="0"/>
                <a:ea typeface="Century Gothic" panose="020B0502020202020204" pitchFamily="34" charset="0"/>
                <a:cs typeface="Times New Roman" panose="02020603050405020304" pitchFamily="18" charset="0"/>
              </a:rPr>
              <a:t>plumbing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from the Latin word for lead, </a:t>
            </a:r>
            <a:r>
              <a:rPr lang="en-US" sz="1800" i="1" dirty="0" err="1">
                <a:effectLst/>
                <a:latin typeface="Century Gothic" panose="020B0502020202020204" pitchFamily="34" charset="0"/>
                <a:ea typeface="Century Gothic" panose="020B0502020202020204" pitchFamily="34" charset="0"/>
                <a:cs typeface="Times New Roman" panose="02020603050405020304" pitchFamily="18" charset="0"/>
              </a:rPr>
              <a:t>plumbum</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They also used lead for weapons, medicines, makeup, and coins, among other uses. They even added lead compounds directly to food and wine. Unsurprisingly, chronic lead poisoning was common in the Roman Empire, though few connected gout, sterility, and stillbirths back to the lead they were constantly exposed to. </a:t>
            </a:r>
          </a:p>
          <a:p>
            <a:pPr marL="0" marR="0">
              <a:lnSpc>
                <a:spcPct val="107000"/>
              </a:lnSpc>
              <a:spcBef>
                <a:spcPts val="0"/>
              </a:spcBef>
              <a:spcAft>
                <a:spcPts val="80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Lead poisoning occurs when a person’s health or body functions are negatively affected by lead contamination in what they eat, drink, touch, or breathe. The dangers of lead poisoning have been known for centuries. Lead poisoning can cause learning disabilities, behavioral problems, and, at very high levels, seizures, comas, or even death. Research has shown that even small amounts of lead can cause neurological damage to people long before any symptoms occur.</a:t>
            </a:r>
          </a:p>
          <a:p>
            <a:pPr marL="0" marR="0">
              <a:lnSpc>
                <a:spcPct val="107000"/>
              </a:lnSpc>
              <a:spcBef>
                <a:spcPts val="0"/>
              </a:spcBef>
              <a:spcAft>
                <a:spcPts val="80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DF3CA22-E8E8-4840-A74B-7C5B22B8ED21}" type="slidenum">
              <a:rPr lang="en-US" smtClean="0"/>
              <a:t>3</a:t>
            </a:fld>
            <a:endParaRPr lang="en-US"/>
          </a:p>
        </p:txBody>
      </p:sp>
    </p:spTree>
    <p:extLst>
      <p:ext uri="{BB962C8B-B14F-4D97-AF65-F5344CB8AC3E}">
        <p14:creationId xmlns:p14="http://schemas.microsoft.com/office/powerpoint/2010/main" val="4011328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4</a:t>
            </a:fld>
            <a:endParaRPr lang="en-US"/>
          </a:p>
        </p:txBody>
      </p:sp>
    </p:spTree>
    <p:extLst>
      <p:ext uri="{BB962C8B-B14F-4D97-AF65-F5344CB8AC3E}">
        <p14:creationId xmlns:p14="http://schemas.microsoft.com/office/powerpoint/2010/main" val="73222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4300" marR="114300">
              <a:lnSpc>
                <a:spcPct val="107000"/>
              </a:lnSpc>
              <a:spcBef>
                <a:spcPts val="0"/>
              </a:spcBef>
              <a:spcAft>
                <a:spcPts val="80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b="1"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t>Lead and the Centers for Disease Control and Prevention (CDC)</a:t>
            </a:r>
          </a:p>
          <a:p>
            <a:pPr marL="0" marR="0">
              <a:lnSpc>
                <a:spcPct val="107000"/>
              </a:lnSpc>
              <a:spcBef>
                <a:spcPts val="0"/>
              </a:spcBef>
              <a:spcAft>
                <a:spcPts val="800"/>
              </a:spcAft>
            </a:pPr>
            <a:endParaRPr lang="en-US" sz="1800" b="1" dirty="0">
              <a:solidFill>
                <a:srgbClr val="0B3B8E"/>
              </a:solidFill>
              <a:effectLst/>
              <a:latin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dirty="0">
                <a:effectLst/>
              </a:rPr>
              <a:t>Children are particularly vulnerable to lead toxicity because their blood-brain barrier is not fully developed. This means that toxins like lead can enter the brain and cause neurological damage. Lead can also replace calcium in bones, meaning that it can be released from the bones into the blood slowly over time. Protecting children from exposure to lead is important to lifelong good health. No safe </a:t>
            </a:r>
            <a:r>
              <a:rPr lang="en-US" b="1" dirty="0">
                <a:solidFill>
                  <a:srgbClr val="0A3A83"/>
                </a:solidFill>
                <a:effectLst/>
              </a:rPr>
              <a:t>blood lead level</a:t>
            </a:r>
            <a:r>
              <a:rPr lang="en-US" dirty="0">
                <a:solidFill>
                  <a:srgbClr val="0A3A83"/>
                </a:solidFill>
                <a:effectLst/>
              </a:rPr>
              <a:t> </a:t>
            </a:r>
            <a:r>
              <a:rPr lang="en-US" dirty="0">
                <a:effectLst/>
              </a:rPr>
              <a:t>in children has been identified. Even low levels of lead in blood have been shown to affect learning, ability to pay attention, and academic achievement. While the effects of lead poisoning may be permanent, if caught early there are things parents can do to prevent further exposure and reduce damage to their children’s health. Efforts to protect children have resulted in the removal of many formerly common lead sources in the environment. </a:t>
            </a:r>
          </a:p>
          <a:p>
            <a:pPr marL="0" marR="0">
              <a:lnSpc>
                <a:spcPct val="107000"/>
              </a:lnSpc>
              <a:spcBef>
                <a:spcPts val="0"/>
              </a:spcBef>
              <a:spcAft>
                <a:spcPts val="800"/>
              </a:spcAft>
            </a:pPr>
            <a:endPar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Lead in Gasoline</a:t>
            </a:r>
            <a:b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b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In 1923, automobile manufacturers and gasoline producers began producing fuel that contained tetraethyl lead to improve fuel combustion in the engine and reduce loud engine knock. By this time, the negative health effects of lead were well known. At the plants where the fuel was produced, dozens of workers died or went mad from acute lead poisoning. Without any government agencies to step in, the fuel continued to be produced. Car exhausts continued to emit lead and other pollutants into the environment for decades. </a:t>
            </a:r>
          </a:p>
          <a:p>
            <a:pPr marL="0" marR="0">
              <a:lnSpc>
                <a:spcPct val="107000"/>
              </a:lnSpc>
              <a:spcBef>
                <a:spcPts val="0"/>
              </a:spcBef>
              <a:spcAft>
                <a:spcPts val="80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In 1970, the Environmental Protection Agency (EPA) was established to measure, set standards, and regulate pollutants in the environment. Because data showed that Americans had incredibly high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blood lead levels</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the EPA began issuing lead reduction standards in 1973, and ultimately banned the sale of leaded gas. CDC played an instrumental role in providing scientific evidence to Congress to reinforce the ban on leaded gas in 1980. Through blood samples collected by NHANES (National Health and Nutrition Examination Survey), CDC scientists demonstrated the parallel decreases in blood-lead levels and amounts of lead in gasoline from 1976-80.</a:t>
            </a:r>
          </a:p>
        </p:txBody>
      </p:sp>
      <p:sp>
        <p:nvSpPr>
          <p:cNvPr id="4" name="Slide Number Placeholder 3"/>
          <p:cNvSpPr>
            <a:spLocks noGrp="1"/>
          </p:cNvSpPr>
          <p:nvPr>
            <p:ph type="sldNum" sz="quarter" idx="5"/>
          </p:nvPr>
        </p:nvSpPr>
        <p:spPr/>
        <p:txBody>
          <a:bodyPr/>
          <a:lstStyle/>
          <a:p>
            <a:fld id="{0DF3CA22-E8E8-4840-A74B-7C5B22B8ED21}" type="slidenum">
              <a:rPr lang="en-US" smtClean="0"/>
              <a:t>5</a:t>
            </a:fld>
            <a:endParaRPr lang="en-US"/>
          </a:p>
        </p:txBody>
      </p:sp>
    </p:spTree>
    <p:extLst>
      <p:ext uri="{BB962C8B-B14F-4D97-AF65-F5344CB8AC3E}">
        <p14:creationId xmlns:p14="http://schemas.microsoft.com/office/powerpoint/2010/main" val="1304398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042">
              <a:defRPr/>
            </a:pP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Lead in Paint</a:t>
            </a:r>
            <a:b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b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defTabSz="931042">
              <a:defRPr/>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Lead has been used as a paint pigment for thousands of years. Most interior paints before 1940 contained about 50% lead. The dangers of children eating lead paint from cribs, toys and walls were noted by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public health</a:t>
            </a:r>
            <a:r>
              <a:rPr lang="en-US" sz="180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officials as early as the 1930s, and were often linked to problems of people with lower incomes in substandard housing. During the activist 1960s, citizens called for increased government intervention, including community screenings and the banning of lead-based paints in government housing. </a:t>
            </a:r>
          </a:p>
          <a:p>
            <a:pPr defTabSz="931042">
              <a:defRPr/>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defTabSz="931042">
              <a:defRPr/>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CDC Began to coordinate federal lead poisoning programs in the 1970s. In 1971, lead paint was prohibited in all federal buildings as well as those built using government funding. CDC began to coordinate federal lead-poisoning programs in the 1970s. By that time,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public health</a:t>
            </a:r>
            <a:r>
              <a:rPr lang="en-US" sz="180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officials realized that the problem was not just limited to people with lower incomes. Any place where lead paint was peeling or chipping from a surface put children at risk. Hand to mouth lead transmission was the most common way that lead entered the blood. CDC’s Childhood Lead Poisoning Prevention Program was established in 1990, funding prevention programs nationwide and creating the Childhood Blood Lead Surveillance System to monitor children for potential negative health effects.</a:t>
            </a:r>
          </a:p>
          <a:p>
            <a:pPr defTabSz="931042">
              <a:defRPr/>
            </a:pPr>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6</a:t>
            </a:fld>
            <a:endParaRPr lang="en-US"/>
          </a:p>
        </p:txBody>
      </p:sp>
    </p:spTree>
    <p:extLst>
      <p:ext uri="{BB962C8B-B14F-4D97-AF65-F5344CB8AC3E}">
        <p14:creationId xmlns:p14="http://schemas.microsoft.com/office/powerpoint/2010/main" val="31794585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042">
              <a:defRPr/>
            </a:pPr>
            <a:r>
              <a:rPr lang="en-US" sz="1800" b="1"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t>Lead from Mining</a:t>
            </a:r>
            <a:br>
              <a:rPr lang="en-US" sz="1800"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br>
            <a:endParaRPr lang="en-US" sz="1800"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defTabSz="931042">
              <a:defRPr/>
            </a:pPr>
            <a:r>
              <a:rPr lang="en-US" sz="1800" dirty="0">
                <a:solidFill>
                  <a:srgbClr val="000000"/>
                </a:solidFill>
                <a:effectLst/>
                <a:latin typeface="Century Gothic" panose="020B0502020202020204" pitchFamily="34" charset="0"/>
                <a:ea typeface="Century Gothic" panose="020B0502020202020204" pitchFamily="34" charset="0"/>
                <a:cs typeface="Times New Roman" panose="02020603050405020304" pitchFamily="18" charset="0"/>
              </a:rPr>
              <a:t>Mining operations can also produce increased amounts of lead in the air, water, or soil around mines. A team of experts from many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public health</a:t>
            </a:r>
            <a:r>
              <a:rPr lang="en-US" sz="180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a:solidFill>
                  <a:srgbClr val="000000"/>
                </a:solidFill>
                <a:effectLst/>
                <a:latin typeface="Century Gothic" panose="020B0502020202020204" pitchFamily="34" charset="0"/>
                <a:ea typeface="Century Gothic" panose="020B0502020202020204" pitchFamily="34" charset="0"/>
                <a:cs typeface="Times New Roman" panose="02020603050405020304" pitchFamily="18" charset="0"/>
              </a:rPr>
              <a:t>organizations, including CDC, travelled to Zamfara State in northern Nigeria in 2010 to investigate an outbreak. First, animals had begun to get sick and die; then children began suffering from vomiting, abdominal pain, headaches, and seizures. Investigation showed unsafe levels of lead in most homes and in community wells. Hundreds of children died, and thousands had dangerous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blood lead levels</a:t>
            </a:r>
            <a:r>
              <a:rPr lang="en-US" sz="1800" dirty="0">
                <a:solidFill>
                  <a:srgbClr val="000000"/>
                </a:solidFill>
                <a:effectLst/>
                <a:latin typeface="Century Gothic" panose="020B0502020202020204" pitchFamily="34" charset="0"/>
                <a:ea typeface="Century Gothic" panose="020B0502020202020204" pitchFamily="34" charset="0"/>
                <a:cs typeface="Times New Roman" panose="02020603050405020304" pitchFamily="18" charset="0"/>
              </a:rPr>
              <a:t>.</a:t>
            </a:r>
            <a:endParaRPr lang="en-US" sz="180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defTabSz="931042">
              <a:defRPr/>
            </a:pPr>
            <a:endParaRPr lang="en-US" sz="180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defTabSz="931042">
              <a:defRPr/>
            </a:pPr>
            <a:r>
              <a:rPr lang="en-US" sz="1800" dirty="0">
                <a:solidFill>
                  <a:srgbClr val="000000"/>
                </a:solidFill>
                <a:effectLst/>
                <a:latin typeface="Century Gothic" panose="020B0502020202020204" pitchFamily="34" charset="0"/>
                <a:ea typeface="Century Gothic" panose="020B0502020202020204" pitchFamily="34" charset="0"/>
                <a:cs typeface="Times New Roman" panose="02020603050405020304" pitchFamily="18" charset="0"/>
              </a:rPr>
              <a:t>The team observed the communities and saw many unsafe practices that would expose adults, children, and animals to harmful levels of lead. Zamfara State was agricultural but was also rich in many minerals, including gold. In recent years, many villagers had started mining gold to earn more money. Since most villagers did not wear personal protective equipment while working with the gold ore, they would return home from the mines with lead dust on their clothing. Many villagers would bring rocks inside their homes to extract the gold. These rocks also contained lead, and when the gold was extracted, the lead dust spread throughout the house. Children often helped to grind the gold ore, exposing them to high levels of lead dust.</a:t>
            </a:r>
            <a:endParaRPr lang="en-US" sz="180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defTabSz="931042">
              <a:defRPr/>
            </a:pPr>
            <a:endParaRPr lang="en-US" sz="180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defTabSz="931042">
              <a:defRPr/>
            </a:pPr>
            <a:r>
              <a:rPr lang="en-US" sz="1800" dirty="0">
                <a:solidFill>
                  <a:srgbClr val="000000"/>
                </a:solidFill>
                <a:effectLst/>
                <a:latin typeface="Century Gothic" panose="020B0502020202020204" pitchFamily="34" charset="0"/>
                <a:ea typeface="Century Gothic" panose="020B0502020202020204" pitchFamily="34" charset="0"/>
                <a:cs typeface="Times New Roman" panose="02020603050405020304" pitchFamily="18" charset="0"/>
              </a:rPr>
              <a:t>To treat the outbreak, all the contaminated soil in a village must be removed and replaced. This process is expensive, and many children are still awaiting treatment for lead poisoning because the environment has not yet been cleaned. Additionally, mining is an important part of the local economy, so it cannot be prohibited.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Public health</a:t>
            </a:r>
            <a:r>
              <a:rPr lang="en-US" sz="180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a:solidFill>
                  <a:srgbClr val="000000"/>
                </a:solidFill>
                <a:effectLst/>
                <a:latin typeface="Century Gothic" panose="020B0502020202020204" pitchFamily="34" charset="0"/>
                <a:ea typeface="Century Gothic" panose="020B0502020202020204" pitchFamily="34" charset="0"/>
                <a:cs typeface="Times New Roman" panose="02020603050405020304" pitchFamily="18" charset="0"/>
              </a:rPr>
              <a:t>education and safer mining practices were introduced to help control the outbreak.</a:t>
            </a: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defTabSz="931042">
              <a:defRPr/>
            </a:pPr>
            <a:endParaRPr lang="en-US" dirty="0"/>
          </a:p>
          <a:p>
            <a:pPr defTabSz="931042">
              <a:defRPr/>
            </a:pPr>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7</a:t>
            </a:fld>
            <a:endParaRPr lang="en-US"/>
          </a:p>
        </p:txBody>
      </p:sp>
    </p:spTree>
    <p:extLst>
      <p:ext uri="{BB962C8B-B14F-4D97-AF65-F5344CB8AC3E}">
        <p14:creationId xmlns:p14="http://schemas.microsoft.com/office/powerpoint/2010/main" val="20988236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042">
              <a:defRPr/>
            </a:pP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Other Sources of Lead</a:t>
            </a:r>
            <a:b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br>
            <a:endPar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defTabSz="931042">
              <a:defRPr/>
            </a:pPr>
            <a:r>
              <a:rPr lang="en-US" sz="1800" dirty="0">
                <a:solidFill>
                  <a:srgbClr val="000000"/>
                </a:solidFill>
                <a:effectLst/>
                <a:latin typeface="Century Gothic" panose="020B0502020202020204" pitchFamily="34" charset="0"/>
                <a:ea typeface="Century Gothic" panose="020B0502020202020204" pitchFamily="34" charset="0"/>
                <a:cs typeface="Times New Roman" panose="02020603050405020304" pitchFamily="18" charset="0"/>
              </a:rPr>
              <a:t>Take-home lead exposure may occur among workers who use lead as part of occupations, such as battery manufacturing, smelting, home renovation, pottery production, and metal recycling. In addition to potentially being exposed to higher levels of lead on the job, these workers can also carry lead home with them on their clothes, tools, hair, and skin, thereby exposing their families. </a:t>
            </a:r>
            <a:endParaRPr lang="en-US" sz="180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defTabSz="931042">
              <a:defRPr/>
            </a:pPr>
            <a:endParaRPr lang="en-US" sz="180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defTabSz="931042">
              <a:defRPr/>
            </a:pPr>
            <a:r>
              <a:rPr lang="en-US" sz="1800" dirty="0">
                <a:solidFill>
                  <a:srgbClr val="000000"/>
                </a:solidFill>
                <a:effectLst/>
                <a:latin typeface="Century Gothic" panose="020B0502020202020204" pitchFamily="34" charset="0"/>
                <a:ea typeface="Century Gothic" panose="020B0502020202020204" pitchFamily="34" charset="0"/>
                <a:cs typeface="Times New Roman" panose="02020603050405020304" pitchFamily="18" charset="0"/>
              </a:rPr>
              <a:t>Drinking water can become contaminated by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corrosion </a:t>
            </a:r>
            <a:r>
              <a:rPr lang="en-US" sz="1800" dirty="0">
                <a:solidFill>
                  <a:srgbClr val="000000"/>
                </a:solidFill>
                <a:effectLst/>
                <a:latin typeface="Century Gothic" panose="020B0502020202020204" pitchFamily="34" charset="0"/>
                <a:ea typeface="Century Gothic" panose="020B0502020202020204" pitchFamily="34" charset="0"/>
                <a:cs typeface="Times New Roman" panose="02020603050405020304" pitchFamily="18" charset="0"/>
              </a:rPr>
              <a:t>of older lead pipes or solder (a metallic substance that is melted and used to hold pipes together). Many water systems are taking action to remove all lead plumbing that is still in service, including many lead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service lines</a:t>
            </a:r>
            <a:r>
              <a:rPr lang="en-US" sz="180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a:t>
            </a:r>
            <a:endParaRPr lang="en-US" sz="180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defTabSz="931042">
              <a:defRPr/>
            </a:pPr>
            <a:endParaRPr lang="en-US" sz="180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defTabSz="931042">
              <a:defRPr/>
            </a:pPr>
            <a:r>
              <a:rPr lang="en-US" sz="1800" dirty="0">
                <a:solidFill>
                  <a:srgbClr val="000000"/>
                </a:solidFill>
                <a:effectLst/>
                <a:latin typeface="Century Gothic" panose="020B0502020202020204" pitchFamily="34" charset="0"/>
                <a:ea typeface="Century Gothic" panose="020B0502020202020204" pitchFamily="34" charset="0"/>
                <a:cs typeface="Times New Roman" panose="02020603050405020304" pitchFamily="18" charset="0"/>
              </a:rPr>
              <a:t>Lead-based paint spills, leaded gasoline, or industrial sources can contaminate soils. Children who eat dirt or put their hands into their mouths after playing in dirt risk exposure to lead. Soil particles that are brought into the house on shoes, clothing, or pets may also increase exposure.</a:t>
            </a:r>
            <a:endParaRPr lang="en-US" sz="180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defTabSz="931042">
              <a:defRPr/>
            </a:pPr>
            <a:endParaRPr lang="en-US" sz="1800" dirty="0">
              <a:solidFill>
                <a:schemeClr val="tx1"/>
              </a:solidFill>
              <a:effectLst/>
              <a:latin typeface="Century Gothic" panose="020B0502020202020204" pitchFamily="34" charset="0"/>
              <a:cs typeface="Times New Roman" panose="02020603050405020304" pitchFamily="18" charset="0"/>
            </a:endParaRPr>
          </a:p>
          <a:p>
            <a:pPr defTabSz="931042">
              <a:defRPr/>
            </a:pPr>
            <a:r>
              <a:rPr lang="en-US" dirty="0">
                <a:solidFill>
                  <a:srgbClr val="000000"/>
                </a:solidFill>
                <a:effectLst/>
              </a:rPr>
              <a:t>Imported goods can sometimes pose lead safety hazards. Lead paint is somewhat common on imported toys and jewelry. Food, candies, and spices containing lead have also been found.</a:t>
            </a:r>
            <a:r>
              <a:rPr lang="en-US" dirty="0">
                <a:effectLst/>
              </a:rPr>
              <a:t> </a:t>
            </a:r>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8</a:t>
            </a:fld>
            <a:endParaRPr lang="en-US"/>
          </a:p>
        </p:txBody>
      </p:sp>
    </p:spTree>
    <p:extLst>
      <p:ext uri="{BB962C8B-B14F-4D97-AF65-F5344CB8AC3E}">
        <p14:creationId xmlns:p14="http://schemas.microsoft.com/office/powerpoint/2010/main" val="27846292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9</a:t>
            </a:fld>
            <a:endParaRPr lang="en-US"/>
          </a:p>
        </p:txBody>
      </p:sp>
    </p:spTree>
    <p:extLst>
      <p:ext uri="{BB962C8B-B14F-4D97-AF65-F5344CB8AC3E}">
        <p14:creationId xmlns:p14="http://schemas.microsoft.com/office/powerpoint/2010/main" val="3805181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11/18/2024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11/18/2024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11/18/2024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11/18/2024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11/18/2024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11/18/2024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hyperlink" Target="https://www.cdc.gov/museum/education/lessons/"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1.png"/><Relationship Id="rId9" Type="http://schemas.openxmlformats.org/officeDocument/2006/relationships/image" Target="../media/image5.png"/></Relationships>
</file>

<file path=ppt/slides/_rels/slide10.xml.rels><?xml version="1.0" encoding="UTF-8" standalone="yes"?>
<Relationships xmlns="http://schemas.openxmlformats.org/package/2006/relationships"><Relationship Id="rId8" Type="http://schemas.openxmlformats.org/officeDocument/2006/relationships/hyperlink" Target="https://youtu.be/XVMZCqCpYCQ" TargetMode="External"/><Relationship Id="rId3" Type="http://schemas.openxmlformats.org/officeDocument/2006/relationships/notesSlide" Target="../notesSlides/notesSlide10.xml"/><Relationship Id="rId7" Type="http://schemas.openxmlformats.org/officeDocument/2006/relationships/image" Target="../media/image14.jpeg"/><Relationship Id="rId2" Type="http://schemas.openxmlformats.org/officeDocument/2006/relationships/slideLayout" Target="../slideLayouts/slideLayout2.xml"/><Relationship Id="rId1" Type="http://schemas.openxmlformats.org/officeDocument/2006/relationships/video" Target="https://www.youtube.com/embed/XVMZCqCpYCQ?feature=oembed" TargetMode="Externa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image" Target="../media/image5.png"/><Relationship Id="rId7" Type="http://schemas.openxmlformats.org/officeDocument/2006/relationships/diagramLayout" Target="../diagrams/layout1.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Data" Target="../diagrams/data1.xml"/><Relationship Id="rId5" Type="http://schemas.microsoft.com/office/2007/relationships/hdphoto" Target="../media/hdphoto1.wdp"/><Relationship Id="rId10" Type="http://schemas.microsoft.com/office/2007/relationships/diagramDrawing" Target="../diagrams/drawing1.xml"/><Relationship Id="rId4" Type="http://schemas.openxmlformats.org/officeDocument/2006/relationships/image" Target="../media/image4.png"/><Relationship Id="rId9" Type="http://schemas.openxmlformats.org/officeDocument/2006/relationships/diagramColors" Target="../diagrams/colors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23.jpeg"/><Relationship Id="rId5" Type="http://schemas.microsoft.com/office/2007/relationships/hdphoto" Target="../media/hdphoto1.wdp"/><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24.png"/><Relationship Id="rId5" Type="http://schemas.microsoft.com/office/2007/relationships/hdphoto" Target="../media/hdphoto1.wdp"/><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26.svg"/><Relationship Id="rId5" Type="http://schemas.openxmlformats.org/officeDocument/2006/relationships/image" Target="../media/image25.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microsoft.com/office/2007/relationships/hdphoto" Target="../media/hdphoto1.wdp"/><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6.jpeg"/><Relationship Id="rId5" Type="http://schemas.microsoft.com/office/2007/relationships/hdphoto" Target="../media/hdphoto1.wdp"/><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9.jpeg"/><Relationship Id="rId5" Type="http://schemas.microsoft.com/office/2007/relationships/hdphoto" Target="../media/hdphoto1.wdp"/><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10.jpeg"/><Relationship Id="rId5" Type="http://schemas.microsoft.com/office/2007/relationships/hdphoto" Target="../media/hdphoto1.wdp"/><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12.jpg"/><Relationship Id="rId5" Type="http://schemas.microsoft.com/office/2007/relationships/hdphoto" Target="../media/hdphoto1.wdp"/><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media/image13.jpeg"/><Relationship Id="rId5" Type="http://schemas.microsoft.com/office/2007/relationships/hdphoto" Target="../media/hdphoto1.wdp"/><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Picture 10">
            <a:hlinkClick r:id="rId3"/>
            <a:extLst>
              <a:ext uri="{FF2B5EF4-FFF2-40B4-BE49-F238E27FC236}">
                <a16:creationId xmlns:a16="http://schemas.microsoft.com/office/drawing/2014/main" id="{57E49BB8-929D-2340-9D25-455EFF56D866}"/>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68642" y="4054744"/>
            <a:ext cx="4974402" cy="1719209"/>
          </a:xfrm>
          <a:prstGeom prst="rect">
            <a:avLst/>
          </a:prstGeom>
        </p:spPr>
      </p:pic>
      <p:pic>
        <p:nvPicPr>
          <p:cNvPr id="8" name="Graphic 6">
            <a:extLst>
              <a:ext uri="{FF2B5EF4-FFF2-40B4-BE49-F238E27FC236}">
                <a16:creationId xmlns:a16="http://schemas.microsoft.com/office/drawing/2014/main" id="{FEFCD6D7-A308-4995-9FC4-3523C9B3CBD7}"/>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101963" y="3031487"/>
            <a:ext cx="1104900" cy="1104900"/>
          </a:xfrm>
          <a:prstGeom prst="rect">
            <a:avLst/>
          </a:prstGeom>
        </p:spPr>
      </p:pic>
      <p:sp>
        <p:nvSpPr>
          <p:cNvPr id="2" name="Title 1">
            <a:extLst>
              <a:ext uri="{FF2B5EF4-FFF2-40B4-BE49-F238E27FC236}">
                <a16:creationId xmlns:a16="http://schemas.microsoft.com/office/drawing/2014/main" id="{C9AA9382-BE15-3E4C-85B6-9549BE945773}"/>
              </a:ext>
            </a:extLst>
          </p:cNvPr>
          <p:cNvSpPr>
            <a:spLocks noGrp="1"/>
          </p:cNvSpPr>
          <p:nvPr>
            <p:ph type="ctrTitle"/>
          </p:nvPr>
        </p:nvSpPr>
        <p:spPr>
          <a:xfrm>
            <a:off x="768764" y="1298448"/>
            <a:ext cx="6885649" cy="2837939"/>
          </a:xfrm>
        </p:spPr>
        <p:txBody>
          <a:bodyPr/>
          <a:lstStyle/>
          <a:p>
            <a:pPr algn="ctr"/>
            <a:r>
              <a:rPr lang="en-US" dirty="0">
                <a:solidFill>
                  <a:srgbClr val="FDB913"/>
                </a:solidFill>
              </a:rPr>
              <a:t>Get the Lead Out</a:t>
            </a:r>
          </a:p>
        </p:txBody>
      </p:sp>
      <p:pic>
        <p:nvPicPr>
          <p:cNvPr id="6" name="Picture 5" descr="Brandmark of the David. J. Sencer CDC Museum – Public Health Academy">
            <a:extLst>
              <a:ext uri="{FF2B5EF4-FFF2-40B4-BE49-F238E27FC236}">
                <a16:creationId xmlns:a16="http://schemas.microsoft.com/office/drawing/2014/main" id="{83B477C5-E0CD-F042-9909-7E096F150D8C}"/>
              </a:ext>
              <a:ext uri="{C183D7F6-B498-43B3-948B-1728B52AA6E4}">
                <adec:decorative xmlns:adec="http://schemas.microsoft.com/office/drawing/2017/decorative" val="0"/>
              </a:ext>
            </a:extLst>
          </p:cNvPr>
          <p:cNvPicPr>
            <a:picLocks noChangeAspect="1"/>
          </p:cNvPicPr>
          <p:nvPr/>
        </p:nvPicPr>
        <p:blipFill>
          <a:blip r:embed="rId7" cstate="screen">
            <a:alphaModFix/>
            <a:extLst>
              <a:ext uri="{BEBA8EAE-BF5A-486C-A8C5-ECC9F3942E4B}">
                <a14:imgProps xmlns:a14="http://schemas.microsoft.com/office/drawing/2010/main">
                  <a14:imgLayer r:embed="rId8">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pic>
        <p:nvPicPr>
          <p:cNvPr id="7" name="Picture 6" descr="Brandmark of the U.S. Department of Health and Human Services - CDC - Centers for Disease Control and Prevention">
            <a:extLst>
              <a:ext uri="{FF2B5EF4-FFF2-40B4-BE49-F238E27FC236}">
                <a16:creationId xmlns:a16="http://schemas.microsoft.com/office/drawing/2014/main" id="{BEC550AF-0652-B14D-A41F-AC056501AF3E}"/>
              </a:ext>
              <a:ext uri="{C183D7F6-B498-43B3-948B-1728B52AA6E4}">
                <adec:decorative xmlns:adec="http://schemas.microsoft.com/office/drawing/2017/decorative" val="0"/>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sp>
        <p:nvSpPr>
          <p:cNvPr id="9" name="Content Placeholder 2">
            <a:extLst>
              <a:ext uri="{FF2B5EF4-FFF2-40B4-BE49-F238E27FC236}">
                <a16:creationId xmlns:a16="http://schemas.microsoft.com/office/drawing/2014/main" id="{1D1390E8-BAFE-4E74-8F39-4D44C3826157}"/>
              </a:ext>
              <a:ext uri="{C183D7F6-B498-43B3-948B-1728B52AA6E4}">
                <adec:decorative xmlns:adec="http://schemas.microsoft.com/office/drawing/2017/decorative" val="1"/>
              </a:ext>
            </a:extLst>
          </p:cNvPr>
          <p:cNvSpPr txBox="1">
            <a:spLocks/>
          </p:cNvSpPr>
          <p:nvPr/>
        </p:nvSpPr>
        <p:spPr>
          <a:xfrm>
            <a:off x="-1" y="6101054"/>
            <a:ext cx="12161351" cy="772911"/>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1200"/>
              </a:spcBef>
              <a:buClr>
                <a:schemeClr val="accent1"/>
              </a:buClr>
              <a:buFont typeface="Wingdings 2" pitchFamily="18" charset="2"/>
              <a:buNone/>
              <a:defRPr sz="2200" kern="1200" cap="none" spc="0" baseline="0">
                <a:solidFill>
                  <a:schemeClr val="accent1">
                    <a:lumMod val="20000"/>
                    <a:lumOff val="80000"/>
                  </a:schemeClr>
                </a:solidFill>
                <a:latin typeface="+mn-lt"/>
                <a:ea typeface="+mn-ea"/>
                <a:cs typeface="+mn-cs"/>
              </a:defRPr>
            </a:lvl1pPr>
            <a:lvl2pPr marL="4572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2pPr>
            <a:lvl3pPr marL="9144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3pPr>
            <a:lvl4pPr marL="1371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4pPr>
            <a:lvl5pPr marL="18288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5pPr>
            <a:lvl6pPr marL="22860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6pPr>
            <a:lvl7pPr marL="27432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7pPr>
            <a:lvl8pPr marL="32004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8pPr>
            <a:lvl9pPr marL="3657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9pPr>
          </a:lstStyle>
          <a:p>
            <a:pPr algn="ctr"/>
            <a:endParaRPr lang="en-US" sz="1200" dirty="0">
              <a:solidFill>
                <a:schemeClr val="tx1"/>
              </a:solidFill>
            </a:endParaRPr>
          </a:p>
        </p:txBody>
      </p:sp>
    </p:spTree>
    <p:extLst>
      <p:ext uri="{BB962C8B-B14F-4D97-AF65-F5344CB8AC3E}">
        <p14:creationId xmlns:p14="http://schemas.microsoft.com/office/powerpoint/2010/main" val="55569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9CF23AF-1930-AC4B-9709-7305AF4D8668}"/>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8" name="Picture 7">
            <a:extLst>
              <a:ext uri="{FF2B5EF4-FFF2-40B4-BE49-F238E27FC236}">
                <a16:creationId xmlns:a16="http://schemas.microsoft.com/office/drawing/2014/main" id="{B1630A0B-8058-4747-B596-808E62C67BAB}"/>
              </a:ext>
              <a:ext uri="{C183D7F6-B498-43B3-948B-1728B52AA6E4}">
                <adec:decorative xmlns:adec="http://schemas.microsoft.com/office/drawing/2017/decorative" val="1"/>
              </a:ext>
            </a:extLst>
          </p:cNvPr>
          <p:cNvPicPr>
            <a:picLocks noChangeAspect="1"/>
          </p:cNvPicPr>
          <p:nvPr/>
        </p:nvPicPr>
        <p:blipFill>
          <a:blip r:embed="rId5" cstate="screen">
            <a:alphaModFix/>
            <a:extLst>
              <a:ext uri="{BEBA8EAE-BF5A-486C-A8C5-ECC9F3942E4B}">
                <a14:imgProps xmlns:a14="http://schemas.microsoft.com/office/drawing/2010/main">
                  <a14:imgLayer r:embed="rId6">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2" name="Title 1">
            <a:extLst>
              <a:ext uri="{FF2B5EF4-FFF2-40B4-BE49-F238E27FC236}">
                <a16:creationId xmlns:a16="http://schemas.microsoft.com/office/drawing/2014/main" id="{8B54D852-06A4-F74E-90C9-31B2FF1B11AE}"/>
              </a:ext>
            </a:extLst>
          </p:cNvPr>
          <p:cNvSpPr>
            <a:spLocks noGrp="1"/>
          </p:cNvSpPr>
          <p:nvPr>
            <p:ph type="title"/>
          </p:nvPr>
        </p:nvSpPr>
        <p:spPr/>
        <p:txBody>
          <a:bodyPr/>
          <a:lstStyle/>
          <a:p>
            <a:r>
              <a:rPr lang="en-US" dirty="0"/>
              <a:t>From the Expert</a:t>
            </a:r>
          </a:p>
        </p:txBody>
      </p:sp>
      <p:pic>
        <p:nvPicPr>
          <p:cNvPr id="6" name="Online Media 5" descr="Screen capture showing a clip from the “Beyond the Data - A Renewed Commitment to Prevent Childhood Lead Exposure in the post-Flint Era” video on YouTube.">
            <a:hlinkClick r:id="" action="ppaction://media"/>
            <a:extLst>
              <a:ext uri="{FF2B5EF4-FFF2-40B4-BE49-F238E27FC236}">
                <a16:creationId xmlns:a16="http://schemas.microsoft.com/office/drawing/2014/main" id="{41650D49-DA96-4C0E-B26D-0E17FDD2250D}"/>
              </a:ext>
            </a:extLst>
          </p:cNvPr>
          <p:cNvPicPr>
            <a:picLocks noRot="1" noChangeAspect="1"/>
          </p:cNvPicPr>
          <p:nvPr>
            <a:videoFile r:link="rId1"/>
          </p:nvPr>
        </p:nvPicPr>
        <p:blipFill>
          <a:blip r:embed="rId7"/>
          <a:stretch>
            <a:fillRect/>
          </a:stretch>
        </p:blipFill>
        <p:spPr>
          <a:xfrm>
            <a:off x="5425071" y="1387607"/>
            <a:ext cx="6196313" cy="3500917"/>
          </a:xfrm>
          <a:prstGeom prst="rect">
            <a:avLst/>
          </a:prstGeom>
        </p:spPr>
      </p:pic>
      <p:sp>
        <p:nvSpPr>
          <p:cNvPr id="3" name="Content Placeholder 2">
            <a:extLst>
              <a:ext uri="{FF2B5EF4-FFF2-40B4-BE49-F238E27FC236}">
                <a16:creationId xmlns:a16="http://schemas.microsoft.com/office/drawing/2014/main" id="{43D02A1D-A84C-854C-84AF-BD3D44625E11}"/>
              </a:ext>
            </a:extLst>
          </p:cNvPr>
          <p:cNvSpPr>
            <a:spLocks noGrp="1"/>
          </p:cNvSpPr>
          <p:nvPr>
            <p:ph idx="1"/>
          </p:nvPr>
        </p:nvSpPr>
        <p:spPr>
          <a:xfrm>
            <a:off x="7930662" y="5067275"/>
            <a:ext cx="3690722" cy="468368"/>
          </a:xfrm>
        </p:spPr>
        <p:txBody>
          <a:bodyPr>
            <a:noAutofit/>
          </a:bodyPr>
          <a:lstStyle/>
          <a:p>
            <a:pPr marL="0" indent="0">
              <a:buNone/>
            </a:pPr>
            <a:r>
              <a:rPr lang="en-US" dirty="0">
                <a:solidFill>
                  <a:schemeClr val="tx1"/>
                </a:solidFill>
                <a:hlinkClick r:id="rId8"/>
              </a:rPr>
              <a:t>https://youtu.be/XVMZCqCpYCQ</a:t>
            </a:r>
            <a:endParaRPr lang="en-US" dirty="0">
              <a:solidFill>
                <a:schemeClr val="tx1"/>
              </a:solidFill>
            </a:endParaRPr>
          </a:p>
        </p:txBody>
      </p:sp>
    </p:spTree>
    <p:extLst>
      <p:ext uri="{BB962C8B-B14F-4D97-AF65-F5344CB8AC3E}">
        <p14:creationId xmlns:p14="http://schemas.microsoft.com/office/powerpoint/2010/main" val="1947047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FF1D7602-6D2D-46C2-A7B2-434F3678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 name="Rectangle 9">
            <a:extLst>
              <a:ext uri="{FF2B5EF4-FFF2-40B4-BE49-F238E27FC236}">
                <a16:creationId xmlns:a16="http://schemas.microsoft.com/office/drawing/2014/main" id="{35539253-EA7C-41D9-9930-0923683AA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1219810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0"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480" y="2085681"/>
            <a:ext cx="0" cy="2686639"/>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E5658229-5B7F-C348-BF55-532D86DA4295}"/>
              </a:ext>
              <a:ext uri="{C183D7F6-B498-43B3-948B-1728B52AA6E4}">
                <adec:decorative xmlns:adec="http://schemas.microsoft.com/office/drawing/2017/decorative" val="1"/>
              </a:ext>
            </a:extLst>
          </p:cNvPr>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a:ext>
            </a:extLst>
          </a:blip>
          <a:stretch>
            <a:fillRect/>
          </a:stretch>
        </p:blipFill>
        <p:spPr>
          <a:xfrm>
            <a:off x="208420" y="3059458"/>
            <a:ext cx="766437" cy="729940"/>
          </a:xfrm>
          <a:prstGeom prst="rect">
            <a:avLst/>
          </a:prstGeom>
        </p:spPr>
      </p:pic>
      <p:pic>
        <p:nvPicPr>
          <p:cNvPr id="9" name="Picture 8">
            <a:extLst>
              <a:ext uri="{FF2B5EF4-FFF2-40B4-BE49-F238E27FC236}">
                <a16:creationId xmlns:a16="http://schemas.microsoft.com/office/drawing/2014/main" id="{D6008319-3C76-7643-B8F2-37DBD2CBDE79}"/>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0" name="Picture 9">
            <a:extLst>
              <a:ext uri="{FF2B5EF4-FFF2-40B4-BE49-F238E27FC236}">
                <a16:creationId xmlns:a16="http://schemas.microsoft.com/office/drawing/2014/main" id="{172C4605-7FC4-064F-BF42-0079AC32D2DD}"/>
              </a:ext>
              <a:ext uri="{C183D7F6-B498-43B3-948B-1728B52AA6E4}">
                <adec:decorative xmlns:adec="http://schemas.microsoft.com/office/drawing/2017/decorative" val="1"/>
              </a:ext>
            </a:extLst>
          </p:cNvPr>
          <p:cNvPicPr>
            <a:picLocks noChangeAspect="1"/>
          </p:cNvPicPr>
          <p:nvPr/>
        </p:nvPicPr>
        <p:blipFill>
          <a:blip r:embed="rId5" cstate="screen">
            <a:alphaModFix/>
            <a:extLst>
              <a:ext uri="{BEBA8EAE-BF5A-486C-A8C5-ECC9F3942E4B}">
                <a14:imgProps xmlns:a14="http://schemas.microsoft.com/office/drawing/2010/main">
                  <a14:imgLayer r:embed="rId6">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2" name="Title 1">
            <a:extLst>
              <a:ext uri="{FF2B5EF4-FFF2-40B4-BE49-F238E27FC236}">
                <a16:creationId xmlns:a16="http://schemas.microsoft.com/office/drawing/2014/main" id="{2D7F03E9-86E2-A047-BD95-1FA30DC5CAAA}"/>
              </a:ext>
            </a:extLst>
          </p:cNvPr>
          <p:cNvSpPr>
            <a:spLocks noGrp="1"/>
          </p:cNvSpPr>
          <p:nvPr>
            <p:ph type="title"/>
          </p:nvPr>
        </p:nvSpPr>
        <p:spPr>
          <a:xfrm>
            <a:off x="643467" y="1123837"/>
            <a:ext cx="3073914" cy="4601183"/>
          </a:xfrm>
        </p:spPr>
        <p:txBody>
          <a:bodyPr>
            <a:normAutofit/>
          </a:bodyPr>
          <a:lstStyle/>
          <a:p>
            <a:pPr algn="r"/>
            <a:r>
              <a:rPr lang="en-US" dirty="0">
                <a:solidFill>
                  <a:schemeClr val="tx1">
                    <a:lumMod val="85000"/>
                    <a:lumOff val="15000"/>
                  </a:schemeClr>
                </a:solidFill>
              </a:rPr>
              <a:t>Think About It  </a:t>
            </a:r>
          </a:p>
        </p:txBody>
      </p:sp>
      <p:sp>
        <p:nvSpPr>
          <p:cNvPr id="3" name="Content Placeholder 2">
            <a:extLst>
              <a:ext uri="{FF2B5EF4-FFF2-40B4-BE49-F238E27FC236}">
                <a16:creationId xmlns:a16="http://schemas.microsoft.com/office/drawing/2014/main" id="{D1584135-AA69-524A-AB1E-779B69A0B203}"/>
              </a:ext>
            </a:extLst>
          </p:cNvPr>
          <p:cNvSpPr>
            <a:spLocks noGrp="1"/>
          </p:cNvSpPr>
          <p:nvPr>
            <p:ph idx="1"/>
          </p:nvPr>
        </p:nvSpPr>
        <p:spPr>
          <a:xfrm>
            <a:off x="4393580" y="864108"/>
            <a:ext cx="7804528" cy="5120640"/>
          </a:xfrm>
        </p:spPr>
        <p:txBody>
          <a:bodyPr>
            <a:normAutofit lnSpcReduction="10000"/>
          </a:bodyPr>
          <a:lstStyle/>
          <a:p>
            <a:pPr marL="342900" marR="0" lvl="0" indent="-342900">
              <a:lnSpc>
                <a:spcPct val="110000"/>
              </a:lnSpc>
              <a:spcBef>
                <a:spcPts val="200"/>
              </a:spcBef>
              <a:spcAft>
                <a:spcPts val="1600"/>
              </a:spcAft>
              <a:buFont typeface="+mj-lt"/>
              <a:buAutoNum type="arabicPeriod"/>
              <a:tabLst>
                <a:tab pos="228600" algn="l"/>
                <a:tab pos="228600" algn="l"/>
                <a:tab pos="285750" algn="l"/>
              </a:tabLst>
            </a:pPr>
            <a:r>
              <a:rPr lang="en-US" sz="2400" dirty="0">
                <a:solidFill>
                  <a:schemeClr val="tx2"/>
                </a:solidFill>
                <a:effectLst/>
                <a:latin typeface="Century Gothic" panose="020B0502020202020204" pitchFamily="34" charset="0"/>
                <a:ea typeface="Century Gothic" panose="020B0502020202020204" pitchFamily="34" charset="0"/>
                <a:cs typeface="Segoe UI" panose="020B0502040204020203" pitchFamily="34" charset="0"/>
              </a:rPr>
              <a:t>It took 18 months for the people of Flint, Michigan to convince others that their drinking water was unsafe. Why might this be an example of a </a:t>
            </a:r>
            <a:r>
              <a:rPr lang="en-US" sz="2400" b="1" dirty="0">
                <a:solidFill>
                  <a:schemeClr val="tx2"/>
                </a:solidFill>
                <a:effectLst/>
                <a:latin typeface="Century Gothic" panose="020B0502020202020204" pitchFamily="34" charset="0"/>
                <a:ea typeface="Century Gothic" panose="020B0502020202020204" pitchFamily="34" charset="0"/>
                <a:cs typeface="Segoe UI" panose="020B0502040204020203" pitchFamily="34" charset="0"/>
              </a:rPr>
              <a:t>health disparity</a:t>
            </a:r>
            <a:r>
              <a:rPr lang="en-US" sz="2400" dirty="0">
                <a:solidFill>
                  <a:schemeClr val="tx2"/>
                </a:solidFill>
                <a:effectLst/>
                <a:latin typeface="Century Gothic" panose="020B0502020202020204" pitchFamily="34" charset="0"/>
                <a:ea typeface="Century Gothic" panose="020B0502020202020204" pitchFamily="34" charset="0"/>
                <a:cs typeface="Segoe UI" panose="020B0502040204020203" pitchFamily="34" charset="0"/>
              </a:rPr>
              <a:t>?</a:t>
            </a:r>
          </a:p>
          <a:p>
            <a:pPr marL="342900" marR="0" lvl="0" indent="-342900">
              <a:lnSpc>
                <a:spcPct val="110000"/>
              </a:lnSpc>
              <a:spcBef>
                <a:spcPts val="0"/>
              </a:spcBef>
              <a:spcAft>
                <a:spcPts val="1600"/>
              </a:spcAft>
              <a:buFont typeface="+mj-lt"/>
              <a:buAutoNum type="arabicPeriod"/>
              <a:tabLst>
                <a:tab pos="228600" algn="l"/>
                <a:tab pos="228600" algn="l"/>
                <a:tab pos="285750" algn="l"/>
              </a:tabLst>
            </a:pPr>
            <a:r>
              <a:rPr lang="en-US" sz="2400" dirty="0">
                <a:solidFill>
                  <a:schemeClr val="tx2"/>
                </a:solidFill>
                <a:effectLst/>
                <a:latin typeface="Century Gothic" panose="020B0502020202020204" pitchFamily="34" charset="0"/>
                <a:ea typeface="Century Gothic" panose="020B0502020202020204" pitchFamily="34" charset="0"/>
                <a:cs typeface="Segoe UI" panose="020B0502040204020203" pitchFamily="34" charset="0"/>
              </a:rPr>
              <a:t>Elevated lead levels can affect learning, ability to pay attention, and academic achievement in children. How can these symptoms lead to inequality?</a:t>
            </a:r>
          </a:p>
          <a:p>
            <a:pPr marL="342900" marR="0" lvl="0" indent="-342900">
              <a:lnSpc>
                <a:spcPct val="110000"/>
              </a:lnSpc>
              <a:spcBef>
                <a:spcPts val="0"/>
              </a:spcBef>
              <a:spcAft>
                <a:spcPts val="1600"/>
              </a:spcAft>
              <a:buFont typeface="+mj-lt"/>
              <a:buAutoNum type="arabicPeriod"/>
              <a:tabLst>
                <a:tab pos="228600" algn="l"/>
                <a:tab pos="228600" algn="l"/>
                <a:tab pos="285750" algn="l"/>
              </a:tabLst>
            </a:pPr>
            <a:r>
              <a:rPr lang="en-US" sz="2400" dirty="0">
                <a:solidFill>
                  <a:schemeClr val="tx2"/>
                </a:solidFill>
                <a:effectLst/>
                <a:latin typeface="Century Gothic" panose="020B0502020202020204" pitchFamily="34" charset="0"/>
                <a:ea typeface="Century Gothic" panose="020B0502020202020204" pitchFamily="34" charset="0"/>
                <a:cs typeface="Segoe UI" panose="020B0502040204020203" pitchFamily="34" charset="0"/>
              </a:rPr>
              <a:t>After examining the NCEH website, what environmental health topics surprised you? Why do you think these areas are considered part of </a:t>
            </a:r>
            <a:r>
              <a:rPr lang="en-US" sz="2400" b="1" dirty="0">
                <a:solidFill>
                  <a:schemeClr val="tx2"/>
                </a:solidFill>
                <a:effectLst/>
                <a:latin typeface="Century Gothic" panose="020B0502020202020204" pitchFamily="34" charset="0"/>
                <a:ea typeface="Century Gothic" panose="020B0502020202020204" pitchFamily="34" charset="0"/>
                <a:cs typeface="Segoe UI" panose="020B0502040204020203" pitchFamily="34" charset="0"/>
              </a:rPr>
              <a:t>public health</a:t>
            </a:r>
            <a:r>
              <a:rPr lang="en-US" sz="2400" dirty="0">
                <a:solidFill>
                  <a:schemeClr val="tx2"/>
                </a:solidFill>
                <a:effectLst/>
                <a:latin typeface="Century Gothic" panose="020B0502020202020204" pitchFamily="34" charset="0"/>
                <a:ea typeface="Century Gothic" panose="020B0502020202020204" pitchFamily="34" charset="0"/>
                <a:cs typeface="Segoe UI" panose="020B0502040204020203" pitchFamily="34" charset="0"/>
              </a:rPr>
              <a:t>?</a:t>
            </a:r>
          </a:p>
        </p:txBody>
      </p:sp>
    </p:spTree>
    <p:extLst>
      <p:ext uri="{BB962C8B-B14F-4D97-AF65-F5344CB8AC3E}">
        <p14:creationId xmlns:p14="http://schemas.microsoft.com/office/powerpoint/2010/main" val="2383166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10" name="Freeform: Shape 9">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Freeform: Shape 11">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1" name="Picture 20">
            <a:extLst>
              <a:ext uri="{FF2B5EF4-FFF2-40B4-BE49-F238E27FC236}">
                <a16:creationId xmlns:a16="http://schemas.microsoft.com/office/drawing/2014/main" id="{332FFCB4-579A-1243-B5BD-5E296CD6B7B4}"/>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a:extLst>
              <a:ext uri="{FF2B5EF4-FFF2-40B4-BE49-F238E27FC236}">
                <a16:creationId xmlns:a16="http://schemas.microsoft.com/office/drawing/2014/main" id="{4C7A54CF-2509-7C44-99DB-B30145B2435D}"/>
              </a:ext>
              <a:ext uri="{C183D7F6-B498-43B3-948B-1728B52AA6E4}">
                <adec:decorative xmlns:adec="http://schemas.microsoft.com/office/drawing/2017/decorative" val="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2" name="Title 1">
            <a:extLst>
              <a:ext uri="{FF2B5EF4-FFF2-40B4-BE49-F238E27FC236}">
                <a16:creationId xmlns:a16="http://schemas.microsoft.com/office/drawing/2014/main" id="{09A6D056-3213-484D-9449-40AD61B99B61}"/>
              </a:ext>
            </a:extLst>
          </p:cNvPr>
          <p:cNvSpPr>
            <a:spLocks noGrp="1"/>
          </p:cNvSpPr>
          <p:nvPr>
            <p:ph type="title"/>
          </p:nvPr>
        </p:nvSpPr>
        <p:spPr>
          <a:xfrm>
            <a:off x="8982805" y="1865740"/>
            <a:ext cx="2947482" cy="3126520"/>
          </a:xfrm>
        </p:spPr>
        <p:txBody>
          <a:bodyPr>
            <a:normAutofit/>
          </a:bodyPr>
          <a:lstStyle/>
          <a:p>
            <a:pPr algn="r"/>
            <a:r>
              <a:rPr lang="en-US" sz="6000" dirty="0"/>
              <a:t>Give it a Try</a:t>
            </a:r>
          </a:p>
        </p:txBody>
      </p:sp>
      <p:sp>
        <p:nvSpPr>
          <p:cNvPr id="9" name="Content Placeholder 2">
            <a:extLst>
              <a:ext uri="{FF2B5EF4-FFF2-40B4-BE49-F238E27FC236}">
                <a16:creationId xmlns:a16="http://schemas.microsoft.com/office/drawing/2014/main" id="{013B6703-5C46-40EB-B380-6A5A0CAF72FE}"/>
              </a:ext>
            </a:extLst>
          </p:cNvPr>
          <p:cNvSpPr txBox="1">
            <a:spLocks/>
          </p:cNvSpPr>
          <p:nvPr/>
        </p:nvSpPr>
        <p:spPr>
          <a:xfrm>
            <a:off x="1225030" y="761999"/>
            <a:ext cx="7004570" cy="551345"/>
          </a:xfrm>
          <a:prstGeom prst="rect">
            <a:avLst/>
          </a:prstGeom>
        </p:spPr>
        <p:txBody>
          <a:bodyPr vert="horz" lIns="91440" tIns="45720" rIns="91440" bIns="45720" rtlCol="0" anchor="t">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marR="0" lvl="0" indent="0" algn="l" defTabSz="914400" rtl="0" eaLnBrk="1" fontAlgn="auto" latinLnBrk="0" hangingPunct="1">
              <a:lnSpc>
                <a:spcPct val="90000"/>
              </a:lnSpc>
              <a:spcBef>
                <a:spcPts val="1200"/>
              </a:spcBef>
              <a:spcAft>
                <a:spcPts val="0"/>
              </a:spcAft>
              <a:buClr>
                <a:srgbClr val="00957C"/>
              </a:buClr>
              <a:buSzTx/>
              <a:buFont typeface="Wingdings 2" pitchFamily="18" charset="2"/>
              <a:buNone/>
              <a:tabLst/>
              <a:defRPr/>
            </a:pPr>
            <a:r>
              <a:rPr kumimoji="0" lang="en-US" sz="2800" b="1" i="0" u="none" strike="noStrike" kern="1200" cap="none" spc="0" normalizeH="0" baseline="0" noProof="0" dirty="0">
                <a:ln>
                  <a:noFill/>
                </a:ln>
                <a:solidFill>
                  <a:srgbClr val="F15A27"/>
                </a:solidFill>
                <a:effectLst/>
                <a:uLnTx/>
                <a:uFillTx/>
                <a:latin typeface="Corbel" panose="020B0503020204020204"/>
                <a:ea typeface="+mn-ea"/>
                <a:cs typeface="+mn-cs"/>
              </a:rPr>
              <a:t>Call to Action!</a:t>
            </a:r>
          </a:p>
        </p:txBody>
      </p:sp>
      <p:sp>
        <p:nvSpPr>
          <p:cNvPr id="3" name="Content Placeholder 2">
            <a:extLst>
              <a:ext uri="{FF2B5EF4-FFF2-40B4-BE49-F238E27FC236}">
                <a16:creationId xmlns:a16="http://schemas.microsoft.com/office/drawing/2014/main" id="{286DDCB7-64A0-784B-AA52-6D143200902F}"/>
              </a:ext>
            </a:extLst>
          </p:cNvPr>
          <p:cNvSpPr>
            <a:spLocks noGrp="1"/>
          </p:cNvSpPr>
          <p:nvPr>
            <p:ph idx="1"/>
          </p:nvPr>
        </p:nvSpPr>
        <p:spPr>
          <a:xfrm>
            <a:off x="1261882" y="1313343"/>
            <a:ext cx="7120118" cy="3329775"/>
          </a:xfrm>
        </p:spPr>
        <p:txBody>
          <a:bodyPr anchor="t">
            <a:normAutofit/>
          </a:bodyPr>
          <a:lstStyle/>
          <a:p>
            <a:pPr marL="514350" indent="-514350">
              <a:buFont typeface="+mj-lt"/>
              <a:buAutoNum type="arabicPeriod"/>
            </a:pPr>
            <a:r>
              <a:rPr lang="en-US" sz="2800" dirty="0"/>
              <a:t>Examine historical lead data</a:t>
            </a:r>
          </a:p>
          <a:p>
            <a:pPr marL="514350" indent="-514350">
              <a:buFont typeface="+mj-lt"/>
              <a:buAutoNum type="arabicPeriod"/>
            </a:pPr>
            <a:r>
              <a:rPr lang="en-US" sz="2800" dirty="0"/>
              <a:t>Develop a plan to address a public health emergency.</a:t>
            </a:r>
          </a:p>
          <a:p>
            <a:pPr marL="514350" indent="-514350">
              <a:buFont typeface="+mj-lt"/>
              <a:buAutoNum type="arabicPeriod"/>
            </a:pPr>
            <a:r>
              <a:rPr lang="en-US" sz="2800" dirty="0"/>
              <a:t>Share your findings.</a:t>
            </a:r>
          </a:p>
          <a:p>
            <a:pPr marL="457200" indent="-457200" defTabSz="457200">
              <a:buFontTx/>
              <a:buChar char="-"/>
            </a:pPr>
            <a:endParaRPr lang="en-US" sz="2800" dirty="0"/>
          </a:p>
          <a:p>
            <a:pPr marL="0" indent="0" defTabSz="457200">
              <a:buNone/>
            </a:pPr>
            <a:r>
              <a:rPr lang="en-US" sz="2800" dirty="0"/>
              <a:t>Why do you think participation is important?</a:t>
            </a:r>
          </a:p>
          <a:p>
            <a:pPr marL="457200" indent="-457200" defTabSz="457200">
              <a:buFontTx/>
              <a:buChar char="-"/>
            </a:pPr>
            <a:endParaRPr lang="en-US" sz="2800" dirty="0"/>
          </a:p>
        </p:txBody>
      </p:sp>
    </p:spTree>
    <p:extLst>
      <p:ext uri="{BB962C8B-B14F-4D97-AF65-F5344CB8AC3E}">
        <p14:creationId xmlns:p14="http://schemas.microsoft.com/office/powerpoint/2010/main" val="1328369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521688C-DA78-EB47-9FE5-73CD085E53DC}"/>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7" name="Picture 6">
            <a:extLst>
              <a:ext uri="{FF2B5EF4-FFF2-40B4-BE49-F238E27FC236}">
                <a16:creationId xmlns:a16="http://schemas.microsoft.com/office/drawing/2014/main" id="{FD9B23BA-F04E-3E4A-9520-41E815F79620}"/>
              </a:ext>
              <a:ext uri="{C183D7F6-B498-43B3-948B-1728B52AA6E4}">
                <adec:decorative xmlns:adec="http://schemas.microsoft.com/office/drawing/2017/decorative" val="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12763"/>
            <a:ext cx="738115" cy="738115"/>
          </a:xfrm>
          <a:prstGeom prst="rect">
            <a:avLst/>
          </a:prstGeom>
        </p:spPr>
      </p:pic>
      <p:sp>
        <p:nvSpPr>
          <p:cNvPr id="2" name="Title 1">
            <a:extLst>
              <a:ext uri="{FF2B5EF4-FFF2-40B4-BE49-F238E27FC236}">
                <a16:creationId xmlns:a16="http://schemas.microsoft.com/office/drawing/2014/main" id="{24231202-A8E8-7B4F-ACC3-6C963F45BD32}"/>
              </a:ext>
            </a:extLst>
          </p:cNvPr>
          <p:cNvSpPr>
            <a:spLocks noGrp="1"/>
          </p:cNvSpPr>
          <p:nvPr>
            <p:ph type="title"/>
          </p:nvPr>
        </p:nvSpPr>
        <p:spPr>
          <a:xfrm>
            <a:off x="252919" y="1123837"/>
            <a:ext cx="2947482" cy="4601183"/>
          </a:xfrm>
        </p:spPr>
        <p:txBody>
          <a:bodyPr>
            <a:normAutofit/>
          </a:bodyPr>
          <a:lstStyle/>
          <a:p>
            <a:r>
              <a:rPr lang="en-US" dirty="0"/>
              <a:t>Use the </a:t>
            </a:r>
            <a:br>
              <a:rPr lang="en-US" dirty="0"/>
            </a:br>
            <a:r>
              <a:rPr lang="en-US" dirty="0"/>
              <a:t>Public Health Approach</a:t>
            </a:r>
          </a:p>
        </p:txBody>
      </p:sp>
      <p:sp>
        <p:nvSpPr>
          <p:cNvPr id="3" name="TextBox 2">
            <a:extLst>
              <a:ext uri="{FF2B5EF4-FFF2-40B4-BE49-F238E27FC236}">
                <a16:creationId xmlns:a16="http://schemas.microsoft.com/office/drawing/2014/main" id="{3DE94DBF-7791-578F-73EA-0333C03A8F80}"/>
              </a:ext>
            </a:extLst>
          </p:cNvPr>
          <p:cNvSpPr txBox="1"/>
          <p:nvPr/>
        </p:nvSpPr>
        <p:spPr>
          <a:xfrm>
            <a:off x="5105400" y="1123837"/>
            <a:ext cx="1342034" cy="369332"/>
          </a:xfrm>
          <a:prstGeom prst="rect">
            <a:avLst/>
          </a:prstGeom>
          <a:noFill/>
        </p:spPr>
        <p:txBody>
          <a:bodyPr wrap="none" rtlCol="0">
            <a:spAutoFit/>
          </a:bodyPr>
          <a:lstStyle/>
          <a:p>
            <a:r>
              <a:rPr lang="en-US" dirty="0"/>
              <a:t>Surveillance</a:t>
            </a:r>
            <a:endParaRPr lang="en-CA" dirty="0"/>
          </a:p>
        </p:txBody>
      </p:sp>
      <p:sp>
        <p:nvSpPr>
          <p:cNvPr id="4" name="TextBox 3">
            <a:extLst>
              <a:ext uri="{FF2B5EF4-FFF2-40B4-BE49-F238E27FC236}">
                <a16:creationId xmlns:a16="http://schemas.microsoft.com/office/drawing/2014/main" id="{B5407E71-D3FF-FC6A-0D3A-EB939F4A2E2F}"/>
              </a:ext>
            </a:extLst>
          </p:cNvPr>
          <p:cNvSpPr txBox="1"/>
          <p:nvPr/>
        </p:nvSpPr>
        <p:spPr>
          <a:xfrm>
            <a:off x="8442960" y="1123837"/>
            <a:ext cx="2212465" cy="369332"/>
          </a:xfrm>
          <a:prstGeom prst="rect">
            <a:avLst/>
          </a:prstGeom>
          <a:noFill/>
        </p:spPr>
        <p:txBody>
          <a:bodyPr wrap="none" rtlCol="0">
            <a:spAutoFit/>
          </a:bodyPr>
          <a:lstStyle/>
          <a:p>
            <a:r>
              <a:rPr lang="en-US" dirty="0"/>
              <a:t>What is the problem?</a:t>
            </a:r>
            <a:endParaRPr lang="en-CA" dirty="0"/>
          </a:p>
        </p:txBody>
      </p:sp>
      <p:sp>
        <p:nvSpPr>
          <p:cNvPr id="5" name="TextBox 4">
            <a:extLst>
              <a:ext uri="{FF2B5EF4-FFF2-40B4-BE49-F238E27FC236}">
                <a16:creationId xmlns:a16="http://schemas.microsoft.com/office/drawing/2014/main" id="{37D364B0-0703-CF7C-6F9F-3AE63F0145E2}"/>
              </a:ext>
            </a:extLst>
          </p:cNvPr>
          <p:cNvSpPr txBox="1"/>
          <p:nvPr/>
        </p:nvSpPr>
        <p:spPr>
          <a:xfrm>
            <a:off x="5029200" y="2362200"/>
            <a:ext cx="2553904" cy="369332"/>
          </a:xfrm>
          <a:prstGeom prst="rect">
            <a:avLst/>
          </a:prstGeom>
          <a:noFill/>
        </p:spPr>
        <p:txBody>
          <a:bodyPr wrap="none" rtlCol="0">
            <a:spAutoFit/>
          </a:bodyPr>
          <a:lstStyle/>
          <a:p>
            <a:r>
              <a:rPr lang="en-US" dirty="0"/>
              <a:t>Risk Factor Identification</a:t>
            </a:r>
            <a:endParaRPr lang="en-CA" dirty="0"/>
          </a:p>
        </p:txBody>
      </p:sp>
      <p:sp>
        <p:nvSpPr>
          <p:cNvPr id="8" name="TextBox 7">
            <a:extLst>
              <a:ext uri="{FF2B5EF4-FFF2-40B4-BE49-F238E27FC236}">
                <a16:creationId xmlns:a16="http://schemas.microsoft.com/office/drawing/2014/main" id="{22193AE5-32E8-A6DE-6196-2DB1A30D2663}"/>
              </a:ext>
            </a:extLst>
          </p:cNvPr>
          <p:cNvSpPr txBox="1"/>
          <p:nvPr/>
        </p:nvSpPr>
        <p:spPr>
          <a:xfrm>
            <a:off x="8442960" y="2491740"/>
            <a:ext cx="1951175" cy="369332"/>
          </a:xfrm>
          <a:prstGeom prst="rect">
            <a:avLst/>
          </a:prstGeom>
          <a:noFill/>
        </p:spPr>
        <p:txBody>
          <a:bodyPr wrap="none" rtlCol="0">
            <a:spAutoFit/>
          </a:bodyPr>
          <a:lstStyle/>
          <a:p>
            <a:r>
              <a:rPr lang="en-US" dirty="0"/>
              <a:t>What is the cause?</a:t>
            </a:r>
            <a:endParaRPr lang="en-CA" dirty="0"/>
          </a:p>
        </p:txBody>
      </p:sp>
      <p:sp>
        <p:nvSpPr>
          <p:cNvPr id="9" name="TextBox 8">
            <a:extLst>
              <a:ext uri="{FF2B5EF4-FFF2-40B4-BE49-F238E27FC236}">
                <a16:creationId xmlns:a16="http://schemas.microsoft.com/office/drawing/2014/main" id="{EE669987-3B85-8A27-45A3-027665999FAA}"/>
              </a:ext>
            </a:extLst>
          </p:cNvPr>
          <p:cNvSpPr txBox="1"/>
          <p:nvPr/>
        </p:nvSpPr>
        <p:spPr>
          <a:xfrm>
            <a:off x="5029200" y="3886200"/>
            <a:ext cx="1358064" cy="369332"/>
          </a:xfrm>
          <a:prstGeom prst="rect">
            <a:avLst/>
          </a:prstGeom>
          <a:noFill/>
        </p:spPr>
        <p:txBody>
          <a:bodyPr wrap="none" rtlCol="0">
            <a:spAutoFit/>
          </a:bodyPr>
          <a:lstStyle/>
          <a:p>
            <a:r>
              <a:rPr lang="en-US" dirty="0"/>
              <a:t>Intervention</a:t>
            </a:r>
            <a:endParaRPr lang="en-CA" dirty="0"/>
          </a:p>
        </p:txBody>
      </p:sp>
      <p:sp>
        <p:nvSpPr>
          <p:cNvPr id="10" name="TextBox 9">
            <a:extLst>
              <a:ext uri="{FF2B5EF4-FFF2-40B4-BE49-F238E27FC236}">
                <a16:creationId xmlns:a16="http://schemas.microsoft.com/office/drawing/2014/main" id="{9F7150BF-1E77-BA8C-FE3C-089093B20876}"/>
              </a:ext>
            </a:extLst>
          </p:cNvPr>
          <p:cNvSpPr txBox="1"/>
          <p:nvPr/>
        </p:nvSpPr>
        <p:spPr>
          <a:xfrm>
            <a:off x="8442960" y="3886200"/>
            <a:ext cx="1420582" cy="369332"/>
          </a:xfrm>
          <a:prstGeom prst="rect">
            <a:avLst/>
          </a:prstGeom>
          <a:noFill/>
        </p:spPr>
        <p:txBody>
          <a:bodyPr wrap="none" rtlCol="0">
            <a:spAutoFit/>
          </a:bodyPr>
          <a:lstStyle/>
          <a:p>
            <a:r>
              <a:rPr lang="en-US" dirty="0"/>
              <a:t>What works?</a:t>
            </a:r>
            <a:endParaRPr lang="en-CA" dirty="0"/>
          </a:p>
        </p:txBody>
      </p:sp>
      <p:sp>
        <p:nvSpPr>
          <p:cNvPr id="11" name="TextBox 10">
            <a:extLst>
              <a:ext uri="{FF2B5EF4-FFF2-40B4-BE49-F238E27FC236}">
                <a16:creationId xmlns:a16="http://schemas.microsoft.com/office/drawing/2014/main" id="{45AA042B-CD41-A644-F7C6-BE11FD7CE85E}"/>
              </a:ext>
            </a:extLst>
          </p:cNvPr>
          <p:cNvSpPr txBox="1"/>
          <p:nvPr/>
        </p:nvSpPr>
        <p:spPr>
          <a:xfrm>
            <a:off x="5029200" y="5257800"/>
            <a:ext cx="1721946" cy="369332"/>
          </a:xfrm>
          <a:prstGeom prst="rect">
            <a:avLst/>
          </a:prstGeom>
          <a:noFill/>
        </p:spPr>
        <p:txBody>
          <a:bodyPr wrap="none" rtlCol="0">
            <a:spAutoFit/>
          </a:bodyPr>
          <a:lstStyle/>
          <a:p>
            <a:r>
              <a:rPr lang="en-US" dirty="0"/>
              <a:t>Implementation</a:t>
            </a:r>
            <a:endParaRPr lang="en-CA" dirty="0"/>
          </a:p>
        </p:txBody>
      </p:sp>
      <p:sp>
        <p:nvSpPr>
          <p:cNvPr id="12" name="TextBox 11">
            <a:extLst>
              <a:ext uri="{FF2B5EF4-FFF2-40B4-BE49-F238E27FC236}">
                <a16:creationId xmlns:a16="http://schemas.microsoft.com/office/drawing/2014/main" id="{F69E7BA0-1FBC-14C5-0694-943ACCFC2B0E}"/>
              </a:ext>
            </a:extLst>
          </p:cNvPr>
          <p:cNvSpPr txBox="1"/>
          <p:nvPr/>
        </p:nvSpPr>
        <p:spPr>
          <a:xfrm>
            <a:off x="8442960" y="5257800"/>
            <a:ext cx="1871025" cy="369332"/>
          </a:xfrm>
          <a:prstGeom prst="rect">
            <a:avLst/>
          </a:prstGeom>
          <a:noFill/>
        </p:spPr>
        <p:txBody>
          <a:bodyPr wrap="none" rtlCol="0">
            <a:spAutoFit/>
          </a:bodyPr>
          <a:lstStyle/>
          <a:p>
            <a:r>
              <a:rPr lang="en-US" dirty="0"/>
              <a:t>How did we do it?</a:t>
            </a:r>
            <a:endParaRPr lang="en-CA" dirty="0"/>
          </a:p>
        </p:txBody>
      </p:sp>
      <p:graphicFrame>
        <p:nvGraphicFramePr>
          <p:cNvPr id="16" name="Content Placeholder 2">
            <a:extLst>
              <a:ext uri="{FF2B5EF4-FFF2-40B4-BE49-F238E27FC236}">
                <a16:creationId xmlns:a16="http://schemas.microsoft.com/office/drawing/2014/main" id="{C5045D39-6E3E-490D-8076-6F4F48E236BE}"/>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3606853846"/>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24816491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Freeform: Shape 11">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1" name="Picture 20">
            <a:extLst>
              <a:ext uri="{FF2B5EF4-FFF2-40B4-BE49-F238E27FC236}">
                <a16:creationId xmlns:a16="http://schemas.microsoft.com/office/drawing/2014/main" id="{332FFCB4-579A-1243-B5BD-5E296CD6B7B4}"/>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a:extLst>
              <a:ext uri="{FF2B5EF4-FFF2-40B4-BE49-F238E27FC236}">
                <a16:creationId xmlns:a16="http://schemas.microsoft.com/office/drawing/2014/main" id="{4C7A54CF-2509-7C44-99DB-B30145B2435D}"/>
              </a:ext>
              <a:ext uri="{C183D7F6-B498-43B3-948B-1728B52AA6E4}">
                <adec:decorative xmlns:adec="http://schemas.microsoft.com/office/drawing/2017/decorative" val="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2" name="Title 1">
            <a:extLst>
              <a:ext uri="{FF2B5EF4-FFF2-40B4-BE49-F238E27FC236}">
                <a16:creationId xmlns:a16="http://schemas.microsoft.com/office/drawing/2014/main" id="{09A6D056-3213-484D-9449-40AD61B99B61}"/>
              </a:ext>
            </a:extLst>
          </p:cNvPr>
          <p:cNvSpPr>
            <a:spLocks noGrp="1"/>
          </p:cNvSpPr>
          <p:nvPr>
            <p:ph type="title"/>
          </p:nvPr>
        </p:nvSpPr>
        <p:spPr>
          <a:xfrm>
            <a:off x="8982805" y="1865740"/>
            <a:ext cx="2947482" cy="3126520"/>
          </a:xfrm>
        </p:spPr>
        <p:txBody>
          <a:bodyPr>
            <a:normAutofit/>
          </a:bodyPr>
          <a:lstStyle/>
          <a:p>
            <a:pPr algn="r"/>
            <a:r>
              <a:rPr lang="en-US" sz="6000" dirty="0"/>
              <a:t>Give it a Try </a:t>
            </a:r>
          </a:p>
        </p:txBody>
      </p:sp>
      <p:sp>
        <p:nvSpPr>
          <p:cNvPr id="3" name="Content Placeholder 2">
            <a:extLst>
              <a:ext uri="{FF2B5EF4-FFF2-40B4-BE49-F238E27FC236}">
                <a16:creationId xmlns:a16="http://schemas.microsoft.com/office/drawing/2014/main" id="{286DDCB7-64A0-784B-AA52-6D143200902F}"/>
              </a:ext>
            </a:extLst>
          </p:cNvPr>
          <p:cNvSpPr>
            <a:spLocks noGrp="1"/>
          </p:cNvSpPr>
          <p:nvPr>
            <p:ph idx="1"/>
          </p:nvPr>
        </p:nvSpPr>
        <p:spPr>
          <a:xfrm>
            <a:off x="1261882" y="752748"/>
            <a:ext cx="8377417" cy="593091"/>
          </a:xfrm>
        </p:spPr>
        <p:txBody>
          <a:bodyPr>
            <a:normAutofit/>
          </a:bodyPr>
          <a:lstStyle/>
          <a:p>
            <a:pPr marL="0" indent="0">
              <a:buNone/>
            </a:pPr>
            <a:r>
              <a:rPr lang="en-US" sz="2800" b="1" dirty="0">
                <a:solidFill>
                  <a:srgbClr val="F15A27"/>
                </a:solidFill>
              </a:rPr>
              <a:t>1. Examine Historical Lead Data  </a:t>
            </a:r>
            <a:endParaRPr lang="en-US" sz="2800" dirty="0">
              <a:solidFill>
                <a:schemeClr val="bg1"/>
              </a:solidFill>
            </a:endParaRPr>
          </a:p>
        </p:txBody>
      </p:sp>
      <p:sp>
        <p:nvSpPr>
          <p:cNvPr id="17" name="TextBox 16">
            <a:extLst>
              <a:ext uri="{FF2B5EF4-FFF2-40B4-BE49-F238E27FC236}">
                <a16:creationId xmlns:a16="http://schemas.microsoft.com/office/drawing/2014/main" id="{0079F375-E86C-F34A-8667-DEBDFA91DB3C}"/>
              </a:ext>
            </a:extLst>
          </p:cNvPr>
          <p:cNvSpPr txBox="1"/>
          <p:nvPr/>
        </p:nvSpPr>
        <p:spPr>
          <a:xfrm>
            <a:off x="1525863" y="1185650"/>
            <a:ext cx="6914752" cy="4401205"/>
          </a:xfrm>
          <a:prstGeom prst="rect">
            <a:avLst/>
          </a:prstGeom>
          <a:noFill/>
        </p:spPr>
        <p:txBody>
          <a:bodyPr wrap="square" rtlCol="0">
            <a:spAutoFit/>
          </a:bodyPr>
          <a:lstStyle/>
          <a:p>
            <a:pPr marL="457200" indent="-457200">
              <a:buFontTx/>
              <a:buChar char="-"/>
            </a:pPr>
            <a:r>
              <a:rPr lang="en-US" sz="2800" dirty="0">
                <a:solidFill>
                  <a:schemeClr val="tx1">
                    <a:lumMod val="65000"/>
                    <a:lumOff val="35000"/>
                  </a:schemeClr>
                </a:solidFill>
              </a:rPr>
              <a:t>Use data from the National Health and Nutrition Examination Survey (NHANES) to observe changes in blood lead levels over time</a:t>
            </a:r>
          </a:p>
          <a:p>
            <a:pPr marL="914400" lvl="1" indent="-457200">
              <a:buFontTx/>
              <a:buChar char="-"/>
            </a:pPr>
            <a:r>
              <a:rPr lang="en-US" sz="2800" dirty="0">
                <a:solidFill>
                  <a:schemeClr val="accent1"/>
                </a:solidFill>
              </a:rPr>
              <a:t>Data Set 1: Blood lead levels 1976-1980</a:t>
            </a:r>
          </a:p>
          <a:p>
            <a:pPr marL="914400" lvl="1" indent="-457200">
              <a:buFontTx/>
              <a:buChar char="-"/>
            </a:pPr>
            <a:r>
              <a:rPr lang="en-US" sz="2800" dirty="0">
                <a:solidFill>
                  <a:schemeClr val="accent1"/>
                </a:solidFill>
              </a:rPr>
              <a:t>Data Set 2: Blood lead levels 1999-2016</a:t>
            </a:r>
          </a:p>
          <a:p>
            <a:pPr marL="457200" indent="-457200">
              <a:buFontTx/>
              <a:buChar char="-"/>
            </a:pPr>
            <a:r>
              <a:rPr lang="en-US" sz="2800" dirty="0">
                <a:solidFill>
                  <a:schemeClr val="tx1">
                    <a:lumMod val="65000"/>
                    <a:lumOff val="35000"/>
                  </a:schemeClr>
                </a:solidFill>
              </a:rPr>
              <a:t>Look for health disparities</a:t>
            </a:r>
            <a:br>
              <a:rPr lang="en-US" sz="2800" dirty="0">
                <a:solidFill>
                  <a:schemeClr val="tx1">
                    <a:lumMod val="65000"/>
                    <a:lumOff val="35000"/>
                  </a:schemeClr>
                </a:solidFill>
              </a:rPr>
            </a:br>
            <a:r>
              <a:rPr lang="en-US" sz="2800" dirty="0">
                <a:solidFill>
                  <a:schemeClr val="tx1">
                    <a:lumMod val="65000"/>
                    <a:lumOff val="35000"/>
                  </a:schemeClr>
                </a:solidFill>
              </a:rPr>
              <a:t>in the data and develop a</a:t>
            </a:r>
            <a:br>
              <a:rPr lang="en-US" sz="2800" dirty="0">
                <a:solidFill>
                  <a:schemeClr val="tx1">
                    <a:lumMod val="65000"/>
                    <a:lumOff val="35000"/>
                  </a:schemeClr>
                </a:solidFill>
              </a:rPr>
            </a:br>
            <a:r>
              <a:rPr lang="en-US" sz="2800" dirty="0">
                <a:solidFill>
                  <a:schemeClr val="tx1">
                    <a:lumMod val="65000"/>
                    <a:lumOff val="35000"/>
                  </a:schemeClr>
                </a:solidFill>
              </a:rPr>
              <a:t>plan to address one of them</a:t>
            </a:r>
          </a:p>
          <a:p>
            <a:pPr marL="457200" indent="-457200">
              <a:buFontTx/>
              <a:buChar char="-"/>
            </a:pPr>
            <a:endParaRPr lang="en-US" sz="2800" dirty="0">
              <a:solidFill>
                <a:schemeClr val="tx1">
                  <a:lumMod val="65000"/>
                  <a:lumOff val="35000"/>
                </a:schemeClr>
              </a:solidFill>
            </a:endParaRPr>
          </a:p>
        </p:txBody>
      </p:sp>
      <p:pic>
        <p:nvPicPr>
          <p:cNvPr id="13" name="Picture 12" descr="Line graph showing the Blood Lead Exposures in the USA, from 1975 to 1980.">
            <a:extLst>
              <a:ext uri="{FF2B5EF4-FFF2-40B4-BE49-F238E27FC236}">
                <a16:creationId xmlns:a16="http://schemas.microsoft.com/office/drawing/2014/main" id="{70187B32-EB30-498C-A896-9DC92FB0F2D4}"/>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6378641" y="3924617"/>
            <a:ext cx="3693795" cy="2919730"/>
          </a:xfrm>
          <a:prstGeom prst="rect">
            <a:avLst/>
          </a:prstGeom>
        </p:spPr>
      </p:pic>
    </p:spTree>
    <p:extLst>
      <p:ext uri="{BB962C8B-B14F-4D97-AF65-F5344CB8AC3E}">
        <p14:creationId xmlns:p14="http://schemas.microsoft.com/office/powerpoint/2010/main" val="143268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Freeform: Shape 11">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2" name="Picture 21">
            <a:extLst>
              <a:ext uri="{FF2B5EF4-FFF2-40B4-BE49-F238E27FC236}">
                <a16:creationId xmlns:a16="http://schemas.microsoft.com/office/drawing/2014/main" id="{9C5AF7B6-81E0-2140-B297-930E3B9E469A}"/>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5" name="Picture 14">
            <a:extLst>
              <a:ext uri="{FF2B5EF4-FFF2-40B4-BE49-F238E27FC236}">
                <a16:creationId xmlns:a16="http://schemas.microsoft.com/office/drawing/2014/main" id="{85C606AC-7DAE-D342-9A1E-79A17085CFA7}"/>
              </a:ext>
              <a:ext uri="{C183D7F6-B498-43B3-948B-1728B52AA6E4}">
                <adec:decorative xmlns:adec="http://schemas.microsoft.com/office/drawing/2017/decorative" val="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2" name="Title 1">
            <a:extLst>
              <a:ext uri="{FF2B5EF4-FFF2-40B4-BE49-F238E27FC236}">
                <a16:creationId xmlns:a16="http://schemas.microsoft.com/office/drawing/2014/main" id="{09A6D056-3213-484D-9449-40AD61B99B61}"/>
              </a:ext>
            </a:extLst>
          </p:cNvPr>
          <p:cNvSpPr>
            <a:spLocks noGrp="1"/>
          </p:cNvSpPr>
          <p:nvPr>
            <p:ph type="title"/>
          </p:nvPr>
        </p:nvSpPr>
        <p:spPr>
          <a:xfrm>
            <a:off x="8982805" y="1865740"/>
            <a:ext cx="2947482" cy="3126520"/>
          </a:xfrm>
        </p:spPr>
        <p:txBody>
          <a:bodyPr>
            <a:normAutofit/>
          </a:bodyPr>
          <a:lstStyle/>
          <a:p>
            <a:pPr algn="r"/>
            <a:r>
              <a:rPr lang="en-US" sz="6000" dirty="0"/>
              <a:t>Give it a Try  </a:t>
            </a:r>
          </a:p>
        </p:txBody>
      </p:sp>
      <p:sp>
        <p:nvSpPr>
          <p:cNvPr id="3" name="Content Placeholder 2">
            <a:extLst>
              <a:ext uri="{FF2B5EF4-FFF2-40B4-BE49-F238E27FC236}">
                <a16:creationId xmlns:a16="http://schemas.microsoft.com/office/drawing/2014/main" id="{286DDCB7-64A0-784B-AA52-6D143200902F}"/>
              </a:ext>
            </a:extLst>
          </p:cNvPr>
          <p:cNvSpPr>
            <a:spLocks noGrp="1"/>
          </p:cNvSpPr>
          <p:nvPr>
            <p:ph idx="1"/>
          </p:nvPr>
        </p:nvSpPr>
        <p:spPr>
          <a:xfrm>
            <a:off x="1261882" y="744300"/>
            <a:ext cx="7586843" cy="1121440"/>
          </a:xfrm>
        </p:spPr>
        <p:txBody>
          <a:bodyPr>
            <a:normAutofit/>
          </a:bodyPr>
          <a:lstStyle/>
          <a:p>
            <a:pPr marL="352425" indent="-352425">
              <a:buNone/>
            </a:pPr>
            <a:r>
              <a:rPr lang="en-US" sz="2800" b="1" dirty="0">
                <a:solidFill>
                  <a:srgbClr val="F15A27"/>
                </a:solidFill>
              </a:rPr>
              <a:t>2. Develop a Plan to Address a Public Health Emergency</a:t>
            </a:r>
            <a:endParaRPr lang="en-US" sz="2800" dirty="0"/>
          </a:p>
        </p:txBody>
      </p:sp>
      <p:sp>
        <p:nvSpPr>
          <p:cNvPr id="14" name="TextBox 13">
            <a:extLst>
              <a:ext uri="{FF2B5EF4-FFF2-40B4-BE49-F238E27FC236}">
                <a16:creationId xmlns:a16="http://schemas.microsoft.com/office/drawing/2014/main" id="{A53EECA4-9A2D-A84F-A930-24E357B0E2F4}"/>
              </a:ext>
            </a:extLst>
          </p:cNvPr>
          <p:cNvSpPr txBox="1"/>
          <p:nvPr/>
        </p:nvSpPr>
        <p:spPr>
          <a:xfrm>
            <a:off x="1525863" y="1880128"/>
            <a:ext cx="6461231" cy="4401205"/>
          </a:xfrm>
          <a:prstGeom prst="rect">
            <a:avLst/>
          </a:prstGeom>
          <a:noFill/>
        </p:spPr>
        <p:txBody>
          <a:bodyPr wrap="square" rtlCol="0">
            <a:spAutoFit/>
          </a:bodyPr>
          <a:lstStyle/>
          <a:p>
            <a:pPr marL="457200" indent="-457200">
              <a:buFontTx/>
              <a:buChar char="-"/>
            </a:pPr>
            <a:r>
              <a:rPr lang="en-US" sz="2800" dirty="0">
                <a:solidFill>
                  <a:schemeClr val="tx1">
                    <a:lumMod val="65000"/>
                    <a:lumOff val="35000"/>
                  </a:schemeClr>
                </a:solidFill>
              </a:rPr>
              <a:t>Read the timeline of the 2014-2016 Flint, Michigan water crisis, where 99,000 residents were exposed to unsafe tap water with high lead levels</a:t>
            </a:r>
          </a:p>
          <a:p>
            <a:pPr marL="457200" indent="-457200">
              <a:buFontTx/>
              <a:buChar char="-"/>
            </a:pPr>
            <a:r>
              <a:rPr lang="en-US" sz="2800" dirty="0">
                <a:solidFill>
                  <a:schemeClr val="tx1">
                    <a:lumMod val="65000"/>
                    <a:lumOff val="35000"/>
                  </a:schemeClr>
                </a:solidFill>
              </a:rPr>
              <a:t>Choose a group that was affected by this crisis</a:t>
            </a:r>
          </a:p>
          <a:p>
            <a:pPr marL="457200" indent="-457200">
              <a:buFontTx/>
              <a:buChar char="-"/>
            </a:pPr>
            <a:r>
              <a:rPr lang="en-US" sz="2800" dirty="0">
                <a:solidFill>
                  <a:schemeClr val="tx1">
                    <a:lumMod val="65000"/>
                    <a:lumOff val="35000"/>
                  </a:schemeClr>
                </a:solidFill>
              </a:rPr>
              <a:t>Design an intervention and develop an implementation plan for it</a:t>
            </a:r>
          </a:p>
          <a:p>
            <a:pPr marL="457200" indent="-457200">
              <a:buFontTx/>
              <a:buChar char="-"/>
            </a:pPr>
            <a:endParaRPr lang="en-US" sz="2800" dirty="0">
              <a:solidFill>
                <a:schemeClr val="tx1">
                  <a:lumMod val="65000"/>
                  <a:lumOff val="35000"/>
                </a:schemeClr>
              </a:solidFill>
            </a:endParaRPr>
          </a:p>
          <a:p>
            <a:pPr marL="457200" indent="-457200">
              <a:buFontTx/>
              <a:buChar char="-"/>
            </a:pPr>
            <a:endParaRPr lang="en-US" sz="2800" dirty="0"/>
          </a:p>
        </p:txBody>
      </p:sp>
    </p:spTree>
    <p:extLst>
      <p:ext uri="{BB962C8B-B14F-4D97-AF65-F5344CB8AC3E}">
        <p14:creationId xmlns:p14="http://schemas.microsoft.com/office/powerpoint/2010/main" val="1882004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Freeform: Shape 11">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5" name="Picture 14">
            <a:extLst>
              <a:ext uri="{FF2B5EF4-FFF2-40B4-BE49-F238E27FC236}">
                <a16:creationId xmlns:a16="http://schemas.microsoft.com/office/drawing/2014/main" id="{886F2DF1-07DE-CA43-9B20-47326F9B544F}"/>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4" name="Picture 13">
            <a:extLst>
              <a:ext uri="{FF2B5EF4-FFF2-40B4-BE49-F238E27FC236}">
                <a16:creationId xmlns:a16="http://schemas.microsoft.com/office/drawing/2014/main" id="{F8A328F0-5AFD-9648-9943-60D856EA4691}"/>
              </a:ext>
              <a:ext uri="{C183D7F6-B498-43B3-948B-1728B52AA6E4}">
                <adec:decorative xmlns:adec="http://schemas.microsoft.com/office/drawing/2017/decorative" val="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2" name="Title 1">
            <a:extLst>
              <a:ext uri="{FF2B5EF4-FFF2-40B4-BE49-F238E27FC236}">
                <a16:creationId xmlns:a16="http://schemas.microsoft.com/office/drawing/2014/main" id="{09A6D056-3213-484D-9449-40AD61B99B61}"/>
              </a:ext>
            </a:extLst>
          </p:cNvPr>
          <p:cNvSpPr>
            <a:spLocks noGrp="1"/>
          </p:cNvSpPr>
          <p:nvPr>
            <p:ph type="title"/>
          </p:nvPr>
        </p:nvSpPr>
        <p:spPr>
          <a:xfrm>
            <a:off x="8982805" y="1865740"/>
            <a:ext cx="2947482" cy="3126520"/>
          </a:xfrm>
        </p:spPr>
        <p:txBody>
          <a:bodyPr>
            <a:normAutofit/>
          </a:bodyPr>
          <a:lstStyle/>
          <a:p>
            <a:pPr algn="r"/>
            <a:r>
              <a:rPr lang="en-US" sz="6000" dirty="0"/>
              <a:t>Give it a Try   </a:t>
            </a:r>
          </a:p>
        </p:txBody>
      </p:sp>
      <p:sp>
        <p:nvSpPr>
          <p:cNvPr id="3" name="Content Placeholder 2">
            <a:extLst>
              <a:ext uri="{FF2B5EF4-FFF2-40B4-BE49-F238E27FC236}">
                <a16:creationId xmlns:a16="http://schemas.microsoft.com/office/drawing/2014/main" id="{286DDCB7-64A0-784B-AA52-6D143200902F}"/>
              </a:ext>
            </a:extLst>
          </p:cNvPr>
          <p:cNvSpPr>
            <a:spLocks noGrp="1"/>
          </p:cNvSpPr>
          <p:nvPr>
            <p:ph idx="1"/>
          </p:nvPr>
        </p:nvSpPr>
        <p:spPr>
          <a:xfrm>
            <a:off x="1261882" y="761999"/>
            <a:ext cx="6461231" cy="438151"/>
          </a:xfrm>
        </p:spPr>
        <p:txBody>
          <a:bodyPr>
            <a:normAutofit fontScale="92500" lnSpcReduction="10000"/>
          </a:bodyPr>
          <a:lstStyle/>
          <a:p>
            <a:pPr marL="0" indent="0">
              <a:buNone/>
            </a:pPr>
            <a:r>
              <a:rPr lang="en-US" sz="2800" b="1" dirty="0">
                <a:solidFill>
                  <a:schemeClr val="accent4"/>
                </a:solidFill>
              </a:rPr>
              <a:t>3. Share Your Findings</a:t>
            </a:r>
            <a:endParaRPr lang="en-US" sz="2800" b="1" dirty="0">
              <a:solidFill>
                <a:schemeClr val="tx1"/>
              </a:solidFill>
            </a:endParaRPr>
          </a:p>
        </p:txBody>
      </p:sp>
      <p:sp>
        <p:nvSpPr>
          <p:cNvPr id="11" name="TextBox 10">
            <a:extLst>
              <a:ext uri="{FF2B5EF4-FFF2-40B4-BE49-F238E27FC236}">
                <a16:creationId xmlns:a16="http://schemas.microsoft.com/office/drawing/2014/main" id="{7F4F3ABB-F3D5-4F03-A9DA-EB83F92F03C7}"/>
              </a:ext>
            </a:extLst>
          </p:cNvPr>
          <p:cNvSpPr txBox="1"/>
          <p:nvPr/>
        </p:nvSpPr>
        <p:spPr>
          <a:xfrm>
            <a:off x="1461541" y="1388399"/>
            <a:ext cx="6461231" cy="523220"/>
          </a:xfrm>
          <a:prstGeom prst="rect">
            <a:avLst/>
          </a:prstGeom>
          <a:noFill/>
        </p:spPr>
        <p:txBody>
          <a:bodyPr wrap="square" rtlCol="0">
            <a:spAutoFit/>
          </a:bodyPr>
          <a:lstStyle/>
          <a:p>
            <a:pPr marL="457200" indent="-457200">
              <a:buFontTx/>
              <a:buChar char="-"/>
            </a:pPr>
            <a:r>
              <a:rPr lang="en-US" sz="2800" dirty="0">
                <a:solidFill>
                  <a:schemeClr val="tx1">
                    <a:lumMod val="65000"/>
                    <a:lumOff val="35000"/>
                  </a:schemeClr>
                </a:solidFill>
              </a:rPr>
              <a:t>Instagram @CDCmuseum</a:t>
            </a:r>
          </a:p>
        </p:txBody>
      </p:sp>
      <p:pic>
        <p:nvPicPr>
          <p:cNvPr id="17" name="Picture 16" descr="Screen capture showing the David J. Sencer CDC Museum profile on Instagram.">
            <a:extLst>
              <a:ext uri="{FF2B5EF4-FFF2-40B4-BE49-F238E27FC236}">
                <a16:creationId xmlns:a16="http://schemas.microsoft.com/office/drawing/2014/main" id="{684D8E4B-6D34-4F62-8D65-CB2743778C05}"/>
              </a:ext>
              <a:ext uri="{C183D7F6-B498-43B3-948B-1728B52AA6E4}">
                <adec:decorative xmlns:adec="http://schemas.microsoft.com/office/drawing/2017/decorative" val="0"/>
              </a:ext>
            </a:extLst>
          </p:cNvPr>
          <p:cNvPicPr>
            <a:picLocks noChangeAspect="1"/>
          </p:cNvPicPr>
          <p:nvPr/>
        </p:nvPicPr>
        <p:blipFill>
          <a:blip r:embed="rId6"/>
          <a:stretch>
            <a:fillRect/>
          </a:stretch>
        </p:blipFill>
        <p:spPr>
          <a:xfrm>
            <a:off x="1993612" y="2318245"/>
            <a:ext cx="5108081" cy="3151356"/>
          </a:xfrm>
          <a:prstGeom prst="rect">
            <a:avLst/>
          </a:prstGeom>
          <a:ln w="12700">
            <a:solidFill>
              <a:schemeClr val="tx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211825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4" name="Rectangle 13">
            <a:extLst>
              <a:ext uri="{FF2B5EF4-FFF2-40B4-BE49-F238E27FC236}">
                <a16:creationId xmlns:a16="http://schemas.microsoft.com/office/drawing/2014/main" id="{0864E5C9-52C9-4572-AC75-548B9B9C2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5CC6500-4DBD-4C34-BC14-2387FB483B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 name="Rectangle 17">
            <a:extLst>
              <a:ext uri="{FF2B5EF4-FFF2-40B4-BE49-F238E27FC236}">
                <a16:creationId xmlns:a16="http://schemas.microsoft.com/office/drawing/2014/main" id="{4E34A3B6-BAD2-4156-BDC6-4736248BF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5" name="Picture 14">
            <a:extLst>
              <a:ext uri="{FF2B5EF4-FFF2-40B4-BE49-F238E27FC236}">
                <a16:creationId xmlns:a16="http://schemas.microsoft.com/office/drawing/2014/main" id="{40C86390-7A11-4048-A029-13F3ABA7F88A}"/>
              </a:ext>
              <a:ext uri="{C183D7F6-B498-43B3-948B-1728B52AA6E4}">
                <adec:decorative xmlns:adec="http://schemas.microsoft.com/office/drawing/2017/decorative" val="1"/>
              </a:ext>
            </a:extLst>
          </p:cNvPr>
          <p:cNvPicPr>
            <a:picLocks noChangeAspect="1"/>
          </p:cNvPicPr>
          <p:nvPr/>
        </p:nvPicPr>
        <p:blipFill>
          <a:blip r:embed="rId3" cstate="screen">
            <a:alphaModFix/>
            <a:extLst>
              <a:ext uri="{BEBA8EAE-BF5A-486C-A8C5-ECC9F3942E4B}">
                <a14:imgProps xmlns:a14="http://schemas.microsoft.com/office/drawing/2010/main">
                  <a14:imgLayer r:embed="rId4">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19885"/>
            <a:ext cx="738115" cy="738115"/>
          </a:xfrm>
          <a:prstGeom prst="rect">
            <a:avLst/>
          </a:prstGeom>
        </p:spPr>
      </p:pic>
      <p:pic>
        <p:nvPicPr>
          <p:cNvPr id="17" name="Graphic 16">
            <a:extLst>
              <a:ext uri="{FF2B5EF4-FFF2-40B4-BE49-F238E27FC236}">
                <a16:creationId xmlns:a16="http://schemas.microsoft.com/office/drawing/2014/main" id="{0E151DC8-4658-416B-A46A-0EC08B7B54BF}"/>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248890" y="3723304"/>
            <a:ext cx="914400" cy="914400"/>
          </a:xfrm>
          <a:prstGeom prst="rect">
            <a:avLst/>
          </a:prstGeom>
        </p:spPr>
      </p:pic>
      <p:sp>
        <p:nvSpPr>
          <p:cNvPr id="2" name="Title 1">
            <a:extLst>
              <a:ext uri="{FF2B5EF4-FFF2-40B4-BE49-F238E27FC236}">
                <a16:creationId xmlns:a16="http://schemas.microsoft.com/office/drawing/2014/main" id="{1F738E12-E714-724C-BC3C-96963CA88A26}"/>
              </a:ext>
            </a:extLst>
          </p:cNvPr>
          <p:cNvSpPr>
            <a:spLocks noGrp="1"/>
          </p:cNvSpPr>
          <p:nvPr>
            <p:ph type="title"/>
          </p:nvPr>
        </p:nvSpPr>
        <p:spPr>
          <a:xfrm>
            <a:off x="235532" y="1368787"/>
            <a:ext cx="3258688" cy="3255264"/>
          </a:xfrm>
        </p:spPr>
        <p:txBody>
          <a:bodyPr vert="horz" lIns="91440" tIns="45720" rIns="91440" bIns="45720" rtlCol="0" anchor="b">
            <a:normAutofit/>
          </a:bodyPr>
          <a:lstStyle/>
          <a:p>
            <a:r>
              <a:rPr lang="en-US" sz="5000" spc="-100" dirty="0"/>
              <a:t>Questions?</a:t>
            </a:r>
          </a:p>
        </p:txBody>
      </p:sp>
      <p:pic>
        <p:nvPicPr>
          <p:cNvPr id="11" name="Picture 10" descr="Brandmark of the David. J. Sencer CDC Museum – Public Health Academy">
            <a:extLst>
              <a:ext uri="{FF2B5EF4-FFF2-40B4-BE49-F238E27FC236}">
                <a16:creationId xmlns:a16="http://schemas.microsoft.com/office/drawing/2014/main" id="{3AB9B9B4-83F3-F642-98D8-7F873BD5C160}"/>
              </a:ext>
            </a:extLst>
          </p:cNvPr>
          <p:cNvPicPr>
            <a:picLocks noChangeAspect="1"/>
          </p:cNvPicPr>
          <p:nvPr/>
        </p:nvPicPr>
        <p:blipFill>
          <a:blip r:embed="rId3" cstate="screen">
            <a:alphaModFix/>
            <a:extLst>
              <a:ext uri="{BEBA8EAE-BF5A-486C-A8C5-ECC9F3942E4B}">
                <a14:imgProps xmlns:a14="http://schemas.microsoft.com/office/drawing/2010/main">
                  <a14:imgLayer r:embed="rId4">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pic>
        <p:nvPicPr>
          <p:cNvPr id="13" name="Picture 12" descr="Brandmark of the U.S. Department of Health and Human Services - CDC - Centers for Disease Control and Prevention">
            <a:extLst>
              <a:ext uri="{FF2B5EF4-FFF2-40B4-BE49-F238E27FC236}">
                <a16:creationId xmlns:a16="http://schemas.microsoft.com/office/drawing/2014/main" id="{6BBC8C82-7DE3-4A4A-9CC0-7B96481C3F61}"/>
              </a:ext>
              <a:ext uri="{C183D7F6-B498-43B3-948B-1728B52AA6E4}">
                <adec:decorative xmlns:adec="http://schemas.microsoft.com/office/drawing/2017/decorative" val="0"/>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5" name="Graphic 4">
            <a:extLst>
              <a:ext uri="{FF2B5EF4-FFF2-40B4-BE49-F238E27FC236}">
                <a16:creationId xmlns:a16="http://schemas.microsoft.com/office/drawing/2014/main" id="{C0A31E30-C087-4DFE-B9C2-A156D7881689}"/>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248890" y="3709651"/>
            <a:ext cx="914400" cy="914400"/>
          </a:xfrm>
          <a:prstGeom prst="rect">
            <a:avLst/>
          </a:prstGeom>
        </p:spPr>
      </p:pic>
    </p:spTree>
    <p:extLst>
      <p:ext uri="{BB962C8B-B14F-4D97-AF65-F5344CB8AC3E}">
        <p14:creationId xmlns:p14="http://schemas.microsoft.com/office/powerpoint/2010/main" val="3670541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79545CF3-DE89-A24E-9744-DA4A9F2D6E93}"/>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959178" y="6116412"/>
            <a:ext cx="1269876" cy="738115"/>
          </a:xfrm>
          <a:prstGeom prst="rect">
            <a:avLst/>
          </a:prstGeom>
        </p:spPr>
      </p:pic>
      <p:pic>
        <p:nvPicPr>
          <p:cNvPr id="17" name="Picture 16">
            <a:extLst>
              <a:ext uri="{FF2B5EF4-FFF2-40B4-BE49-F238E27FC236}">
                <a16:creationId xmlns:a16="http://schemas.microsoft.com/office/drawing/2014/main" id="{1C5132D5-1B36-9546-A9B1-CB0BA430C4A1}"/>
              </a:ext>
              <a:ext uri="{C183D7F6-B498-43B3-948B-1728B52AA6E4}">
                <adec:decorative xmlns:adec="http://schemas.microsoft.com/office/drawing/2017/decorative" val="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2" name="Title 1">
            <a:extLst>
              <a:ext uri="{FF2B5EF4-FFF2-40B4-BE49-F238E27FC236}">
                <a16:creationId xmlns:a16="http://schemas.microsoft.com/office/drawing/2014/main" id="{B11019F2-7FC1-0816-47A7-81E2153BD517}"/>
              </a:ext>
            </a:extLst>
          </p:cNvPr>
          <p:cNvSpPr>
            <a:spLocks noGrp="1"/>
          </p:cNvSpPr>
          <p:nvPr>
            <p:ph type="title"/>
          </p:nvPr>
        </p:nvSpPr>
        <p:spPr>
          <a:xfrm>
            <a:off x="252919" y="-207264"/>
            <a:ext cx="2947482" cy="207264"/>
          </a:xfrm>
        </p:spPr>
        <p:txBody>
          <a:bodyPr vert="horz" lIns="91440" tIns="45720" rIns="91440" bIns="45720" rtlCol="0" anchor="b">
            <a:normAutofit/>
          </a:bodyPr>
          <a:lstStyle/>
          <a:p>
            <a:r>
              <a:rPr lang="en-US" sz="600" dirty="0"/>
              <a:t>Terms to Know</a:t>
            </a:r>
          </a:p>
        </p:txBody>
      </p:sp>
      <p:sp>
        <p:nvSpPr>
          <p:cNvPr id="15" name="Title 1">
            <a:extLst>
              <a:ext uri="{FF2B5EF4-FFF2-40B4-BE49-F238E27FC236}">
                <a16:creationId xmlns:a16="http://schemas.microsoft.com/office/drawing/2014/main" id="{4FC1C55B-9BF7-4938-8F41-44D17CF9B184}"/>
              </a:ext>
            </a:extLst>
          </p:cNvPr>
          <p:cNvSpPr txBox="1">
            <a:spLocks/>
          </p:cNvSpPr>
          <p:nvPr/>
        </p:nvSpPr>
        <p:spPr>
          <a:xfrm>
            <a:off x="159862" y="794212"/>
            <a:ext cx="3108960" cy="564642"/>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pPr algn="ctr"/>
            <a:r>
              <a:rPr lang="en-US" dirty="0">
                <a:solidFill>
                  <a:schemeClr val="bg1"/>
                </a:solidFill>
              </a:rPr>
              <a:t>Word Bank</a:t>
            </a:r>
            <a:endParaRPr lang="en-US" spc="-100" dirty="0">
              <a:solidFill>
                <a:schemeClr val="bg1"/>
              </a:solidFill>
            </a:endParaRPr>
          </a:p>
        </p:txBody>
      </p:sp>
      <p:sp>
        <p:nvSpPr>
          <p:cNvPr id="23" name="TextBox 22">
            <a:extLst>
              <a:ext uri="{FF2B5EF4-FFF2-40B4-BE49-F238E27FC236}">
                <a16:creationId xmlns:a16="http://schemas.microsoft.com/office/drawing/2014/main" id="{05B8F8A8-BC47-4646-998B-13ED7BFDEBFB}"/>
              </a:ext>
            </a:extLst>
          </p:cNvPr>
          <p:cNvSpPr txBox="1"/>
          <p:nvPr/>
        </p:nvSpPr>
        <p:spPr>
          <a:xfrm>
            <a:off x="159862" y="1294987"/>
            <a:ext cx="3108960" cy="523220"/>
          </a:xfrm>
          <a:prstGeom prst="rect">
            <a:avLst/>
          </a:prstGeom>
          <a:noFill/>
        </p:spPr>
        <p:txBody>
          <a:bodyPr wrap="square" rtlCol="0">
            <a:spAutoFit/>
          </a:bodyPr>
          <a:lstStyle/>
          <a:p>
            <a:pPr algn="ctr"/>
            <a:r>
              <a:rPr lang="en-US" sz="2800" b="1" dirty="0"/>
              <a:t>Blood lead level</a:t>
            </a:r>
          </a:p>
        </p:txBody>
      </p:sp>
      <p:sp>
        <p:nvSpPr>
          <p:cNvPr id="19" name="TextBox 18">
            <a:extLst>
              <a:ext uri="{FF2B5EF4-FFF2-40B4-BE49-F238E27FC236}">
                <a16:creationId xmlns:a16="http://schemas.microsoft.com/office/drawing/2014/main" id="{3835F77E-0DEA-4300-BD58-C385128996E1}"/>
              </a:ext>
            </a:extLst>
          </p:cNvPr>
          <p:cNvSpPr txBox="1"/>
          <p:nvPr/>
        </p:nvSpPr>
        <p:spPr>
          <a:xfrm>
            <a:off x="159862" y="1916305"/>
            <a:ext cx="3108960" cy="523220"/>
          </a:xfrm>
          <a:prstGeom prst="rect">
            <a:avLst/>
          </a:prstGeom>
          <a:noFill/>
        </p:spPr>
        <p:txBody>
          <a:bodyPr wrap="square" rtlCol="0">
            <a:spAutoFit/>
          </a:bodyPr>
          <a:lstStyle/>
          <a:p>
            <a:pPr algn="ctr"/>
            <a:r>
              <a:rPr lang="en-US" sz="2800" b="1" dirty="0"/>
              <a:t>Corrosion</a:t>
            </a:r>
          </a:p>
        </p:txBody>
      </p:sp>
      <p:sp>
        <p:nvSpPr>
          <p:cNvPr id="24" name="TextBox 23">
            <a:extLst>
              <a:ext uri="{FF2B5EF4-FFF2-40B4-BE49-F238E27FC236}">
                <a16:creationId xmlns:a16="http://schemas.microsoft.com/office/drawing/2014/main" id="{A3CFAB8F-15ED-4FD5-98C7-75EA0847AEF7}"/>
              </a:ext>
            </a:extLst>
          </p:cNvPr>
          <p:cNvSpPr txBox="1"/>
          <p:nvPr/>
        </p:nvSpPr>
        <p:spPr>
          <a:xfrm>
            <a:off x="159862" y="2537623"/>
            <a:ext cx="3108960" cy="954107"/>
          </a:xfrm>
          <a:prstGeom prst="rect">
            <a:avLst/>
          </a:prstGeom>
          <a:noFill/>
        </p:spPr>
        <p:txBody>
          <a:bodyPr wrap="square" rtlCol="0">
            <a:spAutoFit/>
          </a:bodyPr>
          <a:lstStyle/>
          <a:p>
            <a:pPr algn="ctr"/>
            <a:r>
              <a:rPr lang="en-US" sz="2800" b="1" dirty="0"/>
              <a:t>Environmental hazard</a:t>
            </a:r>
          </a:p>
        </p:txBody>
      </p:sp>
      <p:sp>
        <p:nvSpPr>
          <p:cNvPr id="20" name="TextBox 19">
            <a:extLst>
              <a:ext uri="{FF2B5EF4-FFF2-40B4-BE49-F238E27FC236}">
                <a16:creationId xmlns:a16="http://schemas.microsoft.com/office/drawing/2014/main" id="{16E36717-B1A4-49E1-81AD-39E17E573C23}"/>
              </a:ext>
            </a:extLst>
          </p:cNvPr>
          <p:cNvSpPr txBox="1"/>
          <p:nvPr/>
        </p:nvSpPr>
        <p:spPr>
          <a:xfrm>
            <a:off x="159862" y="3589828"/>
            <a:ext cx="3108960" cy="523220"/>
          </a:xfrm>
          <a:prstGeom prst="rect">
            <a:avLst/>
          </a:prstGeom>
          <a:noFill/>
        </p:spPr>
        <p:txBody>
          <a:bodyPr wrap="square" rtlCol="0">
            <a:spAutoFit/>
          </a:bodyPr>
          <a:lstStyle/>
          <a:p>
            <a:pPr algn="ctr"/>
            <a:r>
              <a:rPr lang="en-US" sz="2800" b="1" dirty="0"/>
              <a:t>Health disparity</a:t>
            </a:r>
          </a:p>
        </p:txBody>
      </p:sp>
      <p:sp>
        <p:nvSpPr>
          <p:cNvPr id="21" name="TextBox 20">
            <a:extLst>
              <a:ext uri="{FF2B5EF4-FFF2-40B4-BE49-F238E27FC236}">
                <a16:creationId xmlns:a16="http://schemas.microsoft.com/office/drawing/2014/main" id="{FA16F00F-EBC6-4BA5-B862-E57BC279AB6D}"/>
              </a:ext>
            </a:extLst>
          </p:cNvPr>
          <p:cNvSpPr txBox="1"/>
          <p:nvPr/>
        </p:nvSpPr>
        <p:spPr>
          <a:xfrm>
            <a:off x="159862" y="4211146"/>
            <a:ext cx="3108960" cy="523220"/>
          </a:xfrm>
          <a:prstGeom prst="rect">
            <a:avLst/>
          </a:prstGeom>
          <a:noFill/>
        </p:spPr>
        <p:txBody>
          <a:bodyPr wrap="square" rtlCol="0">
            <a:spAutoFit/>
          </a:bodyPr>
          <a:lstStyle/>
          <a:p>
            <a:pPr algn="ctr"/>
            <a:r>
              <a:rPr lang="en-US" sz="2800" b="1"/>
              <a:t>ppb</a:t>
            </a:r>
            <a:endParaRPr lang="en-US" sz="2800" b="1" dirty="0"/>
          </a:p>
        </p:txBody>
      </p:sp>
      <p:sp>
        <p:nvSpPr>
          <p:cNvPr id="22" name="TextBox 21">
            <a:extLst>
              <a:ext uri="{FF2B5EF4-FFF2-40B4-BE49-F238E27FC236}">
                <a16:creationId xmlns:a16="http://schemas.microsoft.com/office/drawing/2014/main" id="{7563359F-5C54-43D3-9BDB-B4901B2D8E75}"/>
              </a:ext>
            </a:extLst>
          </p:cNvPr>
          <p:cNvSpPr txBox="1"/>
          <p:nvPr/>
        </p:nvSpPr>
        <p:spPr>
          <a:xfrm>
            <a:off x="159862" y="4832464"/>
            <a:ext cx="3108960" cy="523220"/>
          </a:xfrm>
          <a:prstGeom prst="rect">
            <a:avLst/>
          </a:prstGeom>
          <a:noFill/>
        </p:spPr>
        <p:txBody>
          <a:bodyPr wrap="square" rtlCol="0">
            <a:spAutoFit/>
          </a:bodyPr>
          <a:lstStyle/>
          <a:p>
            <a:pPr algn="ctr"/>
            <a:r>
              <a:rPr lang="en-US" sz="2800" b="1" dirty="0"/>
              <a:t>Public health</a:t>
            </a:r>
          </a:p>
        </p:txBody>
      </p:sp>
      <p:sp>
        <p:nvSpPr>
          <p:cNvPr id="25" name="TextBox 24">
            <a:extLst>
              <a:ext uri="{FF2B5EF4-FFF2-40B4-BE49-F238E27FC236}">
                <a16:creationId xmlns:a16="http://schemas.microsoft.com/office/drawing/2014/main" id="{CBB6684D-E9BA-454C-9D73-0BE9AAB0946F}"/>
              </a:ext>
            </a:extLst>
          </p:cNvPr>
          <p:cNvSpPr txBox="1"/>
          <p:nvPr/>
        </p:nvSpPr>
        <p:spPr>
          <a:xfrm>
            <a:off x="159862" y="5453780"/>
            <a:ext cx="3108960" cy="523220"/>
          </a:xfrm>
          <a:prstGeom prst="rect">
            <a:avLst/>
          </a:prstGeom>
          <a:noFill/>
        </p:spPr>
        <p:txBody>
          <a:bodyPr wrap="square" rtlCol="0">
            <a:spAutoFit/>
          </a:bodyPr>
          <a:lstStyle/>
          <a:p>
            <a:pPr algn="ctr"/>
            <a:r>
              <a:rPr lang="en-US" sz="2800" b="1" dirty="0"/>
              <a:t>Service line</a:t>
            </a:r>
          </a:p>
        </p:txBody>
      </p:sp>
      <p:graphicFrame>
        <p:nvGraphicFramePr>
          <p:cNvPr id="18" name="Table 17">
            <a:extLst>
              <a:ext uri="{FF2B5EF4-FFF2-40B4-BE49-F238E27FC236}">
                <a16:creationId xmlns:a16="http://schemas.microsoft.com/office/drawing/2014/main" id="{4BA91AB8-7EEC-4D47-A2E0-D265BAEC3CF5}"/>
              </a:ext>
            </a:extLst>
          </p:cNvPr>
          <p:cNvGraphicFramePr>
            <a:graphicFrameLocks noGrp="1"/>
          </p:cNvGraphicFramePr>
          <p:nvPr>
            <p:extLst>
              <p:ext uri="{D42A27DB-BD31-4B8C-83A1-F6EECF244321}">
                <p14:modId xmlns:p14="http://schemas.microsoft.com/office/powerpoint/2010/main" val="2345934311"/>
              </p:ext>
            </p:extLst>
          </p:nvPr>
        </p:nvGraphicFramePr>
        <p:xfrm>
          <a:off x="3581401" y="371645"/>
          <a:ext cx="8422542" cy="6222587"/>
        </p:xfrm>
        <a:graphic>
          <a:graphicData uri="http://schemas.openxmlformats.org/drawingml/2006/table">
            <a:tbl>
              <a:tblPr firstRow="1" firstCol="1">
                <a:solidFill>
                  <a:schemeClr val="tx2">
                    <a:lumMod val="20000"/>
                    <a:lumOff val="80000"/>
                  </a:schemeClr>
                </a:solidFill>
                <a:tableStyleId>{5C22544A-7EE6-4342-B048-85BDC9FD1C3A}</a:tableStyleId>
              </a:tblPr>
              <a:tblGrid>
                <a:gridCol w="3454399">
                  <a:extLst>
                    <a:ext uri="{9D8B030D-6E8A-4147-A177-3AD203B41FA5}">
                      <a16:colId xmlns:a16="http://schemas.microsoft.com/office/drawing/2014/main" val="2498219549"/>
                    </a:ext>
                  </a:extLst>
                </a:gridCol>
                <a:gridCol w="4968143">
                  <a:extLst>
                    <a:ext uri="{9D8B030D-6E8A-4147-A177-3AD203B41FA5}">
                      <a16:colId xmlns:a16="http://schemas.microsoft.com/office/drawing/2014/main" val="3751652212"/>
                    </a:ext>
                  </a:extLst>
                </a:gridCol>
              </a:tblGrid>
              <a:tr h="888941">
                <a:tc>
                  <a:txBody>
                    <a:bodyPr/>
                    <a:lstStyle/>
                    <a:p>
                      <a:pPr marL="0" marR="0">
                        <a:lnSpc>
                          <a:spcPct val="107000"/>
                        </a:lnSpc>
                        <a:spcBef>
                          <a:spcPts val="0"/>
                        </a:spcBef>
                        <a:spcAft>
                          <a:spcPts val="600"/>
                        </a:spcAft>
                      </a:pPr>
                      <a:endParaRPr lang="en-US" sz="1600" b="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tc>
                  <a:txBody>
                    <a:bodyPr/>
                    <a:lstStyle/>
                    <a:p>
                      <a:pPr marL="0" marR="0">
                        <a:lnSpc>
                          <a:spcPct val="107000"/>
                        </a:lnSpc>
                        <a:spcBef>
                          <a:spcPts val="0"/>
                        </a:spcBef>
                        <a:spcAft>
                          <a:spcPts val="600"/>
                        </a:spcAft>
                      </a:pPr>
                      <a:r>
                        <a:rPr lang="en-US" sz="1800" b="0" cap="none" spc="0" dirty="0">
                          <a:solidFill>
                            <a:schemeClr val="tx1"/>
                          </a:solidFill>
                          <a:effectLst/>
                          <a:latin typeface="+mn-lt"/>
                        </a:rPr>
                        <a:t>chemical reaction between a metal and its environment that causes it to break down into ions</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extLst>
                  <a:ext uri="{0D108BD9-81ED-4DB2-BD59-A6C34878D82A}">
                    <a16:rowId xmlns:a16="http://schemas.microsoft.com/office/drawing/2014/main" val="3879543097"/>
                  </a:ext>
                </a:extLst>
              </a:tr>
              <a:tr h="888941">
                <a:tc>
                  <a: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endParaRPr lang="en-US" sz="160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r>
                        <a:rPr lang="en-US" sz="1800" b="0" cap="none" spc="0" dirty="0">
                          <a:solidFill>
                            <a:schemeClr val="tx1"/>
                          </a:solidFill>
                          <a:effectLst/>
                          <a:latin typeface="+mn-lt"/>
                          <a:ea typeface="Century Gothic" panose="020B0502020202020204" pitchFamily="34" charset="0"/>
                          <a:cs typeface="Times New Roman" panose="02020603050405020304" pitchFamily="18" charset="0"/>
                        </a:rPr>
                        <a:t>difference in health outcome linked with economic, social, or environmental disadvantage</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881573052"/>
                  </a:ext>
                </a:extLst>
              </a:tr>
              <a:tr h="888941">
                <a:tc>
                  <a: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endParaRPr lang="en-US" sz="160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tc>
                  <a: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r>
                        <a:rPr lang="en-US" sz="1800" cap="none" spc="0" dirty="0">
                          <a:solidFill>
                            <a:schemeClr val="tx1"/>
                          </a:solidFill>
                          <a:effectLst/>
                          <a:latin typeface="+mn-lt"/>
                          <a:ea typeface="Century Gothic" panose="020B0502020202020204" pitchFamily="34" charset="0"/>
                          <a:cs typeface="Times New Roman" panose="02020603050405020304" pitchFamily="18" charset="0"/>
                        </a:rPr>
                        <a:t>science of protecting and improving the health of people and their communities</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extLst>
                  <a:ext uri="{0D108BD9-81ED-4DB2-BD59-A6C34878D82A}">
                    <a16:rowId xmlns:a16="http://schemas.microsoft.com/office/drawing/2014/main" val="3447771644"/>
                  </a:ext>
                </a:extLst>
              </a:tr>
              <a:tr h="888941">
                <a:tc>
                  <a:txBody>
                    <a:bodyPr/>
                    <a:lstStyle/>
                    <a:p>
                      <a:pPr marL="0" marR="0">
                        <a:lnSpc>
                          <a:spcPct val="107000"/>
                        </a:lnSpc>
                        <a:spcBef>
                          <a:spcPts val="0"/>
                        </a:spcBef>
                        <a:spcAft>
                          <a:spcPts val="600"/>
                        </a:spcAft>
                      </a:pPr>
                      <a:endParaRPr lang="en-US" sz="160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marL="0" marR="0">
                        <a:lnSpc>
                          <a:spcPct val="107000"/>
                        </a:lnSpc>
                        <a:spcBef>
                          <a:spcPts val="0"/>
                        </a:spcBef>
                        <a:spcAft>
                          <a:spcPts val="600"/>
                        </a:spcAft>
                      </a:pPr>
                      <a:r>
                        <a:rPr lang="en-US" sz="1800" cap="none" spc="0" dirty="0">
                          <a:solidFill>
                            <a:schemeClr val="tx1"/>
                          </a:solidFill>
                          <a:effectLst/>
                          <a:latin typeface="+mn-lt"/>
                          <a:ea typeface="Century Gothic" panose="020B0502020202020204" pitchFamily="34" charset="0"/>
                          <a:cs typeface="Times New Roman" panose="02020603050405020304" pitchFamily="18" charset="0"/>
                        </a:rPr>
                        <a:t>amount of lead in blood, measured in micrograms per deciliter (</a:t>
                      </a:r>
                      <a:r>
                        <a:rPr lang="en-US" sz="1800" cap="none" spc="0" dirty="0" err="1">
                          <a:solidFill>
                            <a:schemeClr val="tx1"/>
                          </a:solidFill>
                          <a:effectLst/>
                          <a:latin typeface="+mn-lt"/>
                          <a:ea typeface="Century Gothic" panose="020B0502020202020204" pitchFamily="34" charset="0"/>
                          <a:cs typeface="Times New Roman" panose="02020603050405020304" pitchFamily="18" charset="0"/>
                        </a:rPr>
                        <a:t>μg</a:t>
                      </a:r>
                      <a:r>
                        <a:rPr lang="en-US" sz="1800" cap="none" spc="0" dirty="0">
                          <a:solidFill>
                            <a:schemeClr val="tx1"/>
                          </a:solidFill>
                          <a:effectLst/>
                          <a:latin typeface="+mn-lt"/>
                          <a:ea typeface="Century Gothic" panose="020B0502020202020204" pitchFamily="34" charset="0"/>
                          <a:cs typeface="Times New Roman" panose="02020603050405020304" pitchFamily="18" charset="0"/>
                        </a:rPr>
                        <a:t>/dL) of blood</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389983624"/>
                  </a:ext>
                </a:extLst>
              </a:tr>
              <a:tr h="888941">
                <a:tc>
                  <a:txBody>
                    <a:bodyPr/>
                    <a:lstStyle/>
                    <a:p>
                      <a:pPr marL="0" marR="0">
                        <a:lnSpc>
                          <a:spcPct val="107000"/>
                        </a:lnSpc>
                        <a:spcBef>
                          <a:spcPts val="0"/>
                        </a:spcBef>
                        <a:spcAft>
                          <a:spcPts val="600"/>
                        </a:spcAft>
                      </a:pPr>
                      <a:endParaRPr lang="en-US" sz="160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tc>
                  <a:txBody>
                    <a:bodyPr/>
                    <a:lstStyle/>
                    <a:p>
                      <a:pPr marL="0" marR="0">
                        <a:lnSpc>
                          <a:spcPct val="107000"/>
                        </a:lnSpc>
                        <a:spcBef>
                          <a:spcPts val="0"/>
                        </a:spcBef>
                        <a:spcAft>
                          <a:spcPts val="600"/>
                        </a:spcAft>
                      </a:pPr>
                      <a:r>
                        <a:rPr lang="en-US" sz="1800" cap="none" spc="0" dirty="0">
                          <a:solidFill>
                            <a:schemeClr val="tx1"/>
                          </a:solidFill>
                          <a:effectLst/>
                          <a:latin typeface="+mn-lt"/>
                          <a:ea typeface="Century Gothic" panose="020B0502020202020204" pitchFamily="34" charset="0"/>
                          <a:cs typeface="Times New Roman" panose="02020603050405020304" pitchFamily="18" charset="0"/>
                        </a:rPr>
                        <a:t>substance, state, or event which has the potential to adversely affect people's health</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extLst>
                  <a:ext uri="{0D108BD9-81ED-4DB2-BD59-A6C34878D82A}">
                    <a16:rowId xmlns:a16="http://schemas.microsoft.com/office/drawing/2014/main" val="332048025"/>
                  </a:ext>
                </a:extLst>
              </a:tr>
              <a:tr h="888941">
                <a:tc>
                  <a:txBody>
                    <a:bodyPr/>
                    <a:lstStyle/>
                    <a:p>
                      <a:pPr marL="0" marR="0">
                        <a:lnSpc>
                          <a:spcPct val="107000"/>
                        </a:lnSpc>
                        <a:spcBef>
                          <a:spcPts val="0"/>
                        </a:spcBef>
                        <a:spcAft>
                          <a:spcPts val="600"/>
                        </a:spcAft>
                      </a:pPr>
                      <a:endParaRPr lang="en-US" sz="160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marL="0" marR="0">
                        <a:lnSpc>
                          <a:spcPct val="107000"/>
                        </a:lnSpc>
                        <a:spcBef>
                          <a:spcPts val="0"/>
                        </a:spcBef>
                        <a:spcAft>
                          <a:spcPts val="600"/>
                        </a:spcAft>
                      </a:pPr>
                      <a:r>
                        <a:rPr lang="en-US" sz="1800" cap="none" spc="0" dirty="0">
                          <a:solidFill>
                            <a:schemeClr val="tx1"/>
                          </a:solidFill>
                          <a:effectLst/>
                          <a:latin typeface="+mn-lt"/>
                          <a:ea typeface="Century Gothic" panose="020B0502020202020204" pitchFamily="34" charset="0"/>
                          <a:cs typeface="Times New Roman" panose="02020603050405020304" pitchFamily="18" charset="0"/>
                        </a:rPr>
                        <a:t>measure of concentration equal to the mass units of a substance per billion mass units in a sample</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614549445"/>
                  </a:ext>
                </a:extLst>
              </a:tr>
              <a:tr h="888941">
                <a:tc>
                  <a:txBody>
                    <a:bodyPr/>
                    <a:lstStyle/>
                    <a:p>
                      <a:pPr marL="0" marR="0">
                        <a:lnSpc>
                          <a:spcPct val="107000"/>
                        </a:lnSpc>
                        <a:spcBef>
                          <a:spcPts val="0"/>
                        </a:spcBef>
                        <a:spcAft>
                          <a:spcPts val="600"/>
                        </a:spcAft>
                      </a:pPr>
                      <a:endParaRPr lang="en-US" sz="160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tc>
                  <a: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r>
                        <a:rPr lang="en-US" sz="1800" cap="none" spc="0" dirty="0">
                          <a:solidFill>
                            <a:schemeClr val="tx1"/>
                          </a:solidFill>
                          <a:effectLst/>
                          <a:latin typeface="+mn-lt"/>
                          <a:ea typeface="Century Gothic" panose="020B0502020202020204" pitchFamily="34" charset="0"/>
                          <a:cs typeface="Times New Roman" panose="02020603050405020304" pitchFamily="18" charset="0"/>
                        </a:rPr>
                        <a:t>water pipe that directly connects a larger water main to individual buildings</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extLst>
                  <a:ext uri="{0D108BD9-81ED-4DB2-BD59-A6C34878D82A}">
                    <a16:rowId xmlns:a16="http://schemas.microsoft.com/office/drawing/2014/main" val="1228353671"/>
                  </a:ext>
                </a:extLst>
              </a:tr>
            </a:tbl>
          </a:graphicData>
        </a:graphic>
      </p:graphicFrame>
      <p:pic>
        <p:nvPicPr>
          <p:cNvPr id="26" name="Picture 25">
            <a:extLst>
              <a:ext uri="{FF2B5EF4-FFF2-40B4-BE49-F238E27FC236}">
                <a16:creationId xmlns:a16="http://schemas.microsoft.com/office/drawing/2014/main" id="{C84AD757-F4C7-4DE5-BBA2-52247BED8468}"/>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959178" y="6116412"/>
            <a:ext cx="1269876" cy="738115"/>
          </a:xfrm>
          <a:prstGeom prst="rect">
            <a:avLst/>
          </a:prstGeom>
        </p:spPr>
      </p:pic>
    </p:spTree>
    <p:extLst>
      <p:ext uri="{BB962C8B-B14F-4D97-AF65-F5344CB8AC3E}">
        <p14:creationId xmlns:p14="http://schemas.microsoft.com/office/powerpoint/2010/main" val="299028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5E-6 -2.59259E-6 L 0.29232 -0.20185 " pathEditMode="relative" rAng="0" ptsTypes="AA">
                                      <p:cBhvr>
                                        <p:cTn id="6" dur="2000" fill="hold"/>
                                        <p:tgtEl>
                                          <p:spTgt spid="19"/>
                                        </p:tgtEl>
                                        <p:attrNameLst>
                                          <p:attrName>ppt_x</p:attrName>
                                          <p:attrName>ppt_y</p:attrName>
                                        </p:attrNameLst>
                                      </p:cBhvr>
                                      <p:rCtr x="14609" y="-10093"/>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5E-6 -4.07407E-6 L 0.29402 -0.31157 " pathEditMode="relative" rAng="0" ptsTypes="AA">
                                      <p:cBhvr>
                                        <p:cTn id="10" dur="2000" fill="hold"/>
                                        <p:tgtEl>
                                          <p:spTgt spid="20"/>
                                        </p:tgtEl>
                                        <p:attrNameLst>
                                          <p:attrName>ppt_x</p:attrName>
                                          <p:attrName>ppt_y</p:attrName>
                                        </p:attrNameLst>
                                      </p:cBhvr>
                                      <p:rCtr x="14701" y="-15579"/>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5E-6 -4.07407E-6 L 0.29662 -0.36111 " pathEditMode="relative" rAng="0" ptsTypes="AA">
                                      <p:cBhvr>
                                        <p:cTn id="14" dur="2000" fill="hold"/>
                                        <p:tgtEl>
                                          <p:spTgt spid="22"/>
                                        </p:tgtEl>
                                        <p:attrNameLst>
                                          <p:attrName>ppt_x</p:attrName>
                                          <p:attrName>ppt_y</p:attrName>
                                        </p:attrNameLst>
                                      </p:cBhvr>
                                      <p:rCtr x="14831" y="-18056"/>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5E-6 -1.85185E-6 L 0.29154 0.28241 " pathEditMode="relative" rAng="0" ptsTypes="AA">
                                      <p:cBhvr>
                                        <p:cTn id="18" dur="2000" fill="hold"/>
                                        <p:tgtEl>
                                          <p:spTgt spid="23"/>
                                        </p:tgtEl>
                                        <p:attrNameLst>
                                          <p:attrName>ppt_x</p:attrName>
                                          <p:attrName>ppt_y</p:attrName>
                                        </p:attrNameLst>
                                      </p:cBhvr>
                                      <p:rCtr x="14570" y="14120"/>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5E-6 -3.33333E-6 L 0.29402 0.19977 " pathEditMode="relative" rAng="0" ptsTypes="AA">
                                      <p:cBhvr>
                                        <p:cTn id="22" dur="2000" fill="hold"/>
                                        <p:tgtEl>
                                          <p:spTgt spid="24"/>
                                        </p:tgtEl>
                                        <p:attrNameLst>
                                          <p:attrName>ppt_x</p:attrName>
                                          <p:attrName>ppt_y</p:attrName>
                                        </p:attrNameLst>
                                      </p:cBhvr>
                                      <p:rCtr x="14701" y="9977"/>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0.00717 -0.00509 L 0.29831 0.11459 " pathEditMode="relative" rAng="0" ptsTypes="AA">
                                      <p:cBhvr>
                                        <p:cTn id="26" dur="2000" fill="hold"/>
                                        <p:tgtEl>
                                          <p:spTgt spid="21"/>
                                        </p:tgtEl>
                                        <p:attrNameLst>
                                          <p:attrName>ppt_x</p:attrName>
                                          <p:attrName>ppt_y</p:attrName>
                                        </p:attrNameLst>
                                      </p:cBhvr>
                                      <p:rCtr x="14557" y="5972"/>
                                    </p:animMotion>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grpId="0" nodeType="clickEffect">
                                  <p:stCondLst>
                                    <p:cond delay="0"/>
                                  </p:stCondLst>
                                  <p:childTnLst>
                                    <p:animMotion origin="layout" path="M 5E-6 -3.33333E-6 L 0.29232 0.05857 " pathEditMode="relative" rAng="0" ptsTypes="AA">
                                      <p:cBhvr>
                                        <p:cTn id="30" dur="2000" fill="hold"/>
                                        <p:tgtEl>
                                          <p:spTgt spid="25"/>
                                        </p:tgtEl>
                                        <p:attrNameLst>
                                          <p:attrName>ppt_x</p:attrName>
                                          <p:attrName>ppt_y</p:attrName>
                                        </p:attrNameLst>
                                      </p:cBhvr>
                                      <p:rCtr x="14609" y="291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19" grpId="0"/>
      <p:bldP spid="24" grpId="0"/>
      <p:bldP spid="20" grpId="0"/>
      <p:bldP spid="21" grpId="0"/>
      <p:bldP spid="22" grpId="0"/>
      <p:bldP spid="2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0DCEEEA-6FE7-4541-9EB2-EF754066EE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03A72D00-0CA4-4A88-86CE-B1FB393C5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6" name="Picture 15">
            <a:extLst>
              <a:ext uri="{FF2B5EF4-FFF2-40B4-BE49-F238E27FC236}">
                <a16:creationId xmlns:a16="http://schemas.microsoft.com/office/drawing/2014/main" id="{79545CF3-DE89-A24E-9744-DA4A9F2D6E93}"/>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7" name="Picture 16">
            <a:extLst>
              <a:ext uri="{FF2B5EF4-FFF2-40B4-BE49-F238E27FC236}">
                <a16:creationId xmlns:a16="http://schemas.microsoft.com/office/drawing/2014/main" id="{1C5132D5-1B36-9546-A9B1-CB0BA430C4A1}"/>
              </a:ext>
              <a:ext uri="{C183D7F6-B498-43B3-948B-1728B52AA6E4}">
                <adec:decorative xmlns:adec="http://schemas.microsoft.com/office/drawing/2017/decorative" val="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2" name="Title 1">
            <a:extLst>
              <a:ext uri="{FF2B5EF4-FFF2-40B4-BE49-F238E27FC236}">
                <a16:creationId xmlns:a16="http://schemas.microsoft.com/office/drawing/2014/main" id="{9DE0EE2E-C8DF-4E4F-B8BA-E46EFA47BC2B}"/>
              </a:ext>
            </a:extLst>
          </p:cNvPr>
          <p:cNvSpPr>
            <a:spLocks noGrp="1"/>
          </p:cNvSpPr>
          <p:nvPr>
            <p:ph type="title"/>
          </p:nvPr>
        </p:nvSpPr>
        <p:spPr>
          <a:xfrm>
            <a:off x="252919" y="1123837"/>
            <a:ext cx="2947482" cy="4601183"/>
          </a:xfrm>
        </p:spPr>
        <p:txBody>
          <a:bodyPr vert="horz" lIns="91440" tIns="45720" rIns="91440" bIns="45720" rtlCol="0" anchor="ctr">
            <a:normAutofit/>
          </a:bodyPr>
          <a:lstStyle/>
          <a:p>
            <a:r>
              <a:rPr lang="en-US" dirty="0"/>
              <a:t>Understanding Lead</a:t>
            </a:r>
          </a:p>
        </p:txBody>
      </p:sp>
      <p:sp>
        <p:nvSpPr>
          <p:cNvPr id="4" name="Content Placeholder 3">
            <a:extLst>
              <a:ext uri="{FF2B5EF4-FFF2-40B4-BE49-F238E27FC236}">
                <a16:creationId xmlns:a16="http://schemas.microsoft.com/office/drawing/2014/main" id="{2E9F7151-2743-4227-A577-66C920C28370}"/>
              </a:ext>
            </a:extLst>
          </p:cNvPr>
          <p:cNvSpPr>
            <a:spLocks noGrp="1"/>
          </p:cNvSpPr>
          <p:nvPr>
            <p:ph sz="half" idx="1"/>
          </p:nvPr>
        </p:nvSpPr>
        <p:spPr>
          <a:xfrm>
            <a:off x="3867911" y="758952"/>
            <a:ext cx="7842643" cy="5641848"/>
          </a:xfrm>
        </p:spPr>
        <p:txBody>
          <a:bodyPr>
            <a:normAutofit/>
          </a:bodyPr>
          <a:lstStyle/>
          <a:p>
            <a:r>
              <a:rPr lang="en-US" sz="2400" dirty="0"/>
              <a:t>Lead is a soft metal that is easy to work with and abundant in the environment</a:t>
            </a:r>
          </a:p>
          <a:p>
            <a:r>
              <a:rPr lang="en-US" sz="2400" dirty="0"/>
              <a:t>Used throughout recorded history for weapons, medicines, makeup, coins, flavorings, metalwork, and other uses</a:t>
            </a:r>
          </a:p>
          <a:p>
            <a:r>
              <a:rPr lang="en-US" sz="2400" dirty="0"/>
              <a:t>Lead poisoning can occur when lead is ingested, touched, or inhaled</a:t>
            </a:r>
          </a:p>
          <a:p>
            <a:r>
              <a:rPr lang="en-US" sz="2400" dirty="0"/>
              <a:t>Lead poisoning causes learning disabilities, behavioral problems, and, at high enough levels, can cause seizures, comas, or death</a:t>
            </a:r>
          </a:p>
          <a:p>
            <a:r>
              <a:rPr lang="en-US" sz="2400" dirty="0"/>
              <a:t>Damage occurs before symptoms do; early detection is key</a:t>
            </a:r>
          </a:p>
          <a:p>
            <a:r>
              <a:rPr lang="en-US" sz="2400" dirty="0"/>
              <a:t>No safe level of lead in children has been identified</a:t>
            </a:r>
          </a:p>
          <a:p>
            <a:r>
              <a:rPr lang="en-US" sz="2400" dirty="0"/>
              <a:t>Blood lead levels above </a:t>
            </a:r>
            <a:r>
              <a:rPr lang="el-GR" sz="2400" dirty="0"/>
              <a:t>3.5 μ</a:t>
            </a:r>
            <a:r>
              <a:rPr lang="en-US" sz="2400" dirty="0"/>
              <a:t>g/dL require medical intervention</a:t>
            </a:r>
          </a:p>
        </p:txBody>
      </p:sp>
      <p:pic>
        <p:nvPicPr>
          <p:cNvPr id="10" name="Picture 2">
            <a:extLst>
              <a:ext uri="{FF2B5EF4-FFF2-40B4-BE49-F238E27FC236}">
                <a16:creationId xmlns:a16="http://schemas.microsoft.com/office/drawing/2014/main" id="{92F981E4-2F76-40BD-BEF1-95D4DFEB3E72}"/>
              </a:ext>
              <a:ext uri="{C183D7F6-B498-43B3-948B-1728B52AA6E4}">
                <adec:decorative xmlns:adec="http://schemas.microsoft.com/office/drawing/2017/decorative" val="1"/>
              </a:ext>
            </a:extLst>
          </p:cNvPr>
          <p:cNvPicPr>
            <a:picLocks noChangeAspect="1" noChangeArrowheads="1"/>
          </p:cNvPicPr>
          <p:nvPr/>
        </p:nvPicPr>
        <p:blipFill rotWithShape="1">
          <a:blip r:embed="rId6" cstate="screen">
            <a:extLst>
              <a:ext uri="{28A0092B-C50C-407E-A947-70E740481C1C}">
                <a14:useLocalDpi xmlns:a14="http://schemas.microsoft.com/office/drawing/2010/main"/>
              </a:ext>
            </a:extLst>
          </a:blip>
          <a:srcRect/>
          <a:stretch/>
        </p:blipFill>
        <p:spPr bwMode="auto">
          <a:xfrm>
            <a:off x="1389254" y="238974"/>
            <a:ext cx="2335482" cy="202797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FBC6022B-77A0-4580-B2B2-0AEFA32F712A}"/>
              </a:ext>
              <a:ext uri="{C183D7F6-B498-43B3-948B-1728B52AA6E4}">
                <adec:decorative xmlns:adec="http://schemas.microsoft.com/office/drawing/2017/decorative" val="1"/>
              </a:ext>
            </a:extLst>
          </p:cNvPr>
          <p:cNvPicPr>
            <a:picLocks noChangeAspect="1" noChangeArrowheads="1"/>
          </p:cNvPicPr>
          <p:nvPr/>
        </p:nvPicPr>
        <p:blipFill>
          <a:blip r:embed="rId7">
            <a:extLst>
              <a:ext uri="{28A0092B-C50C-407E-A947-70E740481C1C}">
                <a14:useLocalDpi xmlns:a14="http://schemas.microsoft.com/office/drawing/2010/main"/>
              </a:ext>
            </a:extLst>
          </a:blip>
          <a:srcRect/>
          <a:stretch>
            <a:fillRect/>
          </a:stretch>
        </p:blipFill>
        <p:spPr bwMode="auto">
          <a:xfrm>
            <a:off x="1483360" y="4426892"/>
            <a:ext cx="2241376" cy="2192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8371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FF1D7602-6D2D-46C2-A7B2-434F3678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 name="Rectangle 9">
            <a:extLst>
              <a:ext uri="{FF2B5EF4-FFF2-40B4-BE49-F238E27FC236}">
                <a16:creationId xmlns:a16="http://schemas.microsoft.com/office/drawing/2014/main" id="{35539253-EA7C-41D9-9930-0923683AA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1219810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0"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480" y="2085681"/>
            <a:ext cx="0" cy="2686639"/>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E5658229-5B7F-C348-BF55-532D86DA4295}"/>
              </a:ext>
              <a:ext uri="{C183D7F6-B498-43B3-948B-1728B52AA6E4}">
                <adec:decorative xmlns:adec="http://schemas.microsoft.com/office/drawing/2017/decorative" val="1"/>
              </a:ext>
            </a:extLst>
          </p:cNvPr>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a:ext>
            </a:extLst>
          </a:blip>
          <a:stretch>
            <a:fillRect/>
          </a:stretch>
        </p:blipFill>
        <p:spPr>
          <a:xfrm>
            <a:off x="208420" y="3059458"/>
            <a:ext cx="766437" cy="729940"/>
          </a:xfrm>
          <a:prstGeom prst="rect">
            <a:avLst/>
          </a:prstGeom>
        </p:spPr>
      </p:pic>
      <p:pic>
        <p:nvPicPr>
          <p:cNvPr id="17" name="Picture 16">
            <a:extLst>
              <a:ext uri="{FF2B5EF4-FFF2-40B4-BE49-F238E27FC236}">
                <a16:creationId xmlns:a16="http://schemas.microsoft.com/office/drawing/2014/main" id="{5CDE985F-A56D-4C43-A844-54477E63E585}"/>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21" name="Picture 20">
            <a:extLst>
              <a:ext uri="{FF2B5EF4-FFF2-40B4-BE49-F238E27FC236}">
                <a16:creationId xmlns:a16="http://schemas.microsoft.com/office/drawing/2014/main" id="{E80AEC62-D141-5940-A5FF-47AD51B515CE}"/>
              </a:ext>
              <a:ext uri="{C183D7F6-B498-43B3-948B-1728B52AA6E4}">
                <adec:decorative xmlns:adec="http://schemas.microsoft.com/office/drawing/2017/decorative" val="1"/>
              </a:ext>
            </a:extLst>
          </p:cNvPr>
          <p:cNvPicPr>
            <a:picLocks noChangeAspect="1"/>
          </p:cNvPicPr>
          <p:nvPr/>
        </p:nvPicPr>
        <p:blipFill>
          <a:blip r:embed="rId5" cstate="screen">
            <a:alphaModFix/>
            <a:extLst>
              <a:ext uri="{BEBA8EAE-BF5A-486C-A8C5-ECC9F3942E4B}">
                <a14:imgProps xmlns:a14="http://schemas.microsoft.com/office/drawing/2010/main">
                  <a14:imgLayer r:embed="rId6">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2" name="Title 1">
            <a:extLst>
              <a:ext uri="{FF2B5EF4-FFF2-40B4-BE49-F238E27FC236}">
                <a16:creationId xmlns:a16="http://schemas.microsoft.com/office/drawing/2014/main" id="{2D7F03E9-86E2-A047-BD95-1FA30DC5CAAA}"/>
              </a:ext>
            </a:extLst>
          </p:cNvPr>
          <p:cNvSpPr>
            <a:spLocks noGrp="1"/>
          </p:cNvSpPr>
          <p:nvPr>
            <p:ph type="title"/>
          </p:nvPr>
        </p:nvSpPr>
        <p:spPr>
          <a:xfrm>
            <a:off x="643467" y="1123837"/>
            <a:ext cx="3073914" cy="4601183"/>
          </a:xfrm>
        </p:spPr>
        <p:txBody>
          <a:bodyPr>
            <a:normAutofit/>
          </a:bodyPr>
          <a:lstStyle/>
          <a:p>
            <a:pPr algn="r"/>
            <a:r>
              <a:rPr lang="en-US" dirty="0">
                <a:solidFill>
                  <a:schemeClr val="tx1">
                    <a:lumMod val="85000"/>
                    <a:lumOff val="15000"/>
                  </a:schemeClr>
                </a:solidFill>
              </a:rPr>
              <a:t>Think About It</a:t>
            </a:r>
          </a:p>
        </p:txBody>
      </p:sp>
      <p:sp>
        <p:nvSpPr>
          <p:cNvPr id="3" name="Content Placeholder 2">
            <a:extLst>
              <a:ext uri="{FF2B5EF4-FFF2-40B4-BE49-F238E27FC236}">
                <a16:creationId xmlns:a16="http://schemas.microsoft.com/office/drawing/2014/main" id="{D1584135-AA69-524A-AB1E-779B69A0B203}"/>
              </a:ext>
            </a:extLst>
          </p:cNvPr>
          <p:cNvSpPr>
            <a:spLocks noGrp="1"/>
          </p:cNvSpPr>
          <p:nvPr>
            <p:ph idx="1"/>
          </p:nvPr>
        </p:nvSpPr>
        <p:spPr>
          <a:xfrm>
            <a:off x="4393579" y="864108"/>
            <a:ext cx="7458451" cy="5120640"/>
          </a:xfrm>
        </p:spPr>
        <p:txBody>
          <a:bodyPr>
            <a:normAutofit/>
          </a:bodyPr>
          <a:lstStyle/>
          <a:p>
            <a:pPr marL="342900" marR="0" lvl="0" indent="-342900">
              <a:lnSpc>
                <a:spcPct val="100000"/>
              </a:lnSpc>
              <a:spcBef>
                <a:spcPts val="200"/>
              </a:spcBef>
              <a:spcAft>
                <a:spcPts val="1600"/>
              </a:spcAft>
              <a:buFont typeface="+mj-lt"/>
              <a:buAutoNum type="arabicPeriod"/>
              <a:tabLst>
                <a:tab pos="228600" algn="l"/>
                <a:tab pos="457200" algn="l"/>
              </a:tabLst>
            </a:pPr>
            <a:r>
              <a:rPr lang="en-US" sz="2400" dirty="0">
                <a:solidFill>
                  <a:schemeClr val="tx2"/>
                </a:solidFill>
                <a:effectLst/>
                <a:latin typeface="Corbel" panose="020B0503020204020204" pitchFamily="34" charset="0"/>
                <a:ea typeface="Century Gothic" panose="020B0502020202020204" pitchFamily="34" charset="0"/>
                <a:cs typeface="Segoe UI" panose="020B0502040204020203" pitchFamily="34" charset="0"/>
              </a:rPr>
              <a:t>What are some common reasons that </a:t>
            </a:r>
            <a:r>
              <a:rPr lang="en-US" sz="2400" b="1" dirty="0">
                <a:solidFill>
                  <a:schemeClr val="tx2"/>
                </a:solidFill>
                <a:effectLst/>
                <a:latin typeface="Corbel" panose="020B0503020204020204" pitchFamily="34" charset="0"/>
                <a:ea typeface="Century Gothic" panose="020B0502020202020204" pitchFamily="34" charset="0"/>
                <a:cs typeface="Segoe UI" panose="020B0502040204020203" pitchFamily="34" charset="0"/>
              </a:rPr>
              <a:t>environmental hazards</a:t>
            </a:r>
            <a:r>
              <a:rPr lang="en-US" sz="2400" dirty="0">
                <a:solidFill>
                  <a:schemeClr val="tx2"/>
                </a:solidFill>
                <a:effectLst/>
                <a:latin typeface="Corbel" panose="020B0503020204020204" pitchFamily="34" charset="0"/>
                <a:ea typeface="Century Gothic" panose="020B0502020202020204" pitchFamily="34" charset="0"/>
                <a:cs typeface="Segoe UI" panose="020B0502040204020203" pitchFamily="34" charset="0"/>
              </a:rPr>
              <a:t> are not addressed?</a:t>
            </a:r>
          </a:p>
          <a:p>
            <a:pPr marL="342900" marR="0" lvl="0" indent="-342900">
              <a:lnSpc>
                <a:spcPct val="100000"/>
              </a:lnSpc>
              <a:spcBef>
                <a:spcPts val="0"/>
              </a:spcBef>
              <a:spcAft>
                <a:spcPts val="1600"/>
              </a:spcAft>
              <a:buFont typeface="+mj-lt"/>
              <a:buAutoNum type="arabicPeriod"/>
              <a:tabLst>
                <a:tab pos="228600" algn="l"/>
                <a:tab pos="457200" algn="l"/>
              </a:tabLst>
            </a:pPr>
            <a:r>
              <a:rPr lang="en-US" sz="2400" dirty="0">
                <a:solidFill>
                  <a:schemeClr val="tx2"/>
                </a:solidFill>
                <a:effectLst/>
                <a:latin typeface="Corbel" panose="020B0503020204020204" pitchFamily="34" charset="0"/>
                <a:ea typeface="Century Gothic" panose="020B0502020202020204" pitchFamily="34" charset="0"/>
                <a:cs typeface="Segoe UI" panose="020B0502040204020203" pitchFamily="34" charset="0"/>
              </a:rPr>
              <a:t>What kind of work do you think CDC’s National Center for Environmental Health (NCEH) does to address </a:t>
            </a:r>
            <a:r>
              <a:rPr lang="en-US" sz="2400" b="1" dirty="0">
                <a:solidFill>
                  <a:schemeClr val="tx2"/>
                </a:solidFill>
                <a:effectLst/>
                <a:latin typeface="Corbel" panose="020B0503020204020204" pitchFamily="34" charset="0"/>
                <a:ea typeface="Century Gothic" panose="020B0502020202020204" pitchFamily="34" charset="0"/>
                <a:cs typeface="Segoe UI" panose="020B0502040204020203" pitchFamily="34" charset="0"/>
              </a:rPr>
              <a:t>environmental hazards</a:t>
            </a:r>
            <a:r>
              <a:rPr lang="en-US" sz="2400" dirty="0">
                <a:solidFill>
                  <a:schemeClr val="tx2"/>
                </a:solidFill>
                <a:effectLst/>
                <a:latin typeface="Corbel" panose="020B0503020204020204" pitchFamily="34" charset="0"/>
                <a:ea typeface="Century Gothic" panose="020B0502020202020204" pitchFamily="34" charset="0"/>
                <a:cs typeface="Segoe UI" panose="020B0502040204020203" pitchFamily="34" charset="0"/>
              </a:rPr>
              <a:t>? </a:t>
            </a:r>
          </a:p>
          <a:p>
            <a:pPr marL="342900" marR="0" lvl="0" indent="-342900">
              <a:lnSpc>
                <a:spcPct val="100000"/>
              </a:lnSpc>
              <a:spcBef>
                <a:spcPts val="0"/>
              </a:spcBef>
              <a:spcAft>
                <a:spcPts val="1600"/>
              </a:spcAft>
              <a:buFont typeface="+mj-lt"/>
              <a:buAutoNum type="arabicPeriod"/>
              <a:tabLst>
                <a:tab pos="228600" algn="l"/>
                <a:tab pos="457200" algn="l"/>
              </a:tabLst>
            </a:pPr>
            <a:r>
              <a:rPr lang="en-US" sz="2400" dirty="0">
                <a:solidFill>
                  <a:schemeClr val="tx2"/>
                </a:solidFill>
                <a:effectLst/>
                <a:latin typeface="Corbel" panose="020B0503020204020204" pitchFamily="34" charset="0"/>
                <a:ea typeface="Century Gothic" panose="020B0502020202020204" pitchFamily="34" charset="0"/>
                <a:cs typeface="Segoe UI" panose="020B0502040204020203" pitchFamily="34" charset="0"/>
              </a:rPr>
              <a:t>Give two examples of health disparities that might result from </a:t>
            </a:r>
            <a:r>
              <a:rPr lang="en-US" sz="2400" b="1" dirty="0">
                <a:solidFill>
                  <a:schemeClr val="tx2"/>
                </a:solidFill>
                <a:effectLst/>
                <a:latin typeface="Corbel" panose="020B0503020204020204" pitchFamily="34" charset="0"/>
                <a:ea typeface="Century Gothic" panose="020B0502020202020204" pitchFamily="34" charset="0"/>
                <a:cs typeface="Segoe UI" panose="020B0502040204020203" pitchFamily="34" charset="0"/>
              </a:rPr>
              <a:t>environmental hazards</a:t>
            </a:r>
            <a:r>
              <a:rPr lang="en-US" sz="2400" dirty="0">
                <a:solidFill>
                  <a:schemeClr val="tx2"/>
                </a:solidFill>
                <a:effectLst/>
                <a:latin typeface="Corbel" panose="020B0503020204020204" pitchFamily="34" charset="0"/>
                <a:ea typeface="Century Gothic" panose="020B0502020202020204" pitchFamily="34" charset="0"/>
                <a:cs typeface="Segoe UI" panose="020B0502040204020203" pitchFamily="34" charset="0"/>
              </a:rPr>
              <a:t>.</a:t>
            </a:r>
          </a:p>
        </p:txBody>
      </p:sp>
    </p:spTree>
    <p:extLst>
      <p:ext uri="{BB962C8B-B14F-4D97-AF65-F5344CB8AC3E}">
        <p14:creationId xmlns:p14="http://schemas.microsoft.com/office/powerpoint/2010/main" val="628078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B64900D-A9A5-0742-9D7D-9A9BA9AA5286}"/>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a:extLst>
              <a:ext uri="{FF2B5EF4-FFF2-40B4-BE49-F238E27FC236}">
                <a16:creationId xmlns:a16="http://schemas.microsoft.com/office/drawing/2014/main" id="{83B3023B-8D68-CB4F-8CB6-ECD1FD32B6C0}"/>
              </a:ext>
              <a:ext uri="{C183D7F6-B498-43B3-948B-1728B52AA6E4}">
                <adec:decorative xmlns:adec="http://schemas.microsoft.com/office/drawing/2017/decorative" val="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2" name="Title 1">
            <a:extLst>
              <a:ext uri="{FF2B5EF4-FFF2-40B4-BE49-F238E27FC236}">
                <a16:creationId xmlns:a16="http://schemas.microsoft.com/office/drawing/2014/main" id="{87B13D26-BA49-CA41-A0C6-DF7E267EAE3D}"/>
              </a:ext>
            </a:extLst>
          </p:cNvPr>
          <p:cNvSpPr>
            <a:spLocks noGrp="1"/>
          </p:cNvSpPr>
          <p:nvPr>
            <p:ph type="title"/>
          </p:nvPr>
        </p:nvSpPr>
        <p:spPr/>
        <p:txBody>
          <a:bodyPr/>
          <a:lstStyle/>
          <a:p>
            <a:r>
              <a:rPr lang="en-US" dirty="0"/>
              <a:t>Lead and CDC</a:t>
            </a:r>
          </a:p>
        </p:txBody>
      </p:sp>
      <p:sp>
        <p:nvSpPr>
          <p:cNvPr id="3" name="Content Placeholder 2">
            <a:extLst>
              <a:ext uri="{FF2B5EF4-FFF2-40B4-BE49-F238E27FC236}">
                <a16:creationId xmlns:a16="http://schemas.microsoft.com/office/drawing/2014/main" id="{91DBCE83-BE42-3041-A0C2-BCD0E09E772E}"/>
              </a:ext>
            </a:extLst>
          </p:cNvPr>
          <p:cNvSpPr>
            <a:spLocks noGrp="1"/>
          </p:cNvSpPr>
          <p:nvPr>
            <p:ph sz="half" idx="1"/>
          </p:nvPr>
        </p:nvSpPr>
        <p:spPr>
          <a:xfrm>
            <a:off x="3702653" y="833882"/>
            <a:ext cx="7516331" cy="5272349"/>
          </a:xfrm>
        </p:spPr>
        <p:txBody>
          <a:bodyPr anchor="t">
            <a:normAutofit lnSpcReduction="10000"/>
          </a:bodyPr>
          <a:lstStyle/>
          <a:p>
            <a:pPr marL="0" indent="0">
              <a:buNone/>
            </a:pPr>
            <a:r>
              <a:rPr lang="en-US" sz="2600" b="1" dirty="0"/>
              <a:t>Lead in Gasoline</a:t>
            </a:r>
          </a:p>
          <a:p>
            <a:r>
              <a:rPr lang="en-US" sz="2600" dirty="0"/>
              <a:t>Lead was added to gasoline in 1923 </a:t>
            </a:r>
            <a:br>
              <a:rPr lang="en-US" sz="2600" dirty="0"/>
            </a:br>
            <a:r>
              <a:rPr lang="en-US" sz="2600" dirty="0"/>
              <a:t>to stop engine knock</a:t>
            </a:r>
          </a:p>
          <a:p>
            <a:r>
              <a:rPr lang="en-US" sz="2600" dirty="0"/>
              <a:t>Lead was released into atmosphere</a:t>
            </a:r>
            <a:br>
              <a:rPr lang="en-US" sz="2600" dirty="0"/>
            </a:br>
            <a:r>
              <a:rPr lang="en-US" sz="2600" dirty="0"/>
              <a:t>through car exhaust, where it was</a:t>
            </a:r>
            <a:br>
              <a:rPr lang="en-US" sz="2600" dirty="0"/>
            </a:br>
            <a:r>
              <a:rPr lang="en-US" sz="2600" dirty="0"/>
              <a:t>inhaled, deposited onto soil, and</a:t>
            </a:r>
            <a:br>
              <a:rPr lang="en-US" sz="2600" dirty="0"/>
            </a:br>
            <a:r>
              <a:rPr lang="en-US" sz="2600" dirty="0"/>
              <a:t>washed into water sources</a:t>
            </a:r>
          </a:p>
          <a:p>
            <a:r>
              <a:rPr lang="en-US" sz="2600" dirty="0"/>
              <a:t>In 1970, the Environmental Protection Agency (EPA) was established and began to regulate lead</a:t>
            </a:r>
          </a:p>
          <a:p>
            <a:r>
              <a:rPr lang="en-US" sz="2600" dirty="0"/>
              <a:t>CDC provided critical blood lead level data from the National Health and Nutrition Examination Survey (NHANES) to convince Congress to regulate lead in gasoline by demonstrating that less lead in gasoline was directly tied to decreasing blood lead levels</a:t>
            </a:r>
          </a:p>
        </p:txBody>
      </p:sp>
      <p:pic>
        <p:nvPicPr>
          <p:cNvPr id="6" name="Picture 5">
            <a:extLst>
              <a:ext uri="{FF2B5EF4-FFF2-40B4-BE49-F238E27FC236}">
                <a16:creationId xmlns:a16="http://schemas.microsoft.com/office/drawing/2014/main" id="{9F2898B8-994C-4D2C-96F3-84D2C1F8510F}"/>
              </a:ext>
              <a:ext uri="{C183D7F6-B498-43B3-948B-1728B52AA6E4}">
                <adec:decorative xmlns:adec="http://schemas.microsoft.com/office/drawing/2017/decorative" val="1"/>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bwMode="auto">
          <a:xfrm>
            <a:off x="9249508" y="833882"/>
            <a:ext cx="2397247" cy="2049446"/>
          </a:xfrm>
          <a:prstGeom prst="rect">
            <a:avLst/>
          </a:prstGeom>
          <a:ln>
            <a:noFill/>
          </a:ln>
          <a:effectLst>
            <a:outerShdw blurRad="50800" dist="38100" dir="2700000" algn="tl" rotWithShape="0">
              <a:prstClr val="black">
                <a:alpha val="40000"/>
              </a:prstClr>
            </a:outerShdw>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4028045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B64900D-A9A5-0742-9D7D-9A9BA9AA5286}"/>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a:extLst>
              <a:ext uri="{FF2B5EF4-FFF2-40B4-BE49-F238E27FC236}">
                <a16:creationId xmlns:a16="http://schemas.microsoft.com/office/drawing/2014/main" id="{83B3023B-8D68-CB4F-8CB6-ECD1FD32B6C0}"/>
              </a:ext>
              <a:ext uri="{C183D7F6-B498-43B3-948B-1728B52AA6E4}">
                <adec:decorative xmlns:adec="http://schemas.microsoft.com/office/drawing/2017/decorative" val="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2" name="Title 1">
            <a:extLst>
              <a:ext uri="{FF2B5EF4-FFF2-40B4-BE49-F238E27FC236}">
                <a16:creationId xmlns:a16="http://schemas.microsoft.com/office/drawing/2014/main" id="{87B13D26-BA49-CA41-A0C6-DF7E267EAE3D}"/>
              </a:ext>
            </a:extLst>
          </p:cNvPr>
          <p:cNvSpPr>
            <a:spLocks noGrp="1"/>
          </p:cNvSpPr>
          <p:nvPr>
            <p:ph type="title"/>
          </p:nvPr>
        </p:nvSpPr>
        <p:spPr/>
        <p:txBody>
          <a:bodyPr/>
          <a:lstStyle/>
          <a:p>
            <a:r>
              <a:rPr lang="en-US" dirty="0"/>
              <a:t>Lead and CDC </a:t>
            </a:r>
          </a:p>
        </p:txBody>
      </p:sp>
      <p:sp>
        <p:nvSpPr>
          <p:cNvPr id="3" name="Content Placeholder 2">
            <a:extLst>
              <a:ext uri="{FF2B5EF4-FFF2-40B4-BE49-F238E27FC236}">
                <a16:creationId xmlns:a16="http://schemas.microsoft.com/office/drawing/2014/main" id="{91DBCE83-BE42-3041-A0C2-BCD0E09E772E}"/>
              </a:ext>
            </a:extLst>
          </p:cNvPr>
          <p:cNvSpPr>
            <a:spLocks noGrp="1"/>
          </p:cNvSpPr>
          <p:nvPr>
            <p:ph sz="half" idx="1"/>
          </p:nvPr>
        </p:nvSpPr>
        <p:spPr>
          <a:xfrm>
            <a:off x="3702654" y="833882"/>
            <a:ext cx="7850438" cy="5272349"/>
          </a:xfrm>
        </p:spPr>
        <p:txBody>
          <a:bodyPr anchor="t">
            <a:normAutofit lnSpcReduction="10000"/>
          </a:bodyPr>
          <a:lstStyle/>
          <a:p>
            <a:pPr marL="0" indent="0">
              <a:buNone/>
            </a:pPr>
            <a:r>
              <a:rPr lang="en-US" sz="2600" b="1" dirty="0"/>
              <a:t>Lead in Paint</a:t>
            </a:r>
          </a:p>
          <a:p>
            <a:r>
              <a:rPr lang="en-US" sz="2600" dirty="0"/>
              <a:t>Lead has been used in paint for </a:t>
            </a:r>
            <a:br>
              <a:rPr lang="en-US" sz="2600" dirty="0"/>
            </a:br>
            <a:r>
              <a:rPr lang="en-US" sz="2600" dirty="0"/>
              <a:t>thousands of years</a:t>
            </a:r>
          </a:p>
          <a:p>
            <a:r>
              <a:rPr lang="en-US" sz="2600" dirty="0"/>
              <a:t>Until the 1940s, paint in the U.S. </a:t>
            </a:r>
            <a:br>
              <a:rPr lang="en-US" sz="2600" dirty="0"/>
            </a:br>
            <a:r>
              <a:rPr lang="en-US" sz="2600" dirty="0"/>
              <a:t>was about 50% lead</a:t>
            </a:r>
          </a:p>
          <a:p>
            <a:r>
              <a:rPr lang="en-US" sz="2600" dirty="0"/>
              <a:t>In the 1960s, citizens demanded safer</a:t>
            </a:r>
            <a:br>
              <a:rPr lang="en-US" sz="2600" dirty="0"/>
            </a:br>
            <a:r>
              <a:rPr lang="en-US" sz="2600" dirty="0"/>
              <a:t>housing for children, who often lick </a:t>
            </a:r>
            <a:br>
              <a:rPr lang="en-US" sz="2600" dirty="0"/>
            </a:br>
            <a:r>
              <a:rPr lang="en-US" sz="2600" dirty="0"/>
              <a:t>or eat peeling paint chips</a:t>
            </a:r>
          </a:p>
          <a:p>
            <a:r>
              <a:rPr lang="en-US" sz="2600" dirty="0"/>
              <a:t>CDC began coordinating federal lead-poisoning programs in the 1970s and helped support regulations to remove lead from paint</a:t>
            </a:r>
          </a:p>
          <a:p>
            <a:r>
              <a:rPr lang="en-US" sz="2600" dirty="0"/>
              <a:t>Childhood Blood Lead Surveillance System began in the 1990s to monitor children’s lead levels</a:t>
            </a:r>
          </a:p>
        </p:txBody>
      </p:sp>
      <p:pic>
        <p:nvPicPr>
          <p:cNvPr id="6" name="Picture 5">
            <a:extLst>
              <a:ext uri="{FF2B5EF4-FFF2-40B4-BE49-F238E27FC236}">
                <a16:creationId xmlns:a16="http://schemas.microsoft.com/office/drawing/2014/main" id="{B1ADA5DC-678A-435D-86E3-73574AA78B91}"/>
              </a:ext>
              <a:ext uri="{C183D7F6-B498-43B3-948B-1728B52AA6E4}">
                <adec:decorative xmlns:adec="http://schemas.microsoft.com/office/drawing/2017/decorative" val="1"/>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bwMode="auto">
          <a:xfrm>
            <a:off x="9179169" y="0"/>
            <a:ext cx="3012831" cy="3708100"/>
          </a:xfrm>
          <a:prstGeom prst="rect">
            <a:avLst/>
          </a:prstGeom>
          <a:ln>
            <a:noFill/>
          </a:ln>
          <a:effectLst>
            <a:outerShdw blurRad="50800" dist="38100" dir="2700000" algn="tl" rotWithShape="0">
              <a:prstClr val="black">
                <a:alpha val="40000"/>
              </a:prstClr>
            </a:outerShdw>
          </a:effectLst>
          <a:extLst>
            <a:ext uri="{53640926-AAD7-44D8-BBD7-CCE9431645EC}">
              <a14:shadowObscured xmlns:a14="http://schemas.microsoft.com/office/drawing/2010/main"/>
            </a:ext>
          </a:extLst>
        </p:spPr>
      </p:pic>
      <p:pic>
        <p:nvPicPr>
          <p:cNvPr id="3074" name="Picture 2">
            <a:extLst>
              <a:ext uri="{FF2B5EF4-FFF2-40B4-BE49-F238E27FC236}">
                <a16:creationId xmlns:a16="http://schemas.microsoft.com/office/drawing/2014/main" id="{A0C74585-45DE-4978-8BD1-4DF097222632}"/>
              </a:ext>
              <a:ext uri="{C183D7F6-B498-43B3-948B-1728B52AA6E4}">
                <adec:decorative xmlns:adec="http://schemas.microsoft.com/office/drawing/2017/decorative" val="1"/>
              </a:ext>
            </a:extLst>
          </p:cNvPr>
          <p:cNvPicPr>
            <a:picLocks noChangeAspect="1" noChangeArrowheads="1"/>
          </p:cNvPicPr>
          <p:nvPr/>
        </p:nvPicPr>
        <p:blipFill rotWithShape="1">
          <a:blip r:embed="rId7" cstate="screen">
            <a:extLst>
              <a:ext uri="{28A0092B-C50C-407E-A947-70E740481C1C}">
                <a14:useLocalDpi xmlns:a14="http://schemas.microsoft.com/office/drawing/2010/main"/>
              </a:ext>
            </a:extLst>
          </a:blip>
          <a:srcRect/>
          <a:stretch/>
        </p:blipFill>
        <p:spPr bwMode="auto">
          <a:xfrm>
            <a:off x="1191755" y="4326251"/>
            <a:ext cx="2510899" cy="2392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100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B64900D-A9A5-0742-9D7D-9A9BA9AA5286}"/>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a:extLst>
              <a:ext uri="{FF2B5EF4-FFF2-40B4-BE49-F238E27FC236}">
                <a16:creationId xmlns:a16="http://schemas.microsoft.com/office/drawing/2014/main" id="{83B3023B-8D68-CB4F-8CB6-ECD1FD32B6C0}"/>
              </a:ext>
              <a:ext uri="{C183D7F6-B498-43B3-948B-1728B52AA6E4}">
                <adec:decorative xmlns:adec="http://schemas.microsoft.com/office/drawing/2017/decorative" val="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2" name="Title 1">
            <a:extLst>
              <a:ext uri="{FF2B5EF4-FFF2-40B4-BE49-F238E27FC236}">
                <a16:creationId xmlns:a16="http://schemas.microsoft.com/office/drawing/2014/main" id="{87B13D26-BA49-CA41-A0C6-DF7E267EAE3D}"/>
              </a:ext>
            </a:extLst>
          </p:cNvPr>
          <p:cNvSpPr>
            <a:spLocks noGrp="1"/>
          </p:cNvSpPr>
          <p:nvPr>
            <p:ph type="title"/>
          </p:nvPr>
        </p:nvSpPr>
        <p:spPr/>
        <p:txBody>
          <a:bodyPr/>
          <a:lstStyle/>
          <a:p>
            <a:r>
              <a:rPr lang="en-US" dirty="0"/>
              <a:t>Lead and CDC  </a:t>
            </a:r>
          </a:p>
        </p:txBody>
      </p:sp>
      <p:sp>
        <p:nvSpPr>
          <p:cNvPr id="3" name="Content Placeholder 2">
            <a:extLst>
              <a:ext uri="{FF2B5EF4-FFF2-40B4-BE49-F238E27FC236}">
                <a16:creationId xmlns:a16="http://schemas.microsoft.com/office/drawing/2014/main" id="{91DBCE83-BE42-3041-A0C2-BCD0E09E772E}"/>
              </a:ext>
            </a:extLst>
          </p:cNvPr>
          <p:cNvSpPr>
            <a:spLocks noGrp="1"/>
          </p:cNvSpPr>
          <p:nvPr>
            <p:ph sz="half" idx="1"/>
          </p:nvPr>
        </p:nvSpPr>
        <p:spPr>
          <a:xfrm>
            <a:off x="3702654" y="833882"/>
            <a:ext cx="7283792" cy="5865856"/>
          </a:xfrm>
        </p:spPr>
        <p:txBody>
          <a:bodyPr anchor="t">
            <a:normAutofit/>
          </a:bodyPr>
          <a:lstStyle/>
          <a:p>
            <a:pPr marL="0" indent="0">
              <a:buNone/>
            </a:pPr>
            <a:r>
              <a:rPr lang="en-US" sz="2600" b="1" dirty="0"/>
              <a:t>Lead from Mining</a:t>
            </a:r>
          </a:p>
          <a:p>
            <a:r>
              <a:rPr lang="en-US" sz="2600" dirty="0"/>
              <a:t>In 2010, CDC and other public health</a:t>
            </a:r>
            <a:br>
              <a:rPr lang="en-US" sz="2600" dirty="0"/>
            </a:br>
            <a:r>
              <a:rPr lang="en-US" sz="2600" dirty="0"/>
              <a:t>organizations travelled to Zamfara</a:t>
            </a:r>
            <a:br>
              <a:rPr lang="en-US" sz="2600" dirty="0"/>
            </a:br>
            <a:r>
              <a:rPr lang="en-US" sz="2600" dirty="0"/>
              <a:t>State in Nigeria to investigate an </a:t>
            </a:r>
            <a:br>
              <a:rPr lang="en-US" sz="2600" dirty="0"/>
            </a:br>
            <a:r>
              <a:rPr lang="en-US" sz="2600" dirty="0"/>
              <a:t>outbreak in children</a:t>
            </a:r>
          </a:p>
          <a:p>
            <a:r>
              <a:rPr lang="en-US" sz="2600" dirty="0"/>
              <a:t>Symptoms in children included vomiting, abdominal pains, headaches, seizures, and death</a:t>
            </a:r>
          </a:p>
          <a:p>
            <a:r>
              <a:rPr lang="en-US" sz="2600" dirty="0"/>
              <a:t>The team observed that many were bringing rocks into homes to mine for gold, thus spreading lead around their homes and village</a:t>
            </a:r>
          </a:p>
          <a:p>
            <a:r>
              <a:rPr lang="en-US" sz="2600" dirty="0"/>
              <a:t>Safer mining practices were introduced, and contaminated soil was removed</a:t>
            </a:r>
          </a:p>
        </p:txBody>
      </p:sp>
      <p:pic>
        <p:nvPicPr>
          <p:cNvPr id="5" name="Picture 4">
            <a:extLst>
              <a:ext uri="{FF2B5EF4-FFF2-40B4-BE49-F238E27FC236}">
                <a16:creationId xmlns:a16="http://schemas.microsoft.com/office/drawing/2014/main" id="{8AB2A4F6-B1E1-4B38-A8AD-497E538FB208}"/>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9334500" y="0"/>
            <a:ext cx="2857500" cy="2857500"/>
          </a:xfrm>
          <a:prstGeom prst="rect">
            <a:avLst/>
          </a:prstGeom>
        </p:spPr>
      </p:pic>
    </p:spTree>
    <p:extLst>
      <p:ext uri="{BB962C8B-B14F-4D97-AF65-F5344CB8AC3E}">
        <p14:creationId xmlns:p14="http://schemas.microsoft.com/office/powerpoint/2010/main" val="1309067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B64900D-A9A5-0742-9D7D-9A9BA9AA5286}"/>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a:extLst>
              <a:ext uri="{FF2B5EF4-FFF2-40B4-BE49-F238E27FC236}">
                <a16:creationId xmlns:a16="http://schemas.microsoft.com/office/drawing/2014/main" id="{83B3023B-8D68-CB4F-8CB6-ECD1FD32B6C0}"/>
              </a:ext>
              <a:ext uri="{C183D7F6-B498-43B3-948B-1728B52AA6E4}">
                <adec:decorative xmlns:adec="http://schemas.microsoft.com/office/drawing/2017/decorative" val="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2" name="Title 1">
            <a:extLst>
              <a:ext uri="{FF2B5EF4-FFF2-40B4-BE49-F238E27FC236}">
                <a16:creationId xmlns:a16="http://schemas.microsoft.com/office/drawing/2014/main" id="{87B13D26-BA49-CA41-A0C6-DF7E267EAE3D}"/>
              </a:ext>
            </a:extLst>
          </p:cNvPr>
          <p:cNvSpPr>
            <a:spLocks noGrp="1"/>
          </p:cNvSpPr>
          <p:nvPr>
            <p:ph type="title"/>
          </p:nvPr>
        </p:nvSpPr>
        <p:spPr/>
        <p:txBody>
          <a:bodyPr/>
          <a:lstStyle/>
          <a:p>
            <a:r>
              <a:rPr lang="en-US" dirty="0"/>
              <a:t>Lead and CDC   </a:t>
            </a:r>
          </a:p>
        </p:txBody>
      </p:sp>
      <p:sp>
        <p:nvSpPr>
          <p:cNvPr id="3" name="Content Placeholder 2">
            <a:extLst>
              <a:ext uri="{FF2B5EF4-FFF2-40B4-BE49-F238E27FC236}">
                <a16:creationId xmlns:a16="http://schemas.microsoft.com/office/drawing/2014/main" id="{91DBCE83-BE42-3041-A0C2-BCD0E09E772E}"/>
              </a:ext>
            </a:extLst>
          </p:cNvPr>
          <p:cNvSpPr>
            <a:spLocks noGrp="1"/>
          </p:cNvSpPr>
          <p:nvPr>
            <p:ph sz="half" idx="1"/>
          </p:nvPr>
        </p:nvSpPr>
        <p:spPr>
          <a:xfrm>
            <a:off x="3702653" y="833882"/>
            <a:ext cx="7955945" cy="5272349"/>
          </a:xfrm>
        </p:spPr>
        <p:txBody>
          <a:bodyPr anchor="t">
            <a:normAutofit/>
          </a:bodyPr>
          <a:lstStyle/>
          <a:p>
            <a:pPr marL="0" indent="0">
              <a:buNone/>
            </a:pPr>
            <a:r>
              <a:rPr lang="en-US" sz="2600" b="1" dirty="0"/>
              <a:t>Other Sources of Lead</a:t>
            </a:r>
          </a:p>
          <a:p>
            <a:r>
              <a:rPr lang="en-US" sz="2600" dirty="0"/>
              <a:t>Industrial contamination from workers who wear contaminated clothes home from work</a:t>
            </a:r>
          </a:p>
          <a:p>
            <a:r>
              <a:rPr lang="en-US" sz="2600" dirty="0"/>
              <a:t>Corrosion of lead pipes in older water systems</a:t>
            </a:r>
          </a:p>
          <a:p>
            <a:r>
              <a:rPr lang="en-US" sz="2600" dirty="0"/>
              <a:t>Soil contamination from prior lead exposure due to paint, gasoline, or other spills</a:t>
            </a:r>
          </a:p>
          <a:p>
            <a:r>
              <a:rPr lang="en-US" sz="2600" dirty="0"/>
              <a:t>Imported toys and candies</a:t>
            </a:r>
            <a:br>
              <a:rPr lang="en-US" sz="2600" dirty="0"/>
            </a:br>
            <a:r>
              <a:rPr lang="en-US" sz="2600" dirty="0"/>
              <a:t>from countries with less </a:t>
            </a:r>
            <a:br>
              <a:rPr lang="en-US" sz="2600" dirty="0"/>
            </a:br>
            <a:r>
              <a:rPr lang="en-US" sz="2600" dirty="0"/>
              <a:t>strict lead regulations</a:t>
            </a:r>
          </a:p>
        </p:txBody>
      </p:sp>
      <p:pic>
        <p:nvPicPr>
          <p:cNvPr id="5" name="Picture 4">
            <a:extLst>
              <a:ext uri="{FF2B5EF4-FFF2-40B4-BE49-F238E27FC236}">
                <a16:creationId xmlns:a16="http://schemas.microsoft.com/office/drawing/2014/main" id="{AEF0958B-EBDA-4480-BF7C-F721C23B8FC3}"/>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7913076" y="3485319"/>
            <a:ext cx="3745523" cy="2493449"/>
          </a:xfrm>
          <a:prstGeom prst="rect">
            <a:avLst/>
          </a:prstGeom>
        </p:spPr>
      </p:pic>
    </p:spTree>
    <p:extLst>
      <p:ext uri="{BB962C8B-B14F-4D97-AF65-F5344CB8AC3E}">
        <p14:creationId xmlns:p14="http://schemas.microsoft.com/office/powerpoint/2010/main" val="3511362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FF1D7602-6D2D-46C2-A7B2-434F3678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 name="Rectangle 9">
            <a:extLst>
              <a:ext uri="{FF2B5EF4-FFF2-40B4-BE49-F238E27FC236}">
                <a16:creationId xmlns:a16="http://schemas.microsoft.com/office/drawing/2014/main" id="{35539253-EA7C-41D9-9930-0923683AA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1219810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0"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480" y="2085681"/>
            <a:ext cx="0" cy="2686639"/>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E5658229-5B7F-C348-BF55-532D86DA4295}"/>
              </a:ext>
              <a:ext uri="{C183D7F6-B498-43B3-948B-1728B52AA6E4}">
                <adec:decorative xmlns:adec="http://schemas.microsoft.com/office/drawing/2017/decorative" val="1"/>
              </a:ext>
            </a:extLst>
          </p:cNvPr>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a:ext>
            </a:extLst>
          </a:blip>
          <a:stretch>
            <a:fillRect/>
          </a:stretch>
        </p:blipFill>
        <p:spPr>
          <a:xfrm>
            <a:off x="208420" y="3059458"/>
            <a:ext cx="766437" cy="729940"/>
          </a:xfrm>
          <a:prstGeom prst="rect">
            <a:avLst/>
          </a:prstGeom>
        </p:spPr>
      </p:pic>
      <p:pic>
        <p:nvPicPr>
          <p:cNvPr id="9" name="Picture 8">
            <a:extLst>
              <a:ext uri="{FF2B5EF4-FFF2-40B4-BE49-F238E27FC236}">
                <a16:creationId xmlns:a16="http://schemas.microsoft.com/office/drawing/2014/main" id="{561EE841-FD01-044A-91AD-DD45425D0D15}"/>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0" name="Picture 9">
            <a:extLst>
              <a:ext uri="{FF2B5EF4-FFF2-40B4-BE49-F238E27FC236}">
                <a16:creationId xmlns:a16="http://schemas.microsoft.com/office/drawing/2014/main" id="{6897CE92-5DDB-764C-A2ED-AE98E24779AE}"/>
              </a:ext>
              <a:ext uri="{C183D7F6-B498-43B3-948B-1728B52AA6E4}">
                <adec:decorative xmlns:adec="http://schemas.microsoft.com/office/drawing/2017/decorative" val="1"/>
              </a:ext>
            </a:extLst>
          </p:cNvPr>
          <p:cNvPicPr>
            <a:picLocks noChangeAspect="1"/>
          </p:cNvPicPr>
          <p:nvPr/>
        </p:nvPicPr>
        <p:blipFill>
          <a:blip r:embed="rId5" cstate="screen">
            <a:alphaModFix/>
            <a:extLst>
              <a:ext uri="{BEBA8EAE-BF5A-486C-A8C5-ECC9F3942E4B}">
                <a14:imgProps xmlns:a14="http://schemas.microsoft.com/office/drawing/2010/main">
                  <a14:imgLayer r:embed="rId6">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2" name="Title 1">
            <a:extLst>
              <a:ext uri="{FF2B5EF4-FFF2-40B4-BE49-F238E27FC236}">
                <a16:creationId xmlns:a16="http://schemas.microsoft.com/office/drawing/2014/main" id="{2D7F03E9-86E2-A047-BD95-1FA30DC5CAAA}"/>
              </a:ext>
            </a:extLst>
          </p:cNvPr>
          <p:cNvSpPr>
            <a:spLocks noGrp="1"/>
          </p:cNvSpPr>
          <p:nvPr>
            <p:ph type="title"/>
          </p:nvPr>
        </p:nvSpPr>
        <p:spPr>
          <a:xfrm>
            <a:off x="643467" y="1123837"/>
            <a:ext cx="3073914" cy="4601183"/>
          </a:xfrm>
        </p:spPr>
        <p:txBody>
          <a:bodyPr>
            <a:normAutofit/>
          </a:bodyPr>
          <a:lstStyle/>
          <a:p>
            <a:pPr algn="r"/>
            <a:r>
              <a:rPr lang="en-US" dirty="0">
                <a:solidFill>
                  <a:schemeClr val="tx1">
                    <a:lumMod val="85000"/>
                    <a:lumOff val="15000"/>
                  </a:schemeClr>
                </a:solidFill>
              </a:rPr>
              <a:t>Think About It </a:t>
            </a:r>
          </a:p>
        </p:txBody>
      </p:sp>
      <p:sp>
        <p:nvSpPr>
          <p:cNvPr id="3" name="Content Placeholder 2">
            <a:extLst>
              <a:ext uri="{FF2B5EF4-FFF2-40B4-BE49-F238E27FC236}">
                <a16:creationId xmlns:a16="http://schemas.microsoft.com/office/drawing/2014/main" id="{D1584135-AA69-524A-AB1E-779B69A0B203}"/>
              </a:ext>
            </a:extLst>
          </p:cNvPr>
          <p:cNvSpPr>
            <a:spLocks noGrp="1"/>
          </p:cNvSpPr>
          <p:nvPr>
            <p:ph idx="1"/>
          </p:nvPr>
        </p:nvSpPr>
        <p:spPr>
          <a:xfrm>
            <a:off x="4393580" y="864108"/>
            <a:ext cx="7317774" cy="5120640"/>
          </a:xfrm>
        </p:spPr>
        <p:txBody>
          <a:bodyPr>
            <a:normAutofit/>
          </a:bodyPr>
          <a:lstStyle/>
          <a:p>
            <a:pPr marL="342900" marR="0" lvl="0" indent="-342900">
              <a:lnSpc>
                <a:spcPct val="100000"/>
              </a:lnSpc>
              <a:spcBef>
                <a:spcPts val="200"/>
              </a:spcBef>
              <a:spcAft>
                <a:spcPts val="1600"/>
              </a:spcAft>
              <a:buFont typeface="+mj-lt"/>
              <a:buAutoNum type="arabicPeriod"/>
              <a:tabLst>
                <a:tab pos="228600" algn="l"/>
                <a:tab pos="228600" algn="l"/>
                <a:tab pos="285750" algn="l"/>
              </a:tabLst>
            </a:pPr>
            <a:r>
              <a:rPr lang="en-US" sz="2400" dirty="0">
                <a:solidFill>
                  <a:schemeClr val="tx2"/>
                </a:solidFill>
                <a:effectLst/>
                <a:latin typeface="Century Gothic" panose="020B0502020202020204" pitchFamily="34" charset="0"/>
                <a:ea typeface="Century Gothic" panose="020B0502020202020204" pitchFamily="34" charset="0"/>
                <a:cs typeface="Segoe UI" panose="020B0502040204020203" pitchFamily="34" charset="0"/>
              </a:rPr>
              <a:t>Why do you think lead poisoning is a </a:t>
            </a:r>
            <a:r>
              <a:rPr lang="en-US" sz="2400" b="1" dirty="0">
                <a:solidFill>
                  <a:schemeClr val="tx2"/>
                </a:solidFill>
                <a:effectLst/>
                <a:latin typeface="Century Gothic" panose="020B0502020202020204" pitchFamily="34" charset="0"/>
                <a:ea typeface="Century Gothic" panose="020B0502020202020204" pitchFamily="34" charset="0"/>
                <a:cs typeface="Segoe UI" panose="020B0502040204020203" pitchFamily="34" charset="0"/>
              </a:rPr>
              <a:t>health disparity</a:t>
            </a:r>
            <a:r>
              <a:rPr lang="en-US" sz="2400" dirty="0">
                <a:solidFill>
                  <a:schemeClr val="tx2"/>
                </a:solidFill>
                <a:effectLst/>
                <a:latin typeface="Century Gothic" panose="020B0502020202020204" pitchFamily="34" charset="0"/>
                <a:ea typeface="Century Gothic" panose="020B0502020202020204" pitchFamily="34" charset="0"/>
                <a:cs typeface="Segoe UI" panose="020B0502040204020203" pitchFamily="34" charset="0"/>
              </a:rPr>
              <a:t> linked to socioeconomic factors?</a:t>
            </a:r>
          </a:p>
          <a:p>
            <a:pPr marL="342900" marR="0" lvl="0" indent="-342900">
              <a:lnSpc>
                <a:spcPct val="100000"/>
              </a:lnSpc>
              <a:spcBef>
                <a:spcPts val="0"/>
              </a:spcBef>
              <a:spcAft>
                <a:spcPts val="1600"/>
              </a:spcAft>
              <a:buFont typeface="+mj-lt"/>
              <a:buAutoNum type="arabicPeriod"/>
              <a:tabLst>
                <a:tab pos="228600" algn="l"/>
                <a:tab pos="228600" algn="l"/>
                <a:tab pos="285750" algn="l"/>
              </a:tabLst>
            </a:pPr>
            <a:r>
              <a:rPr lang="en-US" sz="2400" dirty="0">
                <a:solidFill>
                  <a:schemeClr val="tx2"/>
                </a:solidFill>
                <a:effectLst/>
                <a:latin typeface="Century Gothic" panose="020B0502020202020204" pitchFamily="34" charset="0"/>
                <a:ea typeface="Century Gothic" panose="020B0502020202020204" pitchFamily="34" charset="0"/>
                <a:cs typeface="Segoe UI" panose="020B0502040204020203" pitchFamily="34" charset="0"/>
              </a:rPr>
              <a:t>How was NHANES data useful in supporting the ban of lead from gasoline and fuel?</a:t>
            </a:r>
          </a:p>
          <a:p>
            <a:pPr marL="342900" marR="0" lvl="0" indent="-342900">
              <a:lnSpc>
                <a:spcPct val="100000"/>
              </a:lnSpc>
              <a:spcBef>
                <a:spcPts val="0"/>
              </a:spcBef>
              <a:spcAft>
                <a:spcPts val="1600"/>
              </a:spcAft>
              <a:buFont typeface="+mj-lt"/>
              <a:buAutoNum type="arabicPeriod"/>
              <a:tabLst>
                <a:tab pos="228600" algn="l"/>
                <a:tab pos="228600" algn="l"/>
                <a:tab pos="285750" algn="l"/>
              </a:tabLst>
            </a:pPr>
            <a:r>
              <a:rPr lang="en-US" sz="2400" dirty="0">
                <a:solidFill>
                  <a:schemeClr val="tx2"/>
                </a:solidFill>
                <a:effectLst/>
                <a:latin typeface="Century Gothic" panose="020B0502020202020204" pitchFamily="34" charset="0"/>
                <a:ea typeface="Century Gothic" panose="020B0502020202020204" pitchFamily="34" charset="0"/>
                <a:cs typeface="Segoe UI" panose="020B0502040204020203" pitchFamily="34" charset="0"/>
              </a:rPr>
              <a:t>Why did the Zamfara team educate the villagers rather than shut down the mine?</a:t>
            </a:r>
          </a:p>
        </p:txBody>
      </p:sp>
    </p:spTree>
    <p:extLst>
      <p:ext uri="{BB962C8B-B14F-4D97-AF65-F5344CB8AC3E}">
        <p14:creationId xmlns:p14="http://schemas.microsoft.com/office/powerpoint/2010/main" val="179024341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PRESENTATIONGUID" val="5c1fcb88-6598-47af-8e79-705c90a48c47"/>
  <p:tag name="TPVERSION" val="8"/>
  <p:tag name="TPFULLVERSION" val="8.9.2.12"/>
  <p:tag name="PPTVERSION" val="16"/>
  <p:tag name="TPOS" val="2"/>
  <p:tag name="TPLASTSAVEVERSION" val="6.4 PC"/>
</p:tagLst>
</file>

<file path=ppt/theme/theme1.xml><?xml version="1.0" encoding="utf-8"?>
<a:theme xmlns:a="http://schemas.openxmlformats.org/drawingml/2006/main" name="Frame">
  <a:themeElements>
    <a:clrScheme name="CDC Museum colors">
      <a:dk1>
        <a:srgbClr val="000000"/>
      </a:dk1>
      <a:lt1>
        <a:srgbClr val="FFFFFF"/>
      </a:lt1>
      <a:dk2>
        <a:srgbClr val="545454"/>
      </a:dk2>
      <a:lt2>
        <a:srgbClr val="BFBFBF"/>
      </a:lt2>
      <a:accent1>
        <a:srgbClr val="00957C"/>
      </a:accent1>
      <a:accent2>
        <a:srgbClr val="FDB913"/>
      </a:accent2>
      <a:accent3>
        <a:srgbClr val="FFDC11"/>
      </a:accent3>
      <a:accent4>
        <a:srgbClr val="F15927"/>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355EAC6ABEDA34FAE9CF6A34DAC2F14" ma:contentTypeVersion="2" ma:contentTypeDescription="Create a new document." ma:contentTypeScope="" ma:versionID="b5ea7a3ff8b2de2c57ec7bc5ee36f267">
  <xsd:schema xmlns:xsd="http://www.w3.org/2001/XMLSchema" xmlns:xs="http://www.w3.org/2001/XMLSchema" xmlns:p="http://schemas.microsoft.com/office/2006/metadata/properties" xmlns:ns3="5209fd75-7a81-4168-b980-79f8c369b5ef" targetNamespace="http://schemas.microsoft.com/office/2006/metadata/properties" ma:root="true" ma:fieldsID="03fec3d55c1cf020c36dcc482f56f43b" ns3:_="">
    <xsd:import namespace="5209fd75-7a81-4168-b980-79f8c369b5ef"/>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09fd75-7a81-4168-b980-79f8c369b5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600CEF0-DBFE-44FD-88A6-8111455294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09fd75-7a81-4168-b980-79f8c369b5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9DDCBDF-21DA-465A-B361-B8DF177941CC}">
  <ds:schemaRefs>
    <ds:schemaRef ds:uri="http://schemas.microsoft.com/sharepoint/v3/contenttype/forms"/>
  </ds:schemaRefs>
</ds:datastoreItem>
</file>

<file path=customXml/itemProps3.xml><?xml version="1.0" encoding="utf-8"?>
<ds:datastoreItem xmlns:ds="http://schemas.openxmlformats.org/officeDocument/2006/customXml" ds:itemID="{C0531BD6-B922-454C-A433-0744AFF32838}">
  <ds:schemaRefs>
    <ds:schemaRef ds:uri="http://schemas.microsoft.com/office/2006/documentManagement/types"/>
    <ds:schemaRef ds:uri="http://schemas.microsoft.com/office/2006/metadata/properties"/>
    <ds:schemaRef ds:uri="http://schemas.microsoft.com/office/infopath/2007/PartnerControls"/>
    <ds:schemaRef ds:uri="http://www.w3.org/XML/1998/namespace"/>
    <ds:schemaRef ds:uri="http://purl.org/dc/terms/"/>
    <ds:schemaRef ds:uri="http://schemas.openxmlformats.org/package/2006/metadata/core-properties"/>
    <ds:schemaRef ds:uri="5209fd75-7a81-4168-b980-79f8c369b5ef"/>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1950</TotalTime>
  <Words>5096</Words>
  <Application>Microsoft Office PowerPoint</Application>
  <PresentationFormat>Widescreen</PresentationFormat>
  <Paragraphs>255</Paragraphs>
  <Slides>17</Slides>
  <Notes>17</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Century Gothic</vt:lpstr>
      <vt:lpstr>Corbel</vt:lpstr>
      <vt:lpstr>Times New Roman</vt:lpstr>
      <vt:lpstr>Wingdings 2</vt:lpstr>
      <vt:lpstr>Frame</vt:lpstr>
      <vt:lpstr>Get the Lead Out</vt:lpstr>
      <vt:lpstr>Terms to Know</vt:lpstr>
      <vt:lpstr>Understanding Lead</vt:lpstr>
      <vt:lpstr>Think About It</vt:lpstr>
      <vt:lpstr>Lead and CDC</vt:lpstr>
      <vt:lpstr>Lead and CDC </vt:lpstr>
      <vt:lpstr>Lead and CDC  </vt:lpstr>
      <vt:lpstr>Lead and CDC   </vt:lpstr>
      <vt:lpstr>Think About It </vt:lpstr>
      <vt:lpstr>From the Expert</vt:lpstr>
      <vt:lpstr>Think About It  </vt:lpstr>
      <vt:lpstr>Give it a Try</vt:lpstr>
      <vt:lpstr>Use the  Public Health Approach</vt:lpstr>
      <vt:lpstr>Give it a Try </vt:lpstr>
      <vt:lpstr>Give it a Try  </vt:lpstr>
      <vt:lpstr>Give it a Try   </vt:lpstr>
      <vt:lpstr>Questions?</vt:lpstr>
    </vt:vector>
  </TitlesOfParts>
  <Company>Centers for Disease Control and Prevention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 the Lead Out</dc:title>
  <dc:creator>CDC Museum Public Health Academy</dc:creator>
  <cp:lastModifiedBy>Domby, Emma (CDC/IOD/OC) (CTR)</cp:lastModifiedBy>
  <cp:revision>7</cp:revision>
  <cp:lastPrinted>2021-09-03T14:53:05Z</cp:lastPrinted>
  <dcterms:created xsi:type="dcterms:W3CDTF">2021-01-13T22:46:39Z</dcterms:created>
  <dcterms:modified xsi:type="dcterms:W3CDTF">2024-11-18T20:49:01Z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af03ff0-41c5-4c41-b55e-fabb8fae94be_Enabled">
    <vt:lpwstr>true</vt:lpwstr>
  </property>
  <property fmtid="{D5CDD505-2E9C-101B-9397-08002B2CF9AE}" pid="3" name="MSIP_Label_8af03ff0-41c5-4c41-b55e-fabb8fae94be_SetDate">
    <vt:lpwstr>2021-01-15T14:28:02Z</vt:lpwstr>
  </property>
  <property fmtid="{D5CDD505-2E9C-101B-9397-08002B2CF9AE}" pid="4" name="MSIP_Label_8af03ff0-41c5-4c41-b55e-fabb8fae94be_Method">
    <vt:lpwstr>Privileged</vt:lpwstr>
  </property>
  <property fmtid="{D5CDD505-2E9C-101B-9397-08002B2CF9AE}" pid="5" name="MSIP_Label_8af03ff0-41c5-4c41-b55e-fabb8fae94be_Name">
    <vt:lpwstr>8af03ff0-41c5-4c41-b55e-fabb8fae94be</vt:lpwstr>
  </property>
  <property fmtid="{D5CDD505-2E9C-101B-9397-08002B2CF9AE}" pid="6" name="MSIP_Label_8af03ff0-41c5-4c41-b55e-fabb8fae94be_SiteId">
    <vt:lpwstr>9ce70869-60db-44fd-abe8-d2767077fc8f</vt:lpwstr>
  </property>
  <property fmtid="{D5CDD505-2E9C-101B-9397-08002B2CF9AE}" pid="7" name="MSIP_Label_8af03ff0-41c5-4c41-b55e-fabb8fae94be_ActionId">
    <vt:lpwstr>89cd389e-e232-47cc-9642-6b817dfcbe1a</vt:lpwstr>
  </property>
  <property fmtid="{D5CDD505-2E9C-101B-9397-08002B2CF9AE}" pid="8" name="MSIP_Label_8af03ff0-41c5-4c41-b55e-fabb8fae94be_ContentBits">
    <vt:lpwstr>0</vt:lpwstr>
  </property>
  <property fmtid="{D5CDD505-2E9C-101B-9397-08002B2CF9AE}" pid="9" name="ContentTypeId">
    <vt:lpwstr>0x010100C355EAC6ABEDA34FAE9CF6A34DAC2F14</vt:lpwstr>
  </property>
</Properties>
</file>