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0"/>
  </p:notesMasterIdLst>
  <p:sldIdLst>
    <p:sldId id="256" r:id="rId5"/>
    <p:sldId id="298" r:id="rId6"/>
    <p:sldId id="259" r:id="rId7"/>
    <p:sldId id="286" r:id="rId8"/>
    <p:sldId id="293" r:id="rId9"/>
    <p:sldId id="299" r:id="rId10"/>
    <p:sldId id="288" r:id="rId11"/>
    <p:sldId id="262" r:id="rId12"/>
    <p:sldId id="289" r:id="rId13"/>
    <p:sldId id="270" r:id="rId14"/>
    <p:sldId id="301" r:id="rId15"/>
    <p:sldId id="295" r:id="rId16"/>
    <p:sldId id="273" r:id="rId17"/>
    <p:sldId id="283" r:id="rId18"/>
    <p:sldId id="284" r:id="rId19"/>
  </p:sldIdLst>
  <p:sldSz cx="12192000" cy="6858000"/>
  <p:notesSz cx="9290050" cy="700405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id="{0B9AB00E-49F4-9747-BEEA-B54B32EC870E}">
          <p14:sldIdLst>
            <p14:sldId id="298"/>
          </p14:sldIdLst>
        </p14:section>
        <p14:section name="Understanding the Topic" id="{7A23A243-1719-0540-9E24-47B30A0AA9C6}">
          <p14:sldIdLst>
            <p14:sldId id="259"/>
            <p14:sldId id="286"/>
            <p14:sldId id="293"/>
            <p14:sldId id="299"/>
            <p14:sldId id="288"/>
          </p14:sldIdLst>
        </p14:section>
        <p14:section name="From the Expert" id="{CABA4EBC-FC3A-BB4E-A302-A63641358471}">
          <p14:sldIdLst>
            <p14:sldId id="262"/>
            <p14:sldId id="289"/>
          </p14:sldIdLst>
        </p14:section>
        <p14:section name="Call to Action" id="{35039F30-5847-254B-AC21-A2D9D0AF2451}">
          <p14:sldIdLst>
            <p14:sldId id="270"/>
          </p14:sldIdLst>
        </p14:section>
        <p14:section name="Activity" id="{758EAFB7-1EC7-8B4E-89F3-4D64B35E1390}">
          <p14:sldIdLst>
            <p14:sldId id="301"/>
            <p14:sldId id="295"/>
            <p14:sldId id="273"/>
            <p14:sldId id="283"/>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tt, Judy M. (CDC/OD/OADC)" initials="GJM(" lastIdx="3" clrIdx="0">
    <p:extLst>
      <p:ext uri="{19B8F6BF-5375-455C-9EA6-DF929625EA0E}">
        <p15:presenceInfo xmlns:p15="http://schemas.microsoft.com/office/powerpoint/2012/main" userId="S-1-5-21-1207783550-2075000910-922709458-1972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7"/>
    <a:srgbClr val="FDB913"/>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44789F-60F4-42C9-8050-75FA844DEF79}" v="373" dt="2021-12-20T19:17:57.4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38" autoAdjust="0"/>
    <p:restoredTop sz="57362" autoAdjust="0"/>
  </p:normalViewPr>
  <p:slideViewPr>
    <p:cSldViewPr snapToGrid="0" snapToObjects="1">
      <p:cViewPr varScale="1">
        <p:scale>
          <a:sx n="36" d="100"/>
          <a:sy n="36" d="100"/>
        </p:scale>
        <p:origin x="1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dirty="0"/>
            <a:t>Surveillance</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dirty="0"/>
            <a:t>What is the problem?</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dirty="0"/>
            <a:t>Risk Factor Identification</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dirty="0"/>
            <a:t>What is the cause?</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dirty="0"/>
            <a:t>Intervention</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dirty="0"/>
            <a:t>What works?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dirty="0"/>
            <a:t>Implementation</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dirty="0"/>
            <a:t>How did we do it?</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4"/>
      <dgm:spPr/>
    </dgm:pt>
    <dgm:pt modelId="{CAC72C6C-2F5A-4098-B8B3-7181FB515D2C}" type="pres">
      <dgm:prSet presAssocID="{DC0E9600-4E12-44D3-A657-6C8A65B2C154}"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8">
        <dgm:presLayoutVars>
          <dgm:chMax val="0"/>
          <dgm:chPref val="0"/>
        </dgm:presLayoutVars>
      </dgm:prSet>
      <dgm:spPr/>
    </dgm:pt>
    <dgm:pt modelId="{2D5436FF-CD8F-49B7-BC99-A908F42A00BB}" type="pres">
      <dgm:prSet presAssocID="{DC0E9600-4E12-44D3-A657-6C8A65B2C154}" presName="desTx" presStyleLbl="revTx" presStyleIdx="1" presStyleCnt="8" custScaleX="105268">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4"/>
      <dgm:spPr/>
    </dgm:pt>
    <dgm:pt modelId="{5C76D625-0DBD-4D4D-9BAA-0FA7CFF1BF38}" type="pres">
      <dgm:prSet presAssocID="{001D4A60-7572-483C-BAD4-4C79F9A73E5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8">
        <dgm:presLayoutVars>
          <dgm:chMax val="0"/>
          <dgm:chPref val="0"/>
        </dgm:presLayoutVars>
      </dgm:prSet>
      <dgm:spPr/>
    </dgm:pt>
    <dgm:pt modelId="{9941A27D-4987-49A4-ACA0-D2393F0B8B57}" type="pres">
      <dgm:prSet presAssocID="{001D4A60-7572-483C-BAD4-4C79F9A73E54}" presName="desTx" presStyleLbl="revTx" presStyleIdx="3" presStyleCnt="8" custScaleX="105268">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4"/>
      <dgm:spPr/>
    </dgm:pt>
    <dgm:pt modelId="{F20F48D9-1880-4EA7-A0F3-E23D37623576}" type="pres">
      <dgm:prSet presAssocID="{9A75CC11-4B15-4EC1-8A71-2EDC29996594}"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8">
        <dgm:presLayoutVars>
          <dgm:chMax val="0"/>
          <dgm:chPref val="0"/>
        </dgm:presLayoutVars>
      </dgm:prSet>
      <dgm:spPr/>
    </dgm:pt>
    <dgm:pt modelId="{1A1555AA-C025-4D90-838C-14BC6794E59D}" type="pres">
      <dgm:prSet presAssocID="{9A75CC11-4B15-4EC1-8A71-2EDC29996594}" presName="desTx" presStyleLbl="revTx" presStyleIdx="5" presStyleCnt="8" custScaleX="105268">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4"/>
      <dgm:spPr/>
    </dgm:pt>
    <dgm:pt modelId="{7BFC27FD-3C7B-41FB-AC64-9BD50C71B81D}" type="pres">
      <dgm:prSet presAssocID="{257C0793-1D1A-4B22-BB8E-1017D4DEBB0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8">
        <dgm:presLayoutVars>
          <dgm:chMax val="0"/>
          <dgm:chPref val="0"/>
        </dgm:presLayoutVars>
      </dgm:prSet>
      <dgm:spPr/>
    </dgm:pt>
    <dgm:pt modelId="{F426248E-5F24-4359-8189-71B15B39B051}" type="pres">
      <dgm:prSet presAssocID="{257C0793-1D1A-4B22-BB8E-1017D4DEBB0A}" presName="desTx" presStyleLbl="revTx" presStyleIdx="7" presStyleCnt="8" custScaleX="105268">
        <dgm:presLayoutVars/>
      </dgm:prSet>
      <dgm:spPr/>
    </dgm:pt>
  </dgm:ptLst>
  <dgm:cxnLst>
    <dgm:cxn modelId="{9D751208-406C-EA45-B0C9-62C4C5A695B8}" type="presOf" srcId="{9A75CC11-4B15-4EC1-8A71-2EDC29996594}" destId="{7A119AE3-52BB-405F-996D-5203810FF12B}"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0E49D457-5A1D-4CB3-9514-7E17376D1AB9}" srcId="{DC0E9600-4E12-44D3-A657-6C8A65B2C154}" destId="{7EDFC5BA-AD46-4FD4-96FB-CB80351DBD65}" srcOrd="0" destOrd="0" parTransId="{BC8FD28D-F36E-4D3B-A333-462A79BA5210}" sibTransId="{65CD1601-E052-4800-A00F-66DE544A3031}"/>
    <dgm:cxn modelId="{DE30A291-6AE5-445E-A416-D67B5B79C0BE}" srcId="{257C0793-1D1A-4B22-BB8E-1017D4DEBB0A}" destId="{212D58DF-7564-4FC9-960B-9587C4A83BD0}" srcOrd="0" destOrd="0" parTransId="{225391DE-F254-493C-90F8-C913F92DA6A2}" sibTransId="{F077947D-2B6C-4818-976A-549602AF36DD}"/>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38512" y="9550"/>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284253" y="249623"/>
          <a:ext cx="586846" cy="58684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1193866" y="9550"/>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Surveillance</a:t>
          </a:r>
        </a:p>
      </dsp:txBody>
      <dsp:txXfrm>
        <a:off x="1193866" y="9550"/>
        <a:ext cx="3477720" cy="1066994"/>
      </dsp:txXfrm>
    </dsp:sp>
    <dsp:sp modelId="{2D5436FF-CD8F-49B7-BC99-A908F42A00BB}">
      <dsp:nvSpPr>
        <dsp:cNvPr id="0" name=""/>
        <dsp:cNvSpPr/>
      </dsp:nvSpPr>
      <dsp:spPr>
        <a:xfrm>
          <a:off x="4592151" y="9550"/>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What is the problem?</a:t>
          </a:r>
        </a:p>
      </dsp:txBody>
      <dsp:txXfrm>
        <a:off x="4592151" y="9550"/>
        <a:ext cx="3174627" cy="1066994"/>
      </dsp:txXfrm>
    </dsp:sp>
    <dsp:sp modelId="{5D03E8DB-3BEC-4487-8F14-230693C419EF}">
      <dsp:nvSpPr>
        <dsp:cNvPr id="0" name=""/>
        <dsp:cNvSpPr/>
      </dsp:nvSpPr>
      <dsp:spPr>
        <a:xfrm>
          <a:off x="-38512" y="1343293"/>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284253" y="1583366"/>
          <a:ext cx="586846" cy="5868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1193866" y="1343293"/>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Risk Factor Identification</a:t>
          </a:r>
        </a:p>
      </dsp:txBody>
      <dsp:txXfrm>
        <a:off x="1193866" y="1343293"/>
        <a:ext cx="3477720" cy="1066994"/>
      </dsp:txXfrm>
    </dsp:sp>
    <dsp:sp modelId="{9941A27D-4987-49A4-ACA0-D2393F0B8B57}">
      <dsp:nvSpPr>
        <dsp:cNvPr id="0" name=""/>
        <dsp:cNvSpPr/>
      </dsp:nvSpPr>
      <dsp:spPr>
        <a:xfrm>
          <a:off x="4592151" y="1343293"/>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What is the cause?</a:t>
          </a:r>
        </a:p>
      </dsp:txBody>
      <dsp:txXfrm>
        <a:off x="4592151" y="1343293"/>
        <a:ext cx="3174627" cy="1066994"/>
      </dsp:txXfrm>
    </dsp:sp>
    <dsp:sp modelId="{C0F40A7D-A0FF-4DD0-AE70-AF5CC0C3944C}">
      <dsp:nvSpPr>
        <dsp:cNvPr id="0" name=""/>
        <dsp:cNvSpPr/>
      </dsp:nvSpPr>
      <dsp:spPr>
        <a:xfrm>
          <a:off x="-38512" y="2677036"/>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284253" y="2917110"/>
          <a:ext cx="586846" cy="58684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1193866" y="2677036"/>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Intervention</a:t>
          </a:r>
        </a:p>
      </dsp:txBody>
      <dsp:txXfrm>
        <a:off x="1193866" y="2677036"/>
        <a:ext cx="3477720" cy="1066994"/>
      </dsp:txXfrm>
    </dsp:sp>
    <dsp:sp modelId="{1A1555AA-C025-4D90-838C-14BC6794E59D}">
      <dsp:nvSpPr>
        <dsp:cNvPr id="0" name=""/>
        <dsp:cNvSpPr/>
      </dsp:nvSpPr>
      <dsp:spPr>
        <a:xfrm>
          <a:off x="4592151" y="2677036"/>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What works?</a:t>
          </a:r>
        </a:p>
      </dsp:txBody>
      <dsp:txXfrm>
        <a:off x="4592151" y="2677036"/>
        <a:ext cx="3174627" cy="1066994"/>
      </dsp:txXfrm>
    </dsp:sp>
    <dsp:sp modelId="{8C6DF571-7056-4786-B46B-161117869F8F}">
      <dsp:nvSpPr>
        <dsp:cNvPr id="0" name=""/>
        <dsp:cNvSpPr/>
      </dsp:nvSpPr>
      <dsp:spPr>
        <a:xfrm>
          <a:off x="-38512" y="4010779"/>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284253" y="4250853"/>
          <a:ext cx="586846" cy="5868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1193866" y="4010779"/>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Implementation</a:t>
          </a:r>
        </a:p>
      </dsp:txBody>
      <dsp:txXfrm>
        <a:off x="1193866" y="4010779"/>
        <a:ext cx="3477720" cy="1066994"/>
      </dsp:txXfrm>
    </dsp:sp>
    <dsp:sp modelId="{F426248E-5F24-4359-8189-71B15B39B051}">
      <dsp:nvSpPr>
        <dsp:cNvPr id="0" name=""/>
        <dsp:cNvSpPr/>
      </dsp:nvSpPr>
      <dsp:spPr>
        <a:xfrm>
          <a:off x="4592151" y="4010779"/>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How did we do it?</a:t>
          </a:r>
        </a:p>
      </dsp:txBody>
      <dsp:txXfrm>
        <a:off x="4592151" y="4010779"/>
        <a:ext cx="3174627" cy="10669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688" cy="351419"/>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5262212" y="0"/>
            <a:ext cx="4025688" cy="351419"/>
          </a:xfrm>
          <a:prstGeom prst="rect">
            <a:avLst/>
          </a:prstGeom>
        </p:spPr>
        <p:txBody>
          <a:bodyPr vert="horz" lIns="93104" tIns="46552" rIns="93104" bIns="46552" rtlCol="0"/>
          <a:lstStyle>
            <a:lvl1pPr algn="r">
              <a:defRPr sz="1200"/>
            </a:lvl1pPr>
          </a:lstStyle>
          <a:p>
            <a:fld id="{0FDB490C-EE19-3543-9F7A-2657609D31CD}" type="datetimeFigureOut">
              <a:rPr lang="en-US" smtClean="0"/>
              <a:t>11/25/2024</a:t>
            </a:fld>
            <a:endParaRPr lang="en-US"/>
          </a:p>
        </p:txBody>
      </p:sp>
      <p:sp>
        <p:nvSpPr>
          <p:cNvPr id="4" name="Slide Image Placeholder 3"/>
          <p:cNvSpPr>
            <a:spLocks noGrp="1" noRot="1" noChangeAspect="1"/>
          </p:cNvSpPr>
          <p:nvPr>
            <p:ph type="sldImg" idx="2"/>
          </p:nvPr>
        </p:nvSpPr>
        <p:spPr>
          <a:xfrm>
            <a:off x="2544763" y="876300"/>
            <a:ext cx="4200525" cy="2363788"/>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929005" y="3370699"/>
            <a:ext cx="7432040" cy="2757845"/>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2632"/>
            <a:ext cx="4025688" cy="351418"/>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5262212" y="6652632"/>
            <a:ext cx="4025688" cy="351418"/>
          </a:xfrm>
          <a:prstGeom prst="rect">
            <a:avLst/>
          </a:prstGeom>
        </p:spPr>
        <p:txBody>
          <a:bodyPr vert="horz" lIns="93104" tIns="46552" rIns="93104" bIns="46552"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tacks.cdc.gov/view/cdc/1335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Maps are used in </a:t>
            </a:r>
            <a:r>
              <a:rPr lang="en-US" sz="1800" b="1"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public health</a:t>
            </a:r>
            <a:r>
              <a:rPr lang="en-US" sz="1800"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 </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to plan health interventions, monitor outbreaks, identify vulnerable populations, and communicate health data. They are invaluable visualization and analysis tools that scientists and researchers use to address</a:t>
            </a:r>
            <a:r>
              <a:rPr lang="en-US" sz="1800"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 </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health problems.</a:t>
            </a:r>
            <a:endParaRPr lang="en-US" sz="1800" dirty="0">
              <a:effectLst/>
              <a:latin typeface="Times New Roman" panose="02020603050405020304" pitchFamily="18" charset="0"/>
              <a:ea typeface="Century Gothic" panose="020B0502020202020204" pitchFamily="34" charset="0"/>
            </a:endParaRPr>
          </a:p>
          <a:p>
            <a:pPr defTabSz="931042">
              <a:defRPr/>
            </a:pPr>
            <a:endParaRPr lang="en-US" dirty="0"/>
          </a:p>
          <a:p>
            <a:pPr defTabSz="931042">
              <a:defRPr/>
            </a:pPr>
            <a:r>
              <a:rPr lang="en-US"/>
              <a:t>Note</a:t>
            </a:r>
            <a:r>
              <a:rPr lang="en-US" dirty="0"/>
              <a:t>: These slides are made possible by the David J. </a:t>
            </a:r>
            <a:r>
              <a:rPr lang="en-US" dirty="0" err="1"/>
              <a:t>Sencer</a:t>
            </a:r>
            <a:r>
              <a:rPr lang="en-US" dirty="0"/>
              <a:t> CDC Museum Public Health Academy.  </a:t>
            </a:r>
            <a:r>
              <a:rPr lang="en-US" dirty="0">
                <a:hlinkClick r:id="rId3"/>
              </a:rPr>
              <a:t>https://www.cdc.gov/museum/education/lessons/</a:t>
            </a:r>
            <a:endParaRPr lang="en-US" dirty="0">
              <a:effectLst/>
            </a:endParaRPr>
          </a:p>
          <a:p>
            <a:pPr defTabSz="931042">
              <a:defRPr/>
            </a:pPr>
            <a:endParaRPr lang="en-US" dirty="0"/>
          </a:p>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a:t>
            </a:fld>
            <a:endParaRPr lang="en-US"/>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12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Call to Action</a:t>
            </a:r>
            <a:b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 order to understand how using maps impacts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it is essential that people see examples of the various ways maps can be used. You can help people by following these three steps:  </a:t>
            </a:r>
          </a:p>
          <a:p>
            <a:pPr marL="0" marR="0">
              <a:lnSpc>
                <a:spcPct val="107000"/>
              </a:lnSpc>
              <a:spcBef>
                <a:spcPts val="1200"/>
              </a:spcBef>
              <a:spcAft>
                <a:spcPts val="1200"/>
              </a:spcAft>
            </a:pPr>
            <a:endParaRPr lang="en-US" sz="1800" b="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indent="-342900">
              <a:lnSpc>
                <a:spcPct val="107000"/>
              </a:lnSpc>
              <a:spcBef>
                <a:spcPts val="1200"/>
              </a:spcBef>
              <a:spcAft>
                <a:spcPts val="1200"/>
              </a:spcAft>
              <a:buAutoNum type="arabicPeriod"/>
            </a:pP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Map lung cancer mortality. Examine data for lung cancer deaths and create a map that helps you analyze trends and patterns in disease occurrence. Use the map to generate ideas for health interventions based on the patterns you observed.</a:t>
            </a:r>
          </a:p>
          <a:p>
            <a:pPr marL="342900" marR="0" indent="-342900">
              <a:lnSpc>
                <a:spcPct val="107000"/>
              </a:lnSpc>
              <a:spcBef>
                <a:spcPts val="1200"/>
              </a:spcBef>
              <a:spcAft>
                <a:spcPts val="1200"/>
              </a:spcAft>
              <a:buAutoNum type="arabicPeriod"/>
            </a:pP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Analyze public health maps. Analyze several maps using CDC data to explore the different purposes maps serve in </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 Then use the information gathered to plan an intervention to address the health issue you studied.</a:t>
            </a:r>
          </a:p>
          <a:p>
            <a:pPr marL="342900" marR="0" indent="-342900">
              <a:lnSpc>
                <a:spcPct val="107000"/>
              </a:lnSpc>
              <a:spcBef>
                <a:spcPts val="1200"/>
              </a:spcBef>
              <a:spcAft>
                <a:spcPts val="1200"/>
              </a:spcAft>
              <a:buAutoNum type="arabicPeriod"/>
            </a:pP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Share your findings. One of the ways CDC communicates information is through social media. You can help CDC communicate the work they have done and are doing to improve </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 across the globe.</a:t>
            </a:r>
          </a:p>
          <a:p>
            <a:pPr marL="342900" marR="0" indent="-342900">
              <a:lnSpc>
                <a:spcPct val="107000"/>
              </a:lnSpc>
              <a:spcBef>
                <a:spcPts val="1200"/>
              </a:spcBef>
              <a:spcAft>
                <a:spcPts val="1200"/>
              </a:spcAft>
              <a:buAutoNum type="arabicPeriod"/>
            </a:pPr>
            <a:endParaRPr lang="en-US" sz="1800" b="0" dirty="0">
              <a:solidFill>
                <a:srgbClr val="0B3B8E"/>
              </a:solidFill>
              <a:effectLst/>
              <a:latin typeface="Century Gothic" panose="020B0502020202020204" pitchFamily="34" charset="0"/>
              <a:cs typeface="Times New Roman" panose="02020603050405020304" pitchFamily="18" charset="0"/>
            </a:endParaRPr>
          </a:p>
          <a:p>
            <a:pPr marL="0" marR="0" indent="0">
              <a:lnSpc>
                <a:spcPct val="107000"/>
              </a:lnSpc>
              <a:spcBef>
                <a:spcPts val="1200"/>
              </a:spcBef>
              <a:spcAft>
                <a:spcPts val="1200"/>
              </a:spcAft>
              <a:buNone/>
            </a:pPr>
            <a:r>
              <a:rPr lang="en-US" sz="1800" b="1" dirty="0">
                <a:solidFill>
                  <a:srgbClr val="0B3B8E"/>
                </a:solidFill>
                <a:effectLst/>
                <a:latin typeface="Century Gothic" panose="020B0502020202020204" pitchFamily="34" charset="0"/>
                <a:cs typeface="Segoe UI" panose="020B0502040204020203" pitchFamily="34" charset="0"/>
              </a:rPr>
              <a:t>Why Participate? A Message from CDC</a:t>
            </a:r>
            <a:endParaRPr lang="en-US" sz="1800" b="1" dirty="0">
              <a:effectLst/>
              <a:latin typeface="Century Gothic" panose="020B0502020202020204" pitchFamily="34" charset="0"/>
              <a:cs typeface="Segoe UI" panose="020B0502040204020203" pitchFamily="34" charset="0"/>
            </a:endParaRPr>
          </a:p>
          <a:p>
            <a:pPr marL="0" marR="0">
              <a:lnSpc>
                <a:spcPct val="107000"/>
              </a:lnSpc>
              <a:spcBef>
                <a:spcPts val="0"/>
              </a:spcBef>
              <a:spcAft>
                <a:spcPts val="600"/>
              </a:spcAft>
            </a:pPr>
            <a:r>
              <a:rPr lang="en-US" sz="1800" b="0" dirty="0">
                <a:solidFill>
                  <a:schemeClr val="tx2"/>
                </a:solidFill>
                <a:effectLst/>
                <a:latin typeface="Century Gothic" panose="020B0502020202020204" pitchFamily="34" charset="0"/>
                <a:ea typeface="Times New Roman" panose="02020603050405020304" pitchFamily="18" charset="0"/>
                <a:cs typeface="Segoe UI" panose="020B0502040204020203" pitchFamily="34" charset="0"/>
              </a:rPr>
              <a:t>Scientific and information literacy are lifelong skills that will allow you to process data and learn about new topics. By doing a deep dive into making and reading maps, you will gain a deeper understanding of the roles that maps play in public health. From planning global vaccination campaigns or choosing sites for health interventions to tracking the progress of epidemics, maps are an essential tool for health workers.</a:t>
            </a:r>
            <a:endParaRPr lang="en-US" sz="1800" b="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800" b="0" dirty="0">
                <a:solidFill>
                  <a:schemeClr val="tx2"/>
                </a:solidFill>
                <a:effectLst/>
                <a:latin typeface="Century Gothic" panose="020B0502020202020204" pitchFamily="34" charset="0"/>
                <a:ea typeface="Times New Roman" panose="02020603050405020304" pitchFamily="18" charset="0"/>
                <a:cs typeface="Segoe UI" panose="020B0502040204020203" pitchFamily="34" charset="0"/>
              </a:rPr>
              <a:t>If you find yourself interested in the principles behind mapmaking and communicating information cleanly and effectively, check out CDC’s Cartographic Guidelines for Public Health: </a:t>
            </a: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3"/>
              </a:rPr>
              <a:t>https://stacks.cdc.gov/view/cdc/13359</a:t>
            </a:r>
            <a:endParaRPr lang="en-US" dirty="0"/>
          </a:p>
        </p:txBody>
      </p:sp>
      <p:sp>
        <p:nvSpPr>
          <p:cNvPr id="4" name="Slide Number Placeholder 3"/>
          <p:cNvSpPr>
            <a:spLocks noGrp="1"/>
          </p:cNvSpPr>
          <p:nvPr>
            <p:ph type="sldNum" sz="quarter" idx="5"/>
          </p:nvPr>
        </p:nvSpPr>
        <p:spPr/>
        <p:txBody>
          <a:bodyPr/>
          <a:lstStyle/>
          <a:p>
            <a:pPr defTabSz="465521">
              <a:defRPr/>
            </a:pPr>
            <a:fld id="{0DF3CA22-E8E8-4840-A74B-7C5B22B8ED21}" type="slidenum">
              <a:rPr lang="en-US">
                <a:solidFill>
                  <a:prstClr val="black"/>
                </a:solidFill>
                <a:latin typeface="Calibri" panose="020F0502020204030204"/>
              </a:rPr>
              <a:pPr defTabSz="465521">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65542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DF3CA22-E8E8-4840-A74B-7C5B22B8ED21}" type="slidenum">
              <a:rPr lang="en-US" smtClean="0"/>
              <a:t>11</a:t>
            </a:fld>
            <a:endParaRPr lang="en-US"/>
          </a:p>
        </p:txBody>
      </p:sp>
    </p:spTree>
    <p:extLst>
      <p:ext uri="{BB962C8B-B14F-4D97-AF65-F5344CB8AC3E}">
        <p14:creationId xmlns:p14="http://schemas.microsoft.com/office/powerpoint/2010/main" val="188697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Below is a ranked list by state of age-adjusted deaths from lung cancer per 100,000 people. Make a </a:t>
            </a:r>
            <a:r>
              <a:rPr lang="en-US" sz="1800" b="1" dirty="0">
                <a:solidFill>
                  <a:srgbClr val="0A3A83"/>
                </a:solidFill>
                <a:effectLst/>
                <a:latin typeface="Open Sans" panose="020B0606030504020204" pitchFamily="34" charset="0"/>
                <a:ea typeface="Times New Roman" panose="02020603050405020304" pitchFamily="18" charset="0"/>
                <a:cs typeface="Times New Roman" panose="02020603050405020304" pitchFamily="18" charset="0"/>
              </a:rPr>
              <a:t>public health</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map using the data below to visually show rates of lung cancer deaths. Divide the states into four quartiles by rank as follows:</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1257300" algn="l"/>
                <a:tab pos="4343400" algn="l"/>
              </a:tabLs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New York through Utah (rank #39-50)	</a:t>
            </a:r>
            <a:r>
              <a:rPr lang="en-US" sz="1800" dirty="0">
                <a:solidFill>
                  <a:srgbClr val="0A3A83"/>
                </a:solidFill>
                <a:effectLst/>
                <a:latin typeface="Open Sans" panose="020B0606030504020204" pitchFamily="34" charset="0"/>
                <a:ea typeface="Times New Roman" panose="02020603050405020304" pitchFamily="18" charset="0"/>
                <a:cs typeface="Open Sans" panose="020B0606030504020204" pitchFamily="34" charset="0"/>
                <a:sym typeface="Wingdings" panose="05000000000000000000" pitchFamily="2" charset="2"/>
              </a:rPr>
              <a:t></a:t>
            </a:r>
            <a:r>
              <a:rPr lang="en-US" sz="1800" dirty="0">
                <a:solidFill>
                  <a:srgbClr val="0A3A83"/>
                </a:solidFill>
                <a:effectLst/>
                <a:latin typeface="Open Sans" panose="020B0606030504020204" pitchFamily="34" charset="0"/>
                <a:ea typeface="Times New Roman" panose="02020603050405020304" pitchFamily="18" charset="0"/>
                <a:cs typeface="Times New Roman" panose="02020603050405020304" pitchFamily="18" charset="0"/>
              </a:rPr>
              <a:t> Lightest color</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1257300" algn="l"/>
                <a:tab pos="4343400" algn="l"/>
              </a:tabLs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Florida through Connecticut (rank #26-38)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1257300" algn="l"/>
                <a:tab pos="4343400" algn="l"/>
              </a:tabLs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Missouri through Pennsylvania (rank #13-25)</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tabLst>
                <a:tab pos="1257300" algn="l"/>
                <a:tab pos="4343400" algn="l"/>
              </a:tabLs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Kentucky through Oklahoma (rank #1-12)	</a:t>
            </a:r>
            <a:r>
              <a:rPr lang="en-US" sz="1800" dirty="0">
                <a:solidFill>
                  <a:srgbClr val="0A3A83"/>
                </a:solidFill>
                <a:effectLst/>
                <a:latin typeface="Open Sans" panose="020B0606030504020204" pitchFamily="34" charset="0"/>
                <a:ea typeface="Times New Roman" panose="02020603050405020304" pitchFamily="18" charset="0"/>
                <a:cs typeface="Open Sans" panose="020B0606030504020204" pitchFamily="34" charset="0"/>
                <a:sym typeface="Wingdings" panose="05000000000000000000" pitchFamily="2" charset="2"/>
              </a:rPr>
              <a:t></a:t>
            </a:r>
            <a:r>
              <a:rPr lang="en-US" sz="1800" dirty="0">
                <a:solidFill>
                  <a:srgbClr val="0A3A83"/>
                </a:solidFill>
                <a:effectLst/>
                <a:latin typeface="Open Sans" panose="020B0606030504020204" pitchFamily="34" charset="0"/>
                <a:ea typeface="Times New Roman" panose="02020603050405020304" pitchFamily="18" charset="0"/>
                <a:cs typeface="Times New Roman" panose="02020603050405020304" pitchFamily="18" charset="0"/>
              </a:rPr>
              <a:t> Darkest color</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Assign a color or shade to each quartile and color in the states on the map provided. It is common practice to use lighter shades for the lower numbers and darker or more intense shades for the higher numbers. Make sure to shade in the color key at the top left of the map, too.</a:t>
            </a:r>
          </a:p>
          <a:p>
            <a:pPr marL="0" marR="0">
              <a:lnSpc>
                <a:spcPct val="107000"/>
              </a:lnSpc>
              <a:spcBef>
                <a:spcPts val="0"/>
              </a:spcBef>
              <a:spcAft>
                <a:spcPts val="600"/>
              </a:spcAft>
            </a:pPr>
            <a:endParaRPr lang="en-US" sz="1800" dirty="0">
              <a:solidFill>
                <a:srgbClr val="000000"/>
              </a:solidFill>
              <a:effectLst/>
              <a:latin typeface="Open Sans" panose="020B0606030504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solidFill>
                  <a:srgbClr val="000000"/>
                </a:solidFill>
                <a:effectLst/>
                <a:latin typeface="Open Sans" panose="020B0606030504020204" pitchFamily="34" charset="0"/>
                <a:ea typeface="Century Gothic" panose="020B0502020202020204" pitchFamily="34" charset="0"/>
                <a:cs typeface="Times New Roman" panose="02020603050405020304" pitchFamily="18" charset="0"/>
              </a:rPr>
              <a:t>[Data and map are available in the main lesson document or the student instruction document.]</a:t>
            </a:r>
          </a:p>
          <a:p>
            <a:pPr marL="0" marR="0">
              <a:lnSpc>
                <a:spcPct val="107000"/>
              </a:lnSpc>
              <a:spcBef>
                <a:spcPts val="0"/>
              </a:spcBef>
              <a:spcAft>
                <a:spcPts val="600"/>
              </a:spcAft>
            </a:pPr>
            <a:endParaRPr lang="en-US" sz="1800" dirty="0">
              <a:solidFill>
                <a:srgbClr val="000000"/>
              </a:solidFill>
              <a:effectLst/>
              <a:latin typeface="Open Sans" panose="020B0606030504020204" pitchFamily="34" charset="0"/>
              <a:ea typeface="Century Gothic" panose="020B0502020202020204" pitchFamily="34" charset="0"/>
              <a:cs typeface="Times New Roman" panose="02020603050405020304" pitchFamily="18" charset="0"/>
            </a:endParaRPr>
          </a:p>
          <a:p>
            <a:pPr marL="285750" marR="0" indent="-285750">
              <a:lnSpc>
                <a:spcPct val="107000"/>
              </a:lnSpc>
              <a:spcBef>
                <a:spcPts val="0"/>
              </a:spcBef>
              <a:spcAft>
                <a:spcPts val="600"/>
              </a:spcAft>
              <a:buFont typeface="Arial" panose="020B0604020202020204" pitchFamily="34" charset="0"/>
              <a:buChar char="•"/>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What patterns do you see on the map?</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285750" marR="0" indent="-285750">
              <a:lnSpc>
                <a:spcPct val="107000"/>
              </a:lnSpc>
              <a:spcBef>
                <a:spcPts val="0"/>
              </a:spcBef>
              <a:spcAft>
                <a:spcPts val="600"/>
              </a:spcAft>
              <a:buFont typeface="Arial" panose="020B0604020202020204" pitchFamily="34" charset="0"/>
              <a:buChar char="•"/>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How does the map help you to visualize patterns better than the table does?</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285750" marR="0" indent="-285750">
              <a:lnSpc>
                <a:spcPct val="107000"/>
              </a:lnSpc>
              <a:spcBef>
                <a:spcPts val="0"/>
              </a:spcBef>
              <a:spcAft>
                <a:spcPts val="600"/>
              </a:spcAft>
              <a:buFont typeface="Arial" panose="020B0604020202020204" pitchFamily="34" charset="0"/>
              <a:buChar char="•"/>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What interventions might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officials do after seeing this map to address any health disparities that are connected to geographical location?</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lvl="0"/>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12</a:t>
            </a:fld>
            <a:endParaRPr lang="en-US"/>
          </a:p>
        </p:txBody>
      </p:sp>
    </p:spTree>
    <p:extLst>
      <p:ext uri="{BB962C8B-B14F-4D97-AF65-F5344CB8AC3E}">
        <p14:creationId xmlns:p14="http://schemas.microsoft.com/office/powerpoint/2010/main" val="1197204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Analyze Public Health Maps</a:t>
            </a:r>
          </a:p>
          <a:p>
            <a:r>
              <a:rPr lang="en-US" b="0" dirty="0"/>
              <a:t>Maps make visualization of data easier and allow scientists to see trends over time or by location. Complete the activities below to explore three different applications of maps.</a:t>
            </a:r>
          </a:p>
          <a:p>
            <a:endParaRPr lang="en-US" b="0" dirty="0"/>
          </a:p>
          <a:p>
            <a:r>
              <a:rPr lang="en-US" b="0" dirty="0"/>
              <a:t>Map 1: Influenza</a:t>
            </a:r>
          </a:p>
          <a:p>
            <a:r>
              <a:rPr lang="en-US" b="0" dirty="0"/>
              <a:t>One use of maps is to make the comparison of data from different time periods easier. CDC’s National Center for Immunization and Respiratory Diseases (NCIRD) tracks cases of influenza-like illness nationwide. This map will allow you to view a week-by-week progression of influenza-like illness across the United States. The weekly influenza surveillance report is prepared by the Influenza Division and is available here: https://www.cdc.gov/flu/weekly/usmap.htm</a:t>
            </a:r>
          </a:p>
          <a:p>
            <a:endParaRPr lang="en-US" b="0" dirty="0"/>
          </a:p>
          <a:p>
            <a:pPr lvl="1"/>
            <a:r>
              <a:rPr lang="en-US" b="0" dirty="0"/>
              <a:t>How to look at these data:</a:t>
            </a:r>
          </a:p>
          <a:p>
            <a:pPr marL="685800" lvl="1" indent="-228600">
              <a:buFont typeface="+mj-lt"/>
              <a:buAutoNum type="arabicPeriod"/>
            </a:pPr>
            <a:r>
              <a:rPr lang="en-US" b="0" dirty="0"/>
              <a:t>Choose a flu season (bottom left of map). Note: From March 2020 on, there isn’t much flu activity due to COVID-19 prevention measures like masking and social distancing also limiting the spread of other respiratory illnesses like influenza. Consider choosing an earlier flu season.</a:t>
            </a:r>
          </a:p>
          <a:p>
            <a:pPr marL="685800" lvl="1" indent="-228600">
              <a:buFont typeface="+mj-lt"/>
              <a:buAutoNum type="arabicPeriod"/>
            </a:pPr>
            <a:r>
              <a:rPr lang="en-US" b="0" dirty="0"/>
              <a:t>Take a minute to familiarize yourself with the color scale and what each color represents.</a:t>
            </a:r>
          </a:p>
          <a:p>
            <a:pPr marL="685800" lvl="1" indent="-228600">
              <a:buFont typeface="+mj-lt"/>
              <a:buAutoNum type="arabicPeriod"/>
            </a:pPr>
            <a:r>
              <a:rPr lang="en-US" b="0" dirty="0"/>
              <a:t>Look at the title of the map. Note that the title changes as the week changes. The flu season starts at week 40 (early October) of each year.</a:t>
            </a:r>
          </a:p>
          <a:p>
            <a:pPr marL="685800" lvl="1" indent="-228600">
              <a:buFont typeface="+mj-lt"/>
              <a:buAutoNum type="arabicPeriod"/>
            </a:pPr>
            <a:r>
              <a:rPr lang="en-US" b="0" dirty="0"/>
              <a:t>Hit play at the top of the screen and watch the season progress over the course of the year. </a:t>
            </a:r>
          </a:p>
          <a:p>
            <a:endParaRPr lang="en-US" b="0" dirty="0"/>
          </a:p>
          <a:p>
            <a:pPr marL="171450" indent="-171450">
              <a:buFont typeface="Arial" panose="020B0604020202020204" pitchFamily="34" charset="0"/>
              <a:buChar char="•"/>
            </a:pPr>
            <a:r>
              <a:rPr lang="en-US" b="0" dirty="0"/>
              <a:t>What are 3 things you noticed from the map?</a:t>
            </a:r>
          </a:p>
          <a:p>
            <a:pPr marL="171450" indent="-171450">
              <a:buFont typeface="Arial" panose="020B0604020202020204" pitchFamily="34" charset="0"/>
              <a:buChar char="•"/>
            </a:pPr>
            <a:r>
              <a:rPr lang="en-US" b="0" dirty="0"/>
              <a:t>Why is a map a better way to display this type of data rather than a table or graph?</a:t>
            </a:r>
          </a:p>
          <a:p>
            <a:pPr marL="171450" indent="-171450">
              <a:buFont typeface="Arial" panose="020B0604020202020204" pitchFamily="34" charset="0"/>
              <a:buChar char="•"/>
            </a:pPr>
            <a:r>
              <a:rPr lang="en-US" b="0" dirty="0"/>
              <a:t>For more detailed data about influenza-like illnesses, check out the </a:t>
            </a:r>
            <a:r>
              <a:rPr lang="en-US" b="0" dirty="0" err="1"/>
              <a:t>FluView</a:t>
            </a:r>
            <a:r>
              <a:rPr lang="en-US" b="0" dirty="0"/>
              <a:t> dashboard. https://gis.cdc.gov/grasp/fluview/fluportaldashboard.html</a:t>
            </a:r>
          </a:p>
          <a:p>
            <a:endParaRPr lang="en-US" b="0" dirty="0"/>
          </a:p>
          <a:p>
            <a:r>
              <a:rPr lang="en-US" b="0" dirty="0"/>
              <a:t>Map 2: Heart disease and stroke</a:t>
            </a:r>
          </a:p>
          <a:p>
            <a:r>
              <a:rPr lang="en-US" b="0" dirty="0"/>
              <a:t>Maps can be used to compare health information from different places. Use CDC’s Interactive Atlas of Heart Disease and Stroke to examine health data. Choose any topic from the menu to explore. You can use county or state data for any factor. https://nccd.cdc.gov/DHDSPAtlas</a:t>
            </a:r>
          </a:p>
          <a:p>
            <a:pPr marL="171450" indent="-171450">
              <a:buFont typeface="Arial" panose="020B0604020202020204" pitchFamily="34" charset="0"/>
              <a:buChar char="•"/>
            </a:pPr>
            <a:r>
              <a:rPr lang="en-US" b="0" dirty="0"/>
              <a:t>What topic did you choose to explore? </a:t>
            </a:r>
          </a:p>
          <a:p>
            <a:pPr marL="171450" indent="-171450">
              <a:buFont typeface="Arial" panose="020B0604020202020204" pitchFamily="34" charset="0"/>
              <a:buChar char="•"/>
            </a:pPr>
            <a:r>
              <a:rPr lang="en-US" b="0" dirty="0"/>
              <a:t>What are 3 things you noticed from the map?</a:t>
            </a:r>
          </a:p>
          <a:p>
            <a:endParaRPr lang="en-US" b="0" dirty="0"/>
          </a:p>
          <a:p>
            <a:r>
              <a:rPr lang="en-US" b="0" dirty="0"/>
              <a:t>Map 3: Heart disease and stroke comparison</a:t>
            </a:r>
          </a:p>
          <a:p>
            <a:r>
              <a:rPr lang="en-US" b="0" dirty="0"/>
              <a:t>Maps can also be used to compare different health factors for the same place. Using the same map tool, click the “View 2nd Map” option on the top toolbar to add a second map window. Now you can easily compare maps for two different diseases or demographics side by side. </a:t>
            </a:r>
          </a:p>
          <a:p>
            <a:endParaRPr lang="en-US" b="0" dirty="0"/>
          </a:p>
          <a:p>
            <a:pPr lvl="1"/>
            <a:r>
              <a:rPr lang="en-US" b="0" dirty="0"/>
              <a:t>Think of a question you want to investigate. Here are a few examples:</a:t>
            </a:r>
          </a:p>
          <a:p>
            <a:pPr marL="628650" lvl="1" indent="-171450">
              <a:buFont typeface="Arial" panose="020B0604020202020204" pitchFamily="34" charset="0"/>
              <a:buChar char="•"/>
            </a:pPr>
            <a:r>
              <a:rPr lang="en-US" b="0" dirty="0"/>
              <a:t>Which is more common: heart attacks or stroke?</a:t>
            </a:r>
          </a:p>
          <a:p>
            <a:pPr marL="628650" lvl="1" indent="-171450">
              <a:buFont typeface="Arial" panose="020B0604020202020204" pitchFamily="34" charset="0"/>
              <a:buChar char="•"/>
            </a:pPr>
            <a:r>
              <a:rPr lang="en-US" b="0" dirty="0"/>
              <a:t>Do men or women have more heart attacks?</a:t>
            </a:r>
          </a:p>
          <a:p>
            <a:pPr marL="628650" lvl="1" indent="-171450">
              <a:buFont typeface="Arial" panose="020B0604020202020204" pitchFamily="34" charset="0"/>
              <a:buChar char="•"/>
            </a:pPr>
            <a:r>
              <a:rPr lang="en-US" b="0" dirty="0"/>
              <a:t>How do maps of risk factors like obesity or smoking compare to maps of heart attacks?</a:t>
            </a:r>
          </a:p>
          <a:p>
            <a:pPr marL="628650" lvl="1" indent="-171450">
              <a:buFont typeface="Arial" panose="020B0604020202020204" pitchFamily="34" charset="0"/>
              <a:buChar char="•"/>
            </a:pPr>
            <a:r>
              <a:rPr lang="en-US" b="0" dirty="0"/>
              <a:t>How does the map of heart attack hospitalizations compare to the map of deaths?</a:t>
            </a:r>
          </a:p>
          <a:p>
            <a:endParaRPr lang="en-US" b="0" dirty="0"/>
          </a:p>
          <a:p>
            <a:pPr marL="171450" indent="-171450">
              <a:buFont typeface="Arial" panose="020B0604020202020204" pitchFamily="34" charset="0"/>
              <a:buChar char="•"/>
            </a:pPr>
            <a:r>
              <a:rPr lang="en-US" b="0" dirty="0"/>
              <a:t>What question did you decide to investigate using these maps?</a:t>
            </a:r>
          </a:p>
          <a:p>
            <a:pPr marL="171450" indent="-171450">
              <a:buFont typeface="Arial" panose="020B0604020202020204" pitchFamily="34" charset="0"/>
              <a:buChar char="•"/>
            </a:pPr>
            <a:r>
              <a:rPr lang="en-US" b="0" dirty="0"/>
              <a:t>What are 3 things you noticed from the map?</a:t>
            </a:r>
          </a:p>
          <a:p>
            <a:endParaRPr lang="en-US" b="0" dirty="0"/>
          </a:p>
          <a:p>
            <a:r>
              <a:rPr lang="en-US" b="1" dirty="0"/>
              <a:t>Design an intervention</a:t>
            </a:r>
          </a:p>
          <a:p>
            <a:r>
              <a:rPr lang="en-US" b="0" dirty="0"/>
              <a:t>Choose one of the three mapping activities and think about what you could do with the data provided. Use the public health approach (see page 4) to design an intervention. What risk factor has the data led you to explore? What intervention is appropriate to address this health issue? What barriers will you need to address for your intervention to be successful?</a:t>
            </a:r>
          </a:p>
        </p:txBody>
      </p:sp>
      <p:sp>
        <p:nvSpPr>
          <p:cNvPr id="4" name="Slide Number Placeholder 3"/>
          <p:cNvSpPr>
            <a:spLocks noGrp="1"/>
          </p:cNvSpPr>
          <p:nvPr>
            <p:ph type="sldNum" sz="quarter" idx="5"/>
          </p:nvPr>
        </p:nvSpPr>
        <p:spPr/>
        <p:txBody>
          <a:bodyPr/>
          <a:lstStyle/>
          <a:p>
            <a:fld id="{0DF3CA22-E8E8-4840-A74B-7C5B22B8ED21}" type="slidenum">
              <a:rPr lang="en-US" smtClean="0"/>
              <a:t>13</a:t>
            </a:fld>
            <a:endParaRPr lang="en-US"/>
          </a:p>
        </p:txBody>
      </p:sp>
    </p:spTree>
    <p:extLst>
      <p:ext uri="{BB962C8B-B14F-4D97-AF65-F5344CB8AC3E}">
        <p14:creationId xmlns:p14="http://schemas.microsoft.com/office/powerpoint/2010/main" val="1912586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Share Your Findings</a:t>
            </a:r>
          </a:p>
          <a:p>
            <a:r>
              <a:rPr lang="en-US" sz="1000" dirty="0"/>
              <a:t>The David J. Sencer CDC Museum uses award-winning exhibits and innovative programming to educate visitors about the value of public health and presents the rich heritage and vast accomplishments of CDC. Your findings could be a valuable contribution! Share your demonstration with the CDC Museum on Instagram </a:t>
            </a:r>
            <a:r>
              <a:rPr lang="en-US" sz="1000" b="0" dirty="0"/>
              <a:t>using</a:t>
            </a:r>
            <a:r>
              <a:rPr lang="en-US" sz="1000" b="1" dirty="0"/>
              <a:t> @CDCmuseum</a:t>
            </a:r>
            <a:r>
              <a:rPr lang="en-US" sz="1000" dirty="0"/>
              <a:t>.</a:t>
            </a:r>
          </a:p>
        </p:txBody>
      </p:sp>
      <p:sp>
        <p:nvSpPr>
          <p:cNvPr id="4" name="Slide Number Placeholder 3"/>
          <p:cNvSpPr>
            <a:spLocks noGrp="1"/>
          </p:cNvSpPr>
          <p:nvPr>
            <p:ph type="sldNum" sz="quarter" idx="5"/>
          </p:nvPr>
        </p:nvSpPr>
        <p:spPr/>
        <p:txBody>
          <a:bodyPr/>
          <a:lstStyle/>
          <a:p>
            <a:fld id="{0DF3CA22-E8E8-4840-A74B-7C5B22B8ED21}" type="slidenum">
              <a:rPr lang="en-US" smtClean="0"/>
              <a:t>14</a:t>
            </a:fld>
            <a:endParaRPr lang="en-US"/>
          </a:p>
        </p:txBody>
      </p:sp>
    </p:spTree>
    <p:extLst>
      <p:ext uri="{BB962C8B-B14F-4D97-AF65-F5344CB8AC3E}">
        <p14:creationId xmlns:p14="http://schemas.microsoft.com/office/powerpoint/2010/main" val="123855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15</a:t>
            </a:fld>
            <a:endParaRPr lang="en-US"/>
          </a:p>
        </p:txBody>
      </p:sp>
    </p:spTree>
    <p:extLst>
      <p:ext uri="{BB962C8B-B14F-4D97-AF65-F5344CB8AC3E}">
        <p14:creationId xmlns:p14="http://schemas.microsoft.com/office/powerpoint/2010/main" val="413863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Terms to Know</a:t>
            </a:r>
          </a:p>
          <a:p>
            <a:pPr marL="0" marR="0" algn="l">
              <a:lnSpc>
                <a:spcPct val="107000"/>
              </a:lnSpc>
              <a:spcBef>
                <a:spcPts val="0"/>
              </a:spcBef>
              <a:spcAft>
                <a:spcPts val="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Area map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map type that shows rates of disease or other health conditions using different shades or colors</a:t>
            </a:r>
          </a:p>
          <a:p>
            <a:pPr marL="0" marR="0">
              <a:lnSpc>
                <a:spcPct val="107000"/>
              </a:lnSpc>
              <a:spcBef>
                <a:spcPts val="0"/>
              </a:spcBef>
              <a:spcAft>
                <a:spcPts val="0"/>
              </a:spcAft>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Attribution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 factor is completely responsible for a given outcome</a:t>
            </a:r>
          </a:p>
          <a:p>
            <a:pPr marL="0" marR="0">
              <a:lnSpc>
                <a:spcPct val="107000"/>
              </a:lnSpc>
              <a:spcBef>
                <a:spcPts val="0"/>
              </a:spcBef>
              <a:spcAft>
                <a:spcPts val="0"/>
              </a:spcAft>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Causation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relationship in which a factor causes an outcome</a:t>
            </a:r>
          </a:p>
          <a:p>
            <a:pPr marL="0" marR="0">
              <a:lnSpc>
                <a:spcPct val="107000"/>
              </a:lnSpc>
              <a:spcBef>
                <a:spcPts val="0"/>
              </a:spcBef>
              <a:spcAft>
                <a:spcPts val="0"/>
              </a:spcAft>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Contribution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 factor is partially responsible for a given outcome; other factors contribute, too</a:t>
            </a:r>
          </a:p>
          <a:p>
            <a:pPr marL="0" marR="0">
              <a:lnSpc>
                <a:spcPct val="107000"/>
              </a:lnSpc>
              <a:spcBef>
                <a:spcPts val="0"/>
              </a:spcBef>
              <a:spcAft>
                <a:spcPts val="0"/>
              </a:spcAft>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Correlation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relationship in which two factors share the same pattern; no causality exists</a:t>
            </a:r>
          </a:p>
          <a:p>
            <a:pPr marL="0" marR="0">
              <a:lnSpc>
                <a:spcPct val="107000"/>
              </a:lnSpc>
              <a:spcBef>
                <a:spcPts val="0"/>
              </a:spcBef>
              <a:spcAft>
                <a:spcPts val="0"/>
              </a:spcAft>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Epidemic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an increase in the number of cases of a disease above what is normally expected in that population in that area</a:t>
            </a:r>
          </a:p>
          <a:p>
            <a:pPr marL="0" marR="0">
              <a:lnSpc>
                <a:spcPct val="107000"/>
              </a:lnSpc>
              <a:spcBef>
                <a:spcPts val="0"/>
              </a:spcBef>
              <a:spcAft>
                <a:spcPts val="0"/>
              </a:spcAft>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the science of protecting and improving the health of people and their communities</a:t>
            </a:r>
          </a:p>
          <a:p>
            <a:pPr marL="0" marR="0">
              <a:lnSpc>
                <a:spcPct val="107000"/>
              </a:lnSpc>
              <a:spcBef>
                <a:spcPts val="0"/>
              </a:spcBef>
              <a:spcAft>
                <a:spcPts val="0"/>
              </a:spcAft>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Spot map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map type that uses symbols to show where each case or exposure originated</a:t>
            </a:r>
          </a:p>
        </p:txBody>
      </p:sp>
      <p:sp>
        <p:nvSpPr>
          <p:cNvPr id="4" name="Slide Number Placeholder 3"/>
          <p:cNvSpPr>
            <a:spLocks noGrp="1"/>
          </p:cNvSpPr>
          <p:nvPr>
            <p:ph type="sldNum" sz="quarter" idx="5"/>
          </p:nvPr>
        </p:nvSpPr>
        <p:spPr/>
        <p:txBody>
          <a:bodyPr/>
          <a:lstStyle/>
          <a:p>
            <a:fld id="{0DF3CA22-E8E8-4840-A74B-7C5B22B8ED21}" type="slidenum">
              <a:rPr lang="en-US" smtClean="0"/>
              <a:t>2</a:t>
            </a:fld>
            <a:endParaRPr lang="en-US"/>
          </a:p>
        </p:txBody>
      </p:sp>
    </p:spTree>
    <p:extLst>
      <p:ext uri="{BB962C8B-B14F-4D97-AF65-F5344CB8AC3E}">
        <p14:creationId xmlns:p14="http://schemas.microsoft.com/office/powerpoint/2010/main" val="6205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6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How are maps used in public health?</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137160">
              <a:lnSpc>
                <a:spcPct val="107000"/>
              </a:lnSpc>
              <a:spcBef>
                <a:spcPts val="0"/>
              </a:spcBef>
              <a:spcAft>
                <a:spcPts val="4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137160">
              <a:lnSpc>
                <a:spcPct val="107000"/>
              </a:lnSpc>
              <a:spcBef>
                <a:spcPts val="0"/>
              </a:spcBef>
              <a:spcAft>
                <a:spcPts val="4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Maps are used in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to show the geographic location of events or attributes. Two types of maps commonly used in field epidemiology are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area maps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and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spot maps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t>
            </a:r>
          </a:p>
          <a:p>
            <a:pPr marL="0" marR="2413000">
              <a:lnSpc>
                <a:spcPct val="107000"/>
              </a:lnSpc>
              <a:spcBef>
                <a:spcPts val="0"/>
              </a:spcBef>
              <a:spcAft>
                <a:spcPts val="40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Area maps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such as the one pictured here, can be used to show rates of disease or other health conditions in different areas by using varied shades or colors.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Area maps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are useful for communicating trends or averages in an area and can be used to analyze outbreaks.</a:t>
            </a:r>
          </a:p>
          <a:p>
            <a:pPr marL="0" marR="2413000">
              <a:lnSpc>
                <a:spcPct val="107000"/>
              </a:lnSpc>
              <a:spcBef>
                <a:spcPts val="0"/>
              </a:spcBef>
              <a:spcAft>
                <a:spcPts val="4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2413000">
              <a:lnSpc>
                <a:spcPct val="107000"/>
              </a:lnSpc>
              <a:spcBef>
                <a:spcPts val="0"/>
              </a:spcBef>
              <a:spcAft>
                <a:spcPts val="40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Spot maps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use dots or other symbols to show where each case lived or was exposed. A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spot map</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is useful for showing the geographic distribution of cases to trace causes of infection or exposure. Because it does not take the size of the population into account, a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spot map</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does not show risk of disease. Even when a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spot map</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shows many dots in the same area, the risk of acquiring disease may not be particularly high if that area is densely populated. </a:t>
            </a:r>
          </a:p>
        </p:txBody>
      </p:sp>
      <p:sp>
        <p:nvSpPr>
          <p:cNvPr id="4" name="Slide Number Placeholder 3"/>
          <p:cNvSpPr>
            <a:spLocks noGrp="1"/>
          </p:cNvSpPr>
          <p:nvPr>
            <p:ph type="sldNum" sz="quarter" idx="5"/>
          </p:nvPr>
        </p:nvSpPr>
        <p:spPr/>
        <p:txBody>
          <a:bodyPr/>
          <a:lstStyle/>
          <a:p>
            <a:fld id="{0DF3CA22-E8E8-4840-A74B-7C5B22B8ED21}" type="slidenum">
              <a:rPr lang="en-US" smtClean="0"/>
              <a:t>3</a:t>
            </a:fld>
            <a:endParaRPr lang="en-US"/>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4</a:t>
            </a:fld>
            <a:endParaRPr lang="en-US"/>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 the mid-1800s, an anesthesiologist named John Snow was conducting a series of investigations in London that warrant his being considered the “father of field epidemiology.” Twenty years before the development of the microscope, Snow conducted studies of cholera outbreaks both to discover the cause of disease and to prevent its recurrence. </a:t>
            </a:r>
          </a:p>
          <a:p>
            <a:pPr defTabSz="931042">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defTabSz="931042">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Snow conducted one of his studies in 1854, when an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epidemic</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of cholera erupted in the Golden Square of London. He began his investigation by determining where in this area persons with cholera lived and worked. He created a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spot map</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by marking each residence on a map of the area. Because Snow believed that water was a source of infection for cholera, he marked the location of water pumps on his map, then looked for a relationship between the distribution of cases of cholera and the location of pumps. Snow gathered information on where persons with cholera had obtained their water. From this information, Snow concluded that the Broad Street pump (Pump A) was the primary source of water and the most likely source of infection for most persons with cholera in the Golden Square area. After Snow presented his findings to municipal officials, the handle of the pump was removed, and the outbreak ended. </a:t>
            </a:r>
          </a:p>
          <a:p>
            <a:pPr defTabSz="931042">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defTabSz="931042">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By using a map to locate instances of infection, Snow was able to help end an epidemic. Today, CDC uses geographic information systems (GIS) to store, visualize, analyze, and interpret geographic data. These computer-based systems help scientists answer questions about how location impacts disease and disability. For example, researchers at CDC have used GIS to identify how to target polio immunization campaigns in geographically isolated locations.</a:t>
            </a:r>
          </a:p>
          <a:p>
            <a:pPr defTabSz="931042">
              <a:defRPr/>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5</a:t>
            </a:fld>
            <a:endParaRPr lang="en-US"/>
          </a:p>
        </p:txBody>
      </p:sp>
    </p:spTree>
    <p:extLst>
      <p:ext uri="{BB962C8B-B14F-4D97-AF65-F5344CB8AC3E}">
        <p14:creationId xmlns:p14="http://schemas.microsoft.com/office/powerpoint/2010/main" val="130439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When looking at patterns in map data, it is important to remember that correlation is not the same as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causation</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For example, ice cream sales and drowning deaths both increase during the hot summer months. Does that mean that eating ice cream causes people to drown? Of course not! The two trends are correlated because both share the same pattern, but eating ice cream does not cause one to drown. People just tend to eat more ice cream and go swimming when it’s hot outside. Remember this when analyzing map data. Just because two maps share the same pattern does not mean that one factor causes the other.</a:t>
            </a:r>
          </a:p>
          <a:p>
            <a:pPr defTabSz="931042">
              <a:defRPr/>
            </a:pPr>
            <a:endPar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endParaRPr>
          </a:p>
          <a:p>
            <a:r>
              <a:rPr lang="en-US" dirty="0">
                <a:effectLst/>
              </a:rPr>
              <a:t>In </a:t>
            </a:r>
            <a:r>
              <a:rPr lang="en-US" b="1" dirty="0">
                <a:solidFill>
                  <a:srgbClr val="0A3A83"/>
                </a:solidFill>
                <a:effectLst/>
              </a:rPr>
              <a:t>public health</a:t>
            </a:r>
            <a:r>
              <a:rPr lang="en-US" dirty="0">
                <a:effectLst/>
              </a:rPr>
              <a:t>, </a:t>
            </a:r>
            <a:r>
              <a:rPr lang="en-US" b="1" dirty="0">
                <a:solidFill>
                  <a:srgbClr val="0A3A83"/>
                </a:solidFill>
                <a:effectLst/>
              </a:rPr>
              <a:t>causation</a:t>
            </a:r>
            <a:r>
              <a:rPr lang="en-US" dirty="0">
                <a:effectLst/>
              </a:rPr>
              <a:t> is generally broken down further by looking into the </a:t>
            </a:r>
            <a:r>
              <a:rPr lang="en-US" b="1" dirty="0">
                <a:solidFill>
                  <a:srgbClr val="0A3A83"/>
                </a:solidFill>
                <a:effectLst/>
              </a:rPr>
              <a:t>attribution</a:t>
            </a:r>
            <a:r>
              <a:rPr lang="en-US" dirty="0">
                <a:effectLst/>
              </a:rPr>
              <a:t> and </a:t>
            </a:r>
            <a:r>
              <a:rPr lang="en-US" b="1" dirty="0">
                <a:solidFill>
                  <a:srgbClr val="0A3A83"/>
                </a:solidFill>
                <a:effectLst/>
              </a:rPr>
              <a:t>contribution</a:t>
            </a:r>
            <a:r>
              <a:rPr lang="en-US" dirty="0">
                <a:effectLst/>
              </a:rPr>
              <a:t> of health factors. </a:t>
            </a:r>
            <a:r>
              <a:rPr lang="en-US" b="1" dirty="0">
                <a:solidFill>
                  <a:srgbClr val="0A3A83"/>
                </a:solidFill>
                <a:effectLst/>
              </a:rPr>
              <a:t>Attribution</a:t>
            </a:r>
            <a:r>
              <a:rPr lang="en-US" dirty="0">
                <a:effectLst/>
              </a:rPr>
              <a:t> occurs when an outcome can be linked to one specific cause. A patient becoming seriously ill after being discharged from the hospital might be attributed to the nurse not providing him with instructions about medication or surgery aftercare. The patient’s poor outcome can be linked to a single cause. Generally, an outcome can be linked to several different factors, which is known as </a:t>
            </a:r>
            <a:r>
              <a:rPr lang="en-US" b="1" dirty="0">
                <a:solidFill>
                  <a:srgbClr val="0A3A83"/>
                </a:solidFill>
                <a:effectLst/>
              </a:rPr>
              <a:t>contribution</a:t>
            </a:r>
            <a:r>
              <a:rPr lang="en-US" dirty="0">
                <a:effectLst/>
              </a:rPr>
              <a:t>. For instance, a patient with poor dental health might have financial, geographical, and psychological </a:t>
            </a:r>
            <a:r>
              <a:rPr lang="en-US" b="1" dirty="0">
                <a:solidFill>
                  <a:srgbClr val="0A3A83"/>
                </a:solidFill>
                <a:effectLst/>
              </a:rPr>
              <a:t>contributing</a:t>
            </a:r>
            <a:r>
              <a:rPr lang="en-US" dirty="0">
                <a:effectLst/>
              </a:rPr>
              <a:t> factors. </a:t>
            </a:r>
            <a:r>
              <a:rPr lang="en-US" b="1" dirty="0">
                <a:solidFill>
                  <a:srgbClr val="0A3A83"/>
                </a:solidFill>
                <a:effectLst/>
              </a:rPr>
              <a:t>Attribution</a:t>
            </a:r>
            <a:r>
              <a:rPr lang="en-US" dirty="0">
                <a:effectLst/>
              </a:rPr>
              <a:t> is uncommon, as most conditions have multiple factors that </a:t>
            </a:r>
            <a:r>
              <a:rPr lang="en-US" b="1" dirty="0">
                <a:solidFill>
                  <a:srgbClr val="0A3A83"/>
                </a:solidFill>
                <a:effectLst/>
              </a:rPr>
              <a:t>contribute</a:t>
            </a:r>
            <a:r>
              <a:rPr lang="en-US" dirty="0">
                <a:effectLst/>
              </a:rPr>
              <a:t> to an outcome. </a:t>
            </a:r>
            <a:endParaRPr lang="en-US" dirty="0"/>
          </a:p>
          <a:p>
            <a:pPr defTabSz="931042">
              <a:defRPr/>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6</a:t>
            </a:fld>
            <a:endParaRPr lang="en-US"/>
          </a:p>
        </p:txBody>
      </p:sp>
    </p:spTree>
    <p:extLst>
      <p:ext uri="{BB962C8B-B14F-4D97-AF65-F5344CB8AC3E}">
        <p14:creationId xmlns:p14="http://schemas.microsoft.com/office/powerpoint/2010/main" val="317945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7</a:t>
            </a:fld>
            <a:endParaRPr lang="en-US"/>
          </a:p>
        </p:txBody>
      </p:sp>
    </p:spTree>
    <p:extLst>
      <p:ext uri="{BB962C8B-B14F-4D97-AF65-F5344CB8AC3E}">
        <p14:creationId xmlns:p14="http://schemas.microsoft.com/office/powerpoint/2010/main" val="380518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Maps aren’t just used for analyzing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information. They can also be used to communicate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information to the public. CDC's Environmental Public Health Tracking Network connects people with vital information. Watch this video to see how the Missouri Tracking Program worked with local health officials to create an interactive, dynamic online map that makes cooling centers easy to find. In the summer, cooling centers can be critical for keeping people, especially seniors, from getting heat related illnesses. https://youtu.be/HE4yJYY4WH8</a:t>
            </a:r>
          </a:p>
        </p:txBody>
      </p:sp>
      <p:sp>
        <p:nvSpPr>
          <p:cNvPr id="4" name="Slide Number Placeholder 3"/>
          <p:cNvSpPr>
            <a:spLocks noGrp="1"/>
          </p:cNvSpPr>
          <p:nvPr>
            <p:ph type="sldNum" sz="quarter" idx="5"/>
          </p:nvPr>
        </p:nvSpPr>
        <p:spPr/>
        <p:txBody>
          <a:bodyPr/>
          <a:lstStyle/>
          <a:p>
            <a:fld id="{0DF3CA22-E8E8-4840-A74B-7C5B22B8ED21}" type="slidenum">
              <a:rPr lang="en-US" smtClean="0"/>
              <a:t>8</a:t>
            </a:fld>
            <a:endParaRPr lang="en-US"/>
          </a:p>
        </p:txBody>
      </p:sp>
    </p:spTree>
    <p:extLst>
      <p:ext uri="{BB962C8B-B14F-4D97-AF65-F5344CB8AC3E}">
        <p14:creationId xmlns:p14="http://schemas.microsoft.com/office/powerpoint/2010/main" val="244135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9</a:t>
            </a:fld>
            <a:endParaRPr lang="en-US"/>
          </a:p>
        </p:txBody>
      </p:sp>
    </p:spTree>
    <p:extLst>
      <p:ext uri="{BB962C8B-B14F-4D97-AF65-F5344CB8AC3E}">
        <p14:creationId xmlns:p14="http://schemas.microsoft.com/office/powerpoint/2010/main" val="22127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11/25/2024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11/25/2024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11/25/2024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11/25/2024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11/25/2024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11/25/2024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8.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video" Target="https://www.youtube.com/embed/HE4yJYY4WH8?feature=oembed"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youtu.be/HE4yJYY4WH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562708" y="1298448"/>
            <a:ext cx="7091705" cy="2837939"/>
          </a:xfrm>
        </p:spPr>
        <p:txBody>
          <a:bodyPr/>
          <a:lstStyle/>
          <a:p>
            <a:pPr algn="ctr"/>
            <a:r>
              <a:rPr lang="en-US" dirty="0">
                <a:solidFill>
                  <a:srgbClr val="FDB913"/>
                </a:solidFill>
              </a:rPr>
              <a:t>Mapping Public Health</a:t>
            </a:r>
          </a:p>
        </p:txBody>
      </p:sp>
      <p:pic>
        <p:nvPicPr>
          <p:cNvPr id="11" name="Picture 10" descr="A picture containing text, sign&#10;&#10;Description automatically generated">
            <a:hlinkClick r:id="rId3"/>
            <a:extLst>
              <a:ext uri="{FF2B5EF4-FFF2-40B4-BE49-F238E27FC236}">
                <a16:creationId xmlns:a16="http://schemas.microsoft.com/office/drawing/2014/main" id="{57E49BB8-929D-2340-9D25-455EFF56D866}"/>
              </a:ext>
            </a:extLst>
          </p:cNvPr>
          <p:cNvPicPr>
            <a:picLocks noChangeAspect="1"/>
          </p:cNvPicPr>
          <p:nvPr/>
        </p:nvPicPr>
        <p:blipFill>
          <a:blip r:embed="rId4"/>
          <a:stretch>
            <a:fillRect/>
          </a:stretch>
        </p:blipFill>
        <p:spPr>
          <a:xfrm>
            <a:off x="2568642" y="4054744"/>
            <a:ext cx="4974402" cy="1719209"/>
          </a:xfrm>
          <a:prstGeom prst="rect">
            <a:avLst/>
          </a:prstGeom>
        </p:spPr>
      </p:pic>
      <p:pic>
        <p:nvPicPr>
          <p:cNvPr id="7" name="Picture 6">
            <a:extLst>
              <a:ext uri="{FF2B5EF4-FFF2-40B4-BE49-F238E27FC236}">
                <a16:creationId xmlns:a16="http://schemas.microsoft.com/office/drawing/2014/main" id="{BEC550AF-0652-B14D-A41F-AC056501AF3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6" name="Picture 5">
            <a:extLst>
              <a:ext uri="{FF2B5EF4-FFF2-40B4-BE49-F238E27FC236}">
                <a16:creationId xmlns:a16="http://schemas.microsoft.com/office/drawing/2014/main" id="{83B477C5-E0CD-F042-9909-7E096F150D8C}"/>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9" name="Content Placeholder 2">
            <a:extLst>
              <a:ext uri="{FF2B5EF4-FFF2-40B4-BE49-F238E27FC236}">
                <a16:creationId xmlns:a16="http://schemas.microsoft.com/office/drawing/2014/main" id="{1D1390E8-BAFE-4E74-8F39-4D44C3826157}"/>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pic>
        <p:nvPicPr>
          <p:cNvPr id="8" name="Graphic 17">
            <a:extLst>
              <a:ext uri="{FF2B5EF4-FFF2-40B4-BE49-F238E27FC236}">
                <a16:creationId xmlns:a16="http://schemas.microsoft.com/office/drawing/2014/main" id="{591BD4B3-60A3-4823-935E-6B780F210AF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54413" y="3136006"/>
            <a:ext cx="985494" cy="985494"/>
          </a:xfrm>
          <a:prstGeom prst="rect">
            <a:avLst/>
          </a:prstGeom>
        </p:spPr>
      </p:pic>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1313343"/>
            <a:ext cx="7120118" cy="3329775"/>
          </a:xfrm>
        </p:spPr>
        <p:txBody>
          <a:bodyPr anchor="t">
            <a:normAutofit/>
          </a:bodyPr>
          <a:lstStyle/>
          <a:p>
            <a:pPr marL="514350" indent="-514350">
              <a:buFont typeface="+mj-lt"/>
              <a:buAutoNum type="arabicPeriod"/>
            </a:pPr>
            <a:r>
              <a:rPr lang="en-US" sz="2800" dirty="0"/>
              <a:t>Map lung cancer mortality</a:t>
            </a:r>
          </a:p>
          <a:p>
            <a:pPr marL="514350" indent="-514350">
              <a:buFont typeface="+mj-lt"/>
              <a:buAutoNum type="arabicPeriod"/>
            </a:pPr>
            <a:r>
              <a:rPr lang="en-US" sz="2800" dirty="0"/>
              <a:t>Analyze public health maps</a:t>
            </a:r>
          </a:p>
          <a:p>
            <a:pPr marL="514350" indent="-514350">
              <a:buFont typeface="+mj-lt"/>
              <a:buAutoNum type="arabicPeriod"/>
            </a:pPr>
            <a:r>
              <a:rPr lang="en-US" sz="2800" dirty="0"/>
              <a:t>Share your findings</a:t>
            </a:r>
          </a:p>
          <a:p>
            <a:pPr marL="457200" indent="-457200" defTabSz="457200">
              <a:buFontTx/>
              <a:buChar char="-"/>
            </a:pPr>
            <a:endParaRPr lang="en-US" sz="2800" dirty="0"/>
          </a:p>
          <a:p>
            <a:pPr marL="0" indent="0" defTabSz="457200">
              <a:buNone/>
            </a:pPr>
            <a:r>
              <a:rPr lang="en-US" sz="2800" dirty="0"/>
              <a:t>Why do you think participation is important?</a:t>
            </a:r>
          </a:p>
          <a:p>
            <a:pPr marL="457200" indent="-457200" defTabSz="457200">
              <a:buFontTx/>
              <a:buChar char="-"/>
            </a:pPr>
            <a:endParaRPr lang="en-US" sz="2800" dirty="0"/>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761999"/>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0957C"/>
              </a:buClr>
              <a:buSzTx/>
              <a:buFont typeface="Wingdings 2" pitchFamily="18" charset="2"/>
              <a:buNone/>
              <a:tabLst/>
              <a:defRPr/>
            </a:pPr>
            <a:r>
              <a:rPr kumimoji="0" lang="en-US" sz="2800" b="1" i="0" u="none" strike="noStrike" kern="1200" cap="none" spc="0" normalizeH="0" baseline="0" noProof="0" dirty="0">
                <a:ln>
                  <a:noFill/>
                </a:ln>
                <a:solidFill>
                  <a:srgbClr val="F15A27"/>
                </a:solidFill>
                <a:effectLst/>
                <a:uLnTx/>
                <a:uFillTx/>
                <a:latin typeface="Corbel" panose="020B0503020204020204"/>
                <a:ea typeface="+mn-ea"/>
                <a:cs typeface="+mn-cs"/>
              </a:rPr>
              <a:t>Call to Action!</a:t>
            </a:r>
          </a:p>
        </p:txBody>
      </p:sp>
    </p:spTree>
    <p:extLst>
      <p:ext uri="{BB962C8B-B14F-4D97-AF65-F5344CB8AC3E}">
        <p14:creationId xmlns:p14="http://schemas.microsoft.com/office/powerpoint/2010/main" val="132836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252919" y="1123837"/>
            <a:ext cx="2947482" cy="4601183"/>
          </a:xfrm>
        </p:spPr>
        <p:txBody>
          <a:bodyPr>
            <a:normAutofit/>
          </a:bodyPr>
          <a:lstStyle/>
          <a:p>
            <a:r>
              <a:rPr lang="en-US" dirty="0"/>
              <a:t>Use the </a:t>
            </a:r>
            <a:br>
              <a:rPr lang="en-US" dirty="0"/>
            </a:br>
            <a:r>
              <a:rPr lang="en-US" dirty="0"/>
              <a:t>Public Health Approach</a:t>
            </a:r>
          </a:p>
        </p:txBody>
      </p:sp>
      <p:graphicFrame>
        <p:nvGraphicFramePr>
          <p:cNvPr id="16" name="Content Placeholder 2">
            <a:extLst>
              <a:ext uri="{FF2B5EF4-FFF2-40B4-BE49-F238E27FC236}">
                <a16:creationId xmlns:a16="http://schemas.microsoft.com/office/drawing/2014/main" id="{C5045D39-6E3E-490D-8076-6F4F48E236BE}"/>
              </a:ext>
            </a:extLst>
          </p:cNvPr>
          <p:cNvGraphicFramePr/>
          <p:nvPr>
            <p:extLst>
              <p:ext uri="{D42A27DB-BD31-4B8C-83A1-F6EECF244321}">
                <p14:modId xmlns:p14="http://schemas.microsoft.com/office/powerpoint/2010/main" val="2624671722"/>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986446" y="6135850"/>
            <a:ext cx="1269876" cy="738115"/>
          </a:xfrm>
          <a:prstGeom prst="rect">
            <a:avLst/>
          </a:prstGeom>
        </p:spPr>
      </p:pic>
      <p:pic>
        <p:nvPicPr>
          <p:cNvPr id="7" name="Picture 6">
            <a:extLst>
              <a:ext uri="{FF2B5EF4-FFF2-40B4-BE49-F238E27FC236}">
                <a16:creationId xmlns:a16="http://schemas.microsoft.com/office/drawing/2014/main" id="{FD9B23BA-F04E-3E4A-9520-41E815F79620}"/>
              </a:ext>
              <a:ext uri="{C183D7F6-B498-43B3-948B-1728B52AA6E4}">
                <adec:decorative xmlns:adec="http://schemas.microsoft.com/office/drawing/2017/decorative" val="1"/>
              </a:ext>
            </a:extLst>
          </p:cNvPr>
          <p:cNvPicPr>
            <a:picLocks noChangeAspect="1"/>
          </p:cNvPicPr>
          <p:nvPr/>
        </p:nvPicPr>
        <p:blipFill>
          <a:blip r:embed="rId9">
            <a:alphaModFix/>
            <a:extLst>
              <a:ext uri="{BEBA8EAE-BF5A-486C-A8C5-ECC9F3942E4B}">
                <a14:imgProps xmlns:a14="http://schemas.microsoft.com/office/drawing/2010/main">
                  <a14:imgLayer r:embed="rId10">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12763"/>
            <a:ext cx="738115" cy="738115"/>
          </a:xfrm>
          <a:prstGeom prst="rect">
            <a:avLst/>
          </a:prstGeom>
        </p:spPr>
      </p:pic>
    </p:spTree>
    <p:extLst>
      <p:ext uri="{BB962C8B-B14F-4D97-AF65-F5344CB8AC3E}">
        <p14:creationId xmlns:p14="http://schemas.microsoft.com/office/powerpoint/2010/main" val="248164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52748"/>
            <a:ext cx="8377417" cy="593091"/>
          </a:xfrm>
        </p:spPr>
        <p:txBody>
          <a:bodyPr>
            <a:normAutofit/>
          </a:bodyPr>
          <a:lstStyle/>
          <a:p>
            <a:pPr marL="0" indent="0">
              <a:buNone/>
            </a:pPr>
            <a:r>
              <a:rPr lang="en-US" sz="2800" b="1" dirty="0">
                <a:solidFill>
                  <a:srgbClr val="F15A27"/>
                </a:solidFill>
              </a:rPr>
              <a:t>1. Map Lung Cancer Mortality</a:t>
            </a:r>
            <a:endParaRPr lang="en-US" sz="2800" dirty="0">
              <a:solidFill>
                <a:schemeClr val="bg1"/>
              </a:solidFill>
            </a:endParaRP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17" name="TextBox 16">
            <a:extLst>
              <a:ext uri="{FF2B5EF4-FFF2-40B4-BE49-F238E27FC236}">
                <a16:creationId xmlns:a16="http://schemas.microsoft.com/office/drawing/2014/main" id="{0079F375-E86C-F34A-8667-DEBDFA91DB3C}"/>
              </a:ext>
            </a:extLst>
          </p:cNvPr>
          <p:cNvSpPr txBox="1"/>
          <p:nvPr/>
        </p:nvSpPr>
        <p:spPr>
          <a:xfrm>
            <a:off x="1525863" y="1255990"/>
            <a:ext cx="6461231" cy="3108543"/>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Use lung cancer mortality data to make an area map using different shades to show rates of lung cancer deaths</a:t>
            </a:r>
          </a:p>
          <a:p>
            <a:pPr marL="457200" indent="-457200">
              <a:buFontTx/>
              <a:buChar char="-"/>
            </a:pPr>
            <a:r>
              <a:rPr lang="en-US" sz="2800" dirty="0">
                <a:solidFill>
                  <a:schemeClr val="tx1">
                    <a:lumMod val="65000"/>
                    <a:lumOff val="35000"/>
                  </a:schemeClr>
                </a:solidFill>
              </a:rPr>
              <a:t>Analyze the map for patterns</a:t>
            </a:r>
          </a:p>
          <a:p>
            <a:pPr marL="457200" indent="-457200">
              <a:buFontTx/>
              <a:buChar char="-"/>
            </a:pPr>
            <a:r>
              <a:rPr lang="en-US" sz="2800" dirty="0">
                <a:solidFill>
                  <a:schemeClr val="tx1">
                    <a:lumMod val="65000"/>
                    <a:lumOff val="35000"/>
                  </a:schemeClr>
                </a:solidFill>
              </a:rPr>
              <a:t>Design interventions public health officials might consider to lower lung cancer deaths in affected areas</a:t>
            </a:r>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4326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44300"/>
            <a:ext cx="7586843" cy="560626"/>
          </a:xfrm>
        </p:spPr>
        <p:txBody>
          <a:bodyPr>
            <a:normAutofit/>
          </a:bodyPr>
          <a:lstStyle/>
          <a:p>
            <a:pPr marL="0" indent="0">
              <a:buNone/>
            </a:pPr>
            <a:r>
              <a:rPr lang="en-US" sz="2800" b="1" dirty="0">
                <a:solidFill>
                  <a:srgbClr val="F15A27"/>
                </a:solidFill>
              </a:rPr>
              <a:t>2. Analyze Public Health Maps </a:t>
            </a:r>
            <a:endParaRPr lang="en-US" sz="2800" dirty="0"/>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14" name="TextBox 13">
            <a:extLst>
              <a:ext uri="{FF2B5EF4-FFF2-40B4-BE49-F238E27FC236}">
                <a16:creationId xmlns:a16="http://schemas.microsoft.com/office/drawing/2014/main" id="{A53EECA4-9A2D-A84F-A930-24E357B0E2F4}"/>
              </a:ext>
            </a:extLst>
          </p:cNvPr>
          <p:cNvSpPr txBox="1"/>
          <p:nvPr/>
        </p:nvSpPr>
        <p:spPr>
          <a:xfrm>
            <a:off x="1525863" y="1187631"/>
            <a:ext cx="7008537" cy="3970318"/>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Map 1: Influenza: Analyze flu trends over time using the </a:t>
            </a:r>
            <a:r>
              <a:rPr lang="en-US" sz="2800" dirty="0" err="1">
                <a:solidFill>
                  <a:schemeClr val="tx1">
                    <a:lumMod val="65000"/>
                    <a:lumOff val="35000"/>
                  </a:schemeClr>
                </a:solidFill>
              </a:rPr>
              <a:t>FluView</a:t>
            </a:r>
            <a:r>
              <a:rPr lang="en-US" sz="2800" dirty="0">
                <a:solidFill>
                  <a:schemeClr val="tx1">
                    <a:lumMod val="65000"/>
                    <a:lumOff val="35000"/>
                  </a:schemeClr>
                </a:solidFill>
              </a:rPr>
              <a:t> dashboard</a:t>
            </a:r>
          </a:p>
          <a:p>
            <a:pPr marL="457200" indent="-457200">
              <a:buFontTx/>
              <a:buChar char="-"/>
            </a:pPr>
            <a:r>
              <a:rPr lang="en-US" sz="2800" dirty="0">
                <a:solidFill>
                  <a:schemeClr val="tx1">
                    <a:lumMod val="65000"/>
                    <a:lumOff val="35000"/>
                  </a:schemeClr>
                </a:solidFill>
              </a:rPr>
              <a:t>Map 2:  Heart disease and stroke: Choose a health map to analyze</a:t>
            </a:r>
          </a:p>
          <a:p>
            <a:pPr marL="457200" indent="-457200">
              <a:buFontTx/>
              <a:buChar char="-"/>
            </a:pPr>
            <a:r>
              <a:rPr lang="en-US" sz="2800" dirty="0">
                <a:solidFill>
                  <a:schemeClr val="tx1">
                    <a:lumMod val="65000"/>
                    <a:lumOff val="35000"/>
                  </a:schemeClr>
                </a:solidFill>
              </a:rPr>
              <a:t>Map 3: Heart disease and stroke comparison: Compare two different health maps and discover trends</a:t>
            </a:r>
          </a:p>
          <a:p>
            <a:pPr marL="457200" indent="-457200">
              <a:buFontTx/>
              <a:buChar char="-"/>
            </a:pPr>
            <a:r>
              <a:rPr lang="en-US" sz="2800" dirty="0">
                <a:solidFill>
                  <a:schemeClr val="tx1">
                    <a:lumMod val="65000"/>
                    <a:lumOff val="35000"/>
                  </a:schemeClr>
                </a:solidFill>
              </a:rPr>
              <a:t>Design an intervention for one of the </a:t>
            </a:r>
            <a:br>
              <a:rPr lang="en-US" sz="2800" dirty="0">
                <a:solidFill>
                  <a:schemeClr val="tx1">
                    <a:lumMod val="65000"/>
                    <a:lumOff val="35000"/>
                  </a:schemeClr>
                </a:solidFill>
              </a:rPr>
            </a:br>
            <a:r>
              <a:rPr lang="en-US" sz="2800" dirty="0">
                <a:solidFill>
                  <a:schemeClr val="tx1">
                    <a:lumMod val="65000"/>
                    <a:lumOff val="35000"/>
                  </a:schemeClr>
                </a:solidFill>
              </a:rPr>
              <a:t>three maps above</a:t>
            </a:r>
          </a:p>
        </p:txBody>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61999"/>
            <a:ext cx="6461231" cy="626400"/>
          </a:xfrm>
        </p:spPr>
        <p:txBody>
          <a:bodyPr>
            <a:normAutofit/>
          </a:bodyPr>
          <a:lstStyle/>
          <a:p>
            <a:pPr marL="0" indent="0">
              <a:buNone/>
            </a:pPr>
            <a:r>
              <a:rPr lang="en-US" sz="2800" b="1" dirty="0">
                <a:solidFill>
                  <a:schemeClr val="accent4"/>
                </a:solidFill>
              </a:rPr>
              <a:t>3. Share Your Findings</a:t>
            </a:r>
            <a:endParaRPr lang="en-US" sz="2800" b="1" dirty="0">
              <a:solidFill>
                <a:schemeClr val="tx1"/>
              </a:solidFill>
            </a:endParaRP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4" name="Picture 13">
            <a:extLst>
              <a:ext uri="{FF2B5EF4-FFF2-40B4-BE49-F238E27FC236}">
                <a16:creationId xmlns:a16="http://schemas.microsoft.com/office/drawing/2014/main" id="{F8A328F0-5AFD-9648-9943-60D856EA469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7" name="Picture 16">
            <a:extLst>
              <a:ext uri="{FF2B5EF4-FFF2-40B4-BE49-F238E27FC236}">
                <a16:creationId xmlns:a16="http://schemas.microsoft.com/office/drawing/2014/main" id="{684D8E4B-6D34-4F62-8D65-CB2743778C0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993612" y="2318245"/>
            <a:ext cx="5108081" cy="3151356"/>
          </a:xfrm>
          <a:prstGeom prst="rect">
            <a:avLst/>
          </a:prstGeom>
          <a:ln w="12700">
            <a:solidFill>
              <a:schemeClr val="tx1"/>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7F4F3ABB-F3D5-4F03-A9DA-EB83F92F03C7}"/>
              </a:ext>
            </a:extLst>
          </p:cNvPr>
          <p:cNvSpPr txBox="1"/>
          <p:nvPr/>
        </p:nvSpPr>
        <p:spPr>
          <a:xfrm>
            <a:off x="1461541" y="1388399"/>
            <a:ext cx="6461231" cy="523220"/>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Instagram @CDCmuseum</a:t>
            </a:r>
          </a:p>
        </p:txBody>
      </p:sp>
    </p:spTree>
    <p:extLst>
      <p:ext uri="{BB962C8B-B14F-4D97-AF65-F5344CB8AC3E}">
        <p14:creationId xmlns:p14="http://schemas.microsoft.com/office/powerpoint/2010/main" val="12118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6BBC8C82-7DE3-4A4A-9CC0-7B96481C3F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3AB9B9B4-83F3-F642-98D8-7F873BD5C16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5" name="Graphic 17">
            <a:extLst>
              <a:ext uri="{FF2B5EF4-FFF2-40B4-BE49-F238E27FC236}">
                <a16:creationId xmlns:a16="http://schemas.microsoft.com/office/drawing/2014/main" id="{8F66A64F-5074-43D9-AFA6-6E0672FF1A2C}"/>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59371" y="3691362"/>
            <a:ext cx="898221" cy="898221"/>
          </a:xfrm>
          <a:prstGeom prst="rect">
            <a:avLst/>
          </a:prstGeom>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ogo&#10;&#10;Description automatically generated">
            <a:extLst>
              <a:ext uri="{FF2B5EF4-FFF2-40B4-BE49-F238E27FC236}">
                <a16:creationId xmlns:a16="http://schemas.microsoft.com/office/drawing/2014/main" id="{79545CF3-DE89-A24E-9744-DA4A9F2D6E93}"/>
              </a:ext>
            </a:extLst>
          </p:cNvPr>
          <p:cNvPicPr>
            <a:picLocks noChangeAspect="1"/>
          </p:cNvPicPr>
          <p:nvPr/>
        </p:nvPicPr>
        <p:blipFill>
          <a:blip r:embed="rId3"/>
          <a:stretch>
            <a:fillRect/>
          </a:stretch>
        </p:blipFill>
        <p:spPr>
          <a:xfrm>
            <a:off x="1959178" y="6116412"/>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15" name="Title 1">
            <a:extLst>
              <a:ext uri="{FF2B5EF4-FFF2-40B4-BE49-F238E27FC236}">
                <a16:creationId xmlns:a16="http://schemas.microsoft.com/office/drawing/2014/main" id="{4FC1C55B-9BF7-4938-8F41-44D17CF9B184}"/>
              </a:ext>
            </a:extLst>
          </p:cNvPr>
          <p:cNvSpPr txBox="1">
            <a:spLocks/>
          </p:cNvSpPr>
          <p:nvPr/>
        </p:nvSpPr>
        <p:spPr>
          <a:xfrm>
            <a:off x="159862" y="794212"/>
            <a:ext cx="3108960"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dirty="0">
                <a:solidFill>
                  <a:schemeClr val="bg1"/>
                </a:solidFill>
              </a:rPr>
              <a:t>Word Bank</a:t>
            </a:r>
            <a:endParaRPr lang="en-US" spc="-100" dirty="0">
              <a:solidFill>
                <a:schemeClr val="bg1"/>
              </a:solidFill>
            </a:endParaRPr>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1126220894"/>
              </p:ext>
            </p:extLst>
          </p:nvPr>
        </p:nvGraphicFramePr>
        <p:xfrm>
          <a:off x="3581401" y="371645"/>
          <a:ext cx="8422542" cy="6103648"/>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762956">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b="0" cap="none" spc="0" dirty="0">
                          <a:solidFill>
                            <a:schemeClr val="tx1"/>
                          </a:solidFill>
                          <a:effectLst/>
                          <a:latin typeface="+mn-lt"/>
                        </a:rPr>
                        <a:t>a factor is completely responsible for a given outcome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b="0" cap="none" spc="0" dirty="0">
                          <a:solidFill>
                            <a:schemeClr val="tx1"/>
                          </a:solidFill>
                          <a:effectLst/>
                          <a:latin typeface="+mn-lt"/>
                          <a:ea typeface="Century Gothic" panose="020B0502020202020204" pitchFamily="34" charset="0"/>
                          <a:cs typeface="Times New Roman" panose="02020603050405020304" pitchFamily="18" charset="0"/>
                        </a:rPr>
                        <a:t>a factor is partially responsible for a given outcome; other factors contribute, too</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an increase in the number of cases of a disease above what is normally expected in that area</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44777164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kern="1200" dirty="0">
                          <a:solidFill>
                            <a:schemeClr val="dk1"/>
                          </a:solidFill>
                          <a:effectLst/>
                          <a:latin typeface="+mn-lt"/>
                          <a:ea typeface="+mn-ea"/>
                          <a:cs typeface="+mn-cs"/>
                        </a:rPr>
                        <a:t>map type that shows rates of disease or health conditions using different shades or colors</a:t>
                      </a:r>
                      <a:endParaRPr lang="en-US" sz="2000" cap="none" spc="0" dirty="0">
                        <a:solidFill>
                          <a:schemeClr val="tx1"/>
                        </a:solidFill>
                        <a:effectLst/>
                        <a:latin typeface="+mn-lt"/>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relationship in which a factor causes an outcome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relationship in which two factors share the same pattern</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the science of protecting and improving the health of people and their communities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1228353671"/>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map type that uses symbols to show where each case or exposure originated</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04056289"/>
                  </a:ext>
                </a:extLst>
              </a:tr>
            </a:tbl>
          </a:graphicData>
        </a:graphic>
      </p:graphicFrame>
      <p:sp>
        <p:nvSpPr>
          <p:cNvPr id="19" name="TextBox 18">
            <a:extLst>
              <a:ext uri="{FF2B5EF4-FFF2-40B4-BE49-F238E27FC236}">
                <a16:creationId xmlns:a16="http://schemas.microsoft.com/office/drawing/2014/main" id="{3835F77E-0DEA-4300-BD58-C385128996E1}"/>
              </a:ext>
            </a:extLst>
          </p:cNvPr>
          <p:cNvSpPr txBox="1"/>
          <p:nvPr/>
        </p:nvSpPr>
        <p:spPr>
          <a:xfrm>
            <a:off x="159862" y="1882147"/>
            <a:ext cx="3108960" cy="523220"/>
          </a:xfrm>
          <a:prstGeom prst="rect">
            <a:avLst/>
          </a:prstGeom>
          <a:noFill/>
        </p:spPr>
        <p:txBody>
          <a:bodyPr wrap="square" rtlCol="0">
            <a:spAutoFit/>
          </a:bodyPr>
          <a:lstStyle/>
          <a:p>
            <a:pPr algn="ctr"/>
            <a:r>
              <a:rPr lang="en-US" sz="2800" b="1" dirty="0"/>
              <a:t>Attribution</a:t>
            </a:r>
          </a:p>
        </p:txBody>
      </p:sp>
      <p:sp>
        <p:nvSpPr>
          <p:cNvPr id="20" name="TextBox 19">
            <a:extLst>
              <a:ext uri="{FF2B5EF4-FFF2-40B4-BE49-F238E27FC236}">
                <a16:creationId xmlns:a16="http://schemas.microsoft.com/office/drawing/2014/main" id="{16E36717-B1A4-49E1-81AD-39E17E573C23}"/>
              </a:ext>
            </a:extLst>
          </p:cNvPr>
          <p:cNvSpPr txBox="1"/>
          <p:nvPr/>
        </p:nvSpPr>
        <p:spPr>
          <a:xfrm>
            <a:off x="159862" y="3054454"/>
            <a:ext cx="3108960" cy="523220"/>
          </a:xfrm>
          <a:prstGeom prst="rect">
            <a:avLst/>
          </a:prstGeom>
          <a:noFill/>
        </p:spPr>
        <p:txBody>
          <a:bodyPr wrap="square" rtlCol="0">
            <a:spAutoFit/>
          </a:bodyPr>
          <a:lstStyle/>
          <a:p>
            <a:pPr algn="ctr"/>
            <a:r>
              <a:rPr lang="en-US" sz="2800" b="1" dirty="0"/>
              <a:t>Contribution</a:t>
            </a:r>
          </a:p>
        </p:txBody>
      </p:sp>
      <p:sp>
        <p:nvSpPr>
          <p:cNvPr id="21" name="TextBox 20">
            <a:extLst>
              <a:ext uri="{FF2B5EF4-FFF2-40B4-BE49-F238E27FC236}">
                <a16:creationId xmlns:a16="http://schemas.microsoft.com/office/drawing/2014/main" id="{FA16F00F-EBC6-4BA5-B862-E57BC279AB6D}"/>
              </a:ext>
            </a:extLst>
          </p:cNvPr>
          <p:cNvSpPr txBox="1"/>
          <p:nvPr/>
        </p:nvSpPr>
        <p:spPr>
          <a:xfrm>
            <a:off x="159862" y="3641614"/>
            <a:ext cx="3108960" cy="523220"/>
          </a:xfrm>
          <a:prstGeom prst="rect">
            <a:avLst/>
          </a:prstGeom>
          <a:noFill/>
        </p:spPr>
        <p:txBody>
          <a:bodyPr wrap="square" rtlCol="0">
            <a:spAutoFit/>
          </a:bodyPr>
          <a:lstStyle/>
          <a:p>
            <a:pPr algn="ctr"/>
            <a:r>
              <a:rPr lang="en-US" sz="2800" b="1" dirty="0"/>
              <a:t>Correlation</a:t>
            </a:r>
          </a:p>
        </p:txBody>
      </p:sp>
      <p:sp>
        <p:nvSpPr>
          <p:cNvPr id="22" name="TextBox 21">
            <a:extLst>
              <a:ext uri="{FF2B5EF4-FFF2-40B4-BE49-F238E27FC236}">
                <a16:creationId xmlns:a16="http://schemas.microsoft.com/office/drawing/2014/main" id="{7563359F-5C54-43D3-9BDB-B4901B2D8E75}"/>
              </a:ext>
            </a:extLst>
          </p:cNvPr>
          <p:cNvSpPr txBox="1"/>
          <p:nvPr/>
        </p:nvSpPr>
        <p:spPr>
          <a:xfrm>
            <a:off x="159862" y="4228774"/>
            <a:ext cx="3108960" cy="523220"/>
          </a:xfrm>
          <a:prstGeom prst="rect">
            <a:avLst/>
          </a:prstGeom>
          <a:noFill/>
        </p:spPr>
        <p:txBody>
          <a:bodyPr wrap="square" rtlCol="0">
            <a:spAutoFit/>
          </a:bodyPr>
          <a:lstStyle/>
          <a:p>
            <a:pPr algn="ctr"/>
            <a:r>
              <a:rPr lang="en-US" sz="2800" b="1" dirty="0"/>
              <a:t>Epidemic</a:t>
            </a:r>
          </a:p>
        </p:txBody>
      </p:sp>
      <p:sp>
        <p:nvSpPr>
          <p:cNvPr id="23" name="TextBox 22">
            <a:extLst>
              <a:ext uri="{FF2B5EF4-FFF2-40B4-BE49-F238E27FC236}">
                <a16:creationId xmlns:a16="http://schemas.microsoft.com/office/drawing/2014/main" id="{05B8F8A8-BC47-4646-998B-13ED7BFDEBFB}"/>
              </a:ext>
            </a:extLst>
          </p:cNvPr>
          <p:cNvSpPr txBox="1"/>
          <p:nvPr/>
        </p:nvSpPr>
        <p:spPr>
          <a:xfrm>
            <a:off x="159862" y="1294987"/>
            <a:ext cx="3108960" cy="523220"/>
          </a:xfrm>
          <a:prstGeom prst="rect">
            <a:avLst/>
          </a:prstGeom>
          <a:noFill/>
        </p:spPr>
        <p:txBody>
          <a:bodyPr wrap="square" rtlCol="0">
            <a:spAutoFit/>
          </a:bodyPr>
          <a:lstStyle/>
          <a:p>
            <a:pPr algn="ctr"/>
            <a:r>
              <a:rPr lang="en-US" sz="2800" b="1" dirty="0"/>
              <a:t>Area map</a:t>
            </a:r>
          </a:p>
        </p:txBody>
      </p:sp>
      <p:sp>
        <p:nvSpPr>
          <p:cNvPr id="24" name="TextBox 23">
            <a:extLst>
              <a:ext uri="{FF2B5EF4-FFF2-40B4-BE49-F238E27FC236}">
                <a16:creationId xmlns:a16="http://schemas.microsoft.com/office/drawing/2014/main" id="{A3CFAB8F-15ED-4FD5-98C7-75EA0847AEF7}"/>
              </a:ext>
            </a:extLst>
          </p:cNvPr>
          <p:cNvSpPr txBox="1"/>
          <p:nvPr/>
        </p:nvSpPr>
        <p:spPr>
          <a:xfrm>
            <a:off x="159862" y="2469307"/>
            <a:ext cx="3108960" cy="521207"/>
          </a:xfrm>
          <a:prstGeom prst="rect">
            <a:avLst/>
          </a:prstGeom>
          <a:noFill/>
        </p:spPr>
        <p:txBody>
          <a:bodyPr wrap="square" rtlCol="0">
            <a:spAutoFit/>
          </a:bodyPr>
          <a:lstStyle/>
          <a:p>
            <a:pPr algn="ctr"/>
            <a:r>
              <a:rPr lang="en-US" sz="2800" b="1" dirty="0"/>
              <a:t>Causation</a:t>
            </a:r>
          </a:p>
        </p:txBody>
      </p:sp>
      <p:sp>
        <p:nvSpPr>
          <p:cNvPr id="25" name="TextBox 24">
            <a:extLst>
              <a:ext uri="{FF2B5EF4-FFF2-40B4-BE49-F238E27FC236}">
                <a16:creationId xmlns:a16="http://schemas.microsoft.com/office/drawing/2014/main" id="{CBB6684D-E9BA-454C-9D73-0BE9AAB0946F}"/>
              </a:ext>
            </a:extLst>
          </p:cNvPr>
          <p:cNvSpPr txBox="1"/>
          <p:nvPr/>
        </p:nvSpPr>
        <p:spPr>
          <a:xfrm>
            <a:off x="159862" y="4815934"/>
            <a:ext cx="3108960" cy="523220"/>
          </a:xfrm>
          <a:prstGeom prst="rect">
            <a:avLst/>
          </a:prstGeom>
          <a:noFill/>
        </p:spPr>
        <p:txBody>
          <a:bodyPr wrap="square" rtlCol="0">
            <a:spAutoFit/>
          </a:bodyPr>
          <a:lstStyle/>
          <a:p>
            <a:pPr algn="ctr"/>
            <a:r>
              <a:rPr lang="en-US" sz="2800" b="1" dirty="0"/>
              <a:t>Public health</a:t>
            </a:r>
          </a:p>
        </p:txBody>
      </p:sp>
      <p:pic>
        <p:nvPicPr>
          <p:cNvPr id="26" name="Picture 25">
            <a:extLst>
              <a:ext uri="{FF2B5EF4-FFF2-40B4-BE49-F238E27FC236}">
                <a16:creationId xmlns:a16="http://schemas.microsoft.com/office/drawing/2014/main" id="{C84AD757-F4C7-4DE5-BBA2-52247BED84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178" y="6116412"/>
            <a:ext cx="1269876" cy="738115"/>
          </a:xfrm>
          <a:prstGeom prst="rect">
            <a:avLst/>
          </a:prstGeom>
        </p:spPr>
      </p:pic>
      <p:sp>
        <p:nvSpPr>
          <p:cNvPr id="27" name="TextBox 26">
            <a:extLst>
              <a:ext uri="{FF2B5EF4-FFF2-40B4-BE49-F238E27FC236}">
                <a16:creationId xmlns:a16="http://schemas.microsoft.com/office/drawing/2014/main" id="{55A18B20-A44F-4D9C-A413-CFEC15837E81}"/>
              </a:ext>
            </a:extLst>
          </p:cNvPr>
          <p:cNvSpPr txBox="1"/>
          <p:nvPr/>
        </p:nvSpPr>
        <p:spPr>
          <a:xfrm>
            <a:off x="159862" y="5403094"/>
            <a:ext cx="3108960" cy="521207"/>
          </a:xfrm>
          <a:prstGeom prst="rect">
            <a:avLst/>
          </a:prstGeom>
          <a:noFill/>
        </p:spPr>
        <p:txBody>
          <a:bodyPr wrap="square" rtlCol="0">
            <a:spAutoFit/>
          </a:bodyPr>
          <a:lstStyle/>
          <a:p>
            <a:pPr algn="ctr"/>
            <a:r>
              <a:rPr lang="en-US" sz="2800" b="1" dirty="0"/>
              <a:t>Spot map</a:t>
            </a:r>
          </a:p>
        </p:txBody>
      </p:sp>
    </p:spTree>
    <p:extLst>
      <p:ext uri="{BB962C8B-B14F-4D97-AF65-F5344CB8AC3E}">
        <p14:creationId xmlns:p14="http://schemas.microsoft.com/office/powerpoint/2010/main" val="2990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5.55112E-17 L 0.29857 -0.19676 " pathEditMode="relative" rAng="0" ptsTypes="AA">
                                      <p:cBhvr>
                                        <p:cTn id="6" dur="2000" fill="hold"/>
                                        <p:tgtEl>
                                          <p:spTgt spid="19"/>
                                        </p:tgtEl>
                                        <p:attrNameLst>
                                          <p:attrName>ppt_x</p:attrName>
                                          <p:attrName>ppt_y</p:attrName>
                                        </p:attrNameLst>
                                      </p:cBhvr>
                                      <p:rCtr x="14922" y="-983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95833E-6 -4.81481E-6 L 0.29128 -0.26203 " pathEditMode="relative" rAng="0" ptsTypes="AA">
                                      <p:cBhvr>
                                        <p:cTn id="10" dur="2000" fill="hold"/>
                                        <p:tgtEl>
                                          <p:spTgt spid="20"/>
                                        </p:tgtEl>
                                        <p:attrNameLst>
                                          <p:attrName>ppt_x</p:attrName>
                                          <p:attrName>ppt_y</p:attrName>
                                        </p:attrNameLst>
                                      </p:cBhvr>
                                      <p:rCtr x="14557" y="-1310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95833E-6 3.7037E-7 L 0.29427 -0.31644 " pathEditMode="relative" rAng="0" ptsTypes="AA">
                                      <p:cBhvr>
                                        <p:cTn id="14" dur="2000" fill="hold"/>
                                        <p:tgtEl>
                                          <p:spTgt spid="22"/>
                                        </p:tgtEl>
                                        <p:attrNameLst>
                                          <p:attrName>ppt_x</p:attrName>
                                          <p:attrName>ppt_y</p:attrName>
                                        </p:attrNameLst>
                                      </p:cBhvr>
                                      <p:rCtr x="14714" y="-1583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95833E-6 -1.85185E-6 L 0.29427 0.21852 " pathEditMode="relative" rAng="0" ptsTypes="AA">
                                      <p:cBhvr>
                                        <p:cTn id="18" dur="2000" fill="hold"/>
                                        <p:tgtEl>
                                          <p:spTgt spid="23"/>
                                        </p:tgtEl>
                                        <p:attrNameLst>
                                          <p:attrName>ppt_x</p:attrName>
                                          <p:attrName>ppt_y</p:attrName>
                                        </p:attrNameLst>
                                      </p:cBhvr>
                                      <p:rCtr x="14714" y="1092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95833E-6 3.33333E-6 L 0.29427 0.15139 " pathEditMode="relative" rAng="0" ptsTypes="AA">
                                      <p:cBhvr>
                                        <p:cTn id="22" dur="2000" fill="hold"/>
                                        <p:tgtEl>
                                          <p:spTgt spid="24"/>
                                        </p:tgtEl>
                                        <p:attrNameLst>
                                          <p:attrName>ppt_x</p:attrName>
                                          <p:attrName>ppt_y</p:attrName>
                                        </p:attrNameLst>
                                      </p:cBhvr>
                                      <p:rCtr x="14714" y="756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717 -0.00509 L 0.29545 0.09931 " pathEditMode="relative" rAng="0" ptsTypes="AA">
                                      <p:cBhvr>
                                        <p:cTn id="26" dur="2000" fill="hold"/>
                                        <p:tgtEl>
                                          <p:spTgt spid="21"/>
                                        </p:tgtEl>
                                        <p:attrNameLst>
                                          <p:attrName>ppt_x</p:attrName>
                                          <p:attrName>ppt_y</p:attrName>
                                        </p:attrNameLst>
                                      </p:cBhvr>
                                      <p:rCtr x="14414" y="5208"/>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95833E-6 2.22222E-6 L 0.29336 0.03819 " pathEditMode="relative" rAng="0" ptsTypes="AA">
                                      <p:cBhvr>
                                        <p:cTn id="30" dur="2000" fill="hold"/>
                                        <p:tgtEl>
                                          <p:spTgt spid="25"/>
                                        </p:tgtEl>
                                        <p:attrNameLst>
                                          <p:attrName>ppt_x</p:attrName>
                                          <p:attrName>ppt_y</p:attrName>
                                        </p:attrNameLst>
                                      </p:cBhvr>
                                      <p:rCtr x="14661" y="1898"/>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3.95833E-6 4.07407E-6 L 0.29336 0.06435 " pathEditMode="relative" rAng="0" ptsTypes="AA">
                                      <p:cBhvr>
                                        <p:cTn id="34" dur="2000" fill="hold"/>
                                        <p:tgtEl>
                                          <p:spTgt spid="27"/>
                                        </p:tgtEl>
                                        <p:attrNameLst>
                                          <p:attrName>ppt_x</p:attrName>
                                          <p:attrName>ppt_y</p:attrName>
                                        </p:attrNameLst>
                                      </p:cBhvr>
                                      <p:rCtr x="14661" y="32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he dead and the stricken. This is a spot map of Legionnaires' disease in Pennsylvania. Each spot represents an infection or death from the disease.">
            <a:extLst>
              <a:ext uri="{FF2B5EF4-FFF2-40B4-BE49-F238E27FC236}">
                <a16:creationId xmlns:a16="http://schemas.microsoft.com/office/drawing/2014/main" id="{E0A0566A-1743-4604-9322-C815271EB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466" y="3496044"/>
            <a:ext cx="3761510" cy="27616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Understanding How  Maps  Are Used in Public Health</a:t>
            </a:r>
          </a:p>
        </p:txBody>
      </p:sp>
      <p:sp>
        <p:nvSpPr>
          <p:cNvPr id="3" name="Content Placeholder 2">
            <a:extLst>
              <a:ext uri="{FF2B5EF4-FFF2-40B4-BE49-F238E27FC236}">
                <a16:creationId xmlns:a16="http://schemas.microsoft.com/office/drawing/2014/main" id="{A265044F-184D-9446-9AB8-6F52D76FA076}"/>
              </a:ext>
            </a:extLst>
          </p:cNvPr>
          <p:cNvSpPr>
            <a:spLocks noGrp="1"/>
          </p:cNvSpPr>
          <p:nvPr>
            <p:ph sz="half" idx="1"/>
          </p:nvPr>
        </p:nvSpPr>
        <p:spPr>
          <a:xfrm>
            <a:off x="3812669" y="758952"/>
            <a:ext cx="7582161" cy="5330952"/>
          </a:xfrm>
        </p:spPr>
        <p:txBody>
          <a:bodyPr vert="horz" lIns="91440" tIns="45720" rIns="91440" bIns="45720" rtlCol="0" anchor="t">
            <a:normAutofit/>
          </a:bodyPr>
          <a:lstStyle/>
          <a:p>
            <a:r>
              <a:rPr lang="en-US" sz="2800" dirty="0"/>
              <a:t>Maps are used in public health to show locations of health events and to visualize trends</a:t>
            </a:r>
          </a:p>
          <a:p>
            <a:r>
              <a:rPr lang="en-US" sz="2800" dirty="0"/>
              <a:t>Area maps use colors or shades to communicate trends or averages</a:t>
            </a:r>
          </a:p>
          <a:p>
            <a:r>
              <a:rPr lang="en-US" sz="2800" dirty="0"/>
              <a:t>Spot maps use dots or symbols to show the locations of individual cases</a:t>
            </a:r>
          </a:p>
        </p:txBody>
      </p:sp>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grpSp>
        <p:nvGrpSpPr>
          <p:cNvPr id="18" name="Group 17" descr="An area map of Georgia using red, pink, white, and blue shading to show life expectancy. Different regions are shaded in different colors.">
            <a:extLst>
              <a:ext uri="{FF2B5EF4-FFF2-40B4-BE49-F238E27FC236}">
                <a16:creationId xmlns:a16="http://schemas.microsoft.com/office/drawing/2014/main" id="{1EFAB90C-734B-40FD-A32B-18816A45ABA5}"/>
              </a:ext>
            </a:extLst>
          </p:cNvPr>
          <p:cNvGrpSpPr>
            <a:grpSpLocks noChangeAspect="1"/>
          </p:cNvGrpSpPr>
          <p:nvPr/>
        </p:nvGrpSpPr>
        <p:grpSpPr>
          <a:xfrm>
            <a:off x="4300657" y="3489821"/>
            <a:ext cx="2805432" cy="2754587"/>
            <a:chOff x="0" y="0"/>
            <a:chExt cx="2382557" cy="2339358"/>
          </a:xfrm>
        </p:grpSpPr>
        <p:sp>
          <p:nvSpPr>
            <p:cNvPr id="19" name="Rectangle 18">
              <a:extLst>
                <a:ext uri="{FF2B5EF4-FFF2-40B4-BE49-F238E27FC236}">
                  <a16:creationId xmlns:a16="http://schemas.microsoft.com/office/drawing/2014/main" id="{52FE2C79-2405-448C-BE9E-A6C47070E72D}"/>
                </a:ext>
              </a:extLst>
            </p:cNvPr>
            <p:cNvSpPr/>
            <p:nvPr/>
          </p:nvSpPr>
          <p:spPr>
            <a:xfrm>
              <a:off x="0" y="0"/>
              <a:ext cx="2382557" cy="2339358"/>
            </a:xfrm>
            <a:prstGeom prst="rec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0" name="Picture 19">
              <a:extLst>
                <a:ext uri="{FF2B5EF4-FFF2-40B4-BE49-F238E27FC236}">
                  <a16:creationId xmlns:a16="http://schemas.microsoft.com/office/drawing/2014/main" id="{467B7DDD-4A67-401E-9A70-C8F07459B78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215" b="97976" l="234" r="92640">
                          <a14:foregroundMark x1="6659" y1="8232" x2="30841" y2="7422"/>
                          <a14:foregroundMark x1="30841" y1="7422" x2="33061" y2="4858"/>
                          <a14:foregroundMark x1="5841" y1="8367" x2="16238" y2="35088"/>
                          <a14:foregroundMark x1="16238" y1="35088" x2="16706" y2="43050"/>
                          <a14:foregroundMark x1="58762" y1="77598" x2="66706" y2="73954"/>
                          <a14:foregroundMark x1="55841" y1="74494" x2="32477" y2="63293"/>
                          <a14:foregroundMark x1="32477" y1="63293" x2="30724" y2="37247"/>
                          <a14:foregroundMark x1="30724" y1="37247" x2="42523" y2="21727"/>
                          <a14:foregroundMark x1="14369" y1="15789" x2="10397" y2="14305"/>
                          <a14:foregroundMark x1="18575" y1="9177" x2="29673" y2="11201"/>
                          <a14:foregroundMark x1="33411" y1="14035" x2="60280" y2="61134"/>
                          <a14:foregroundMark x1="45678" y1="21457" x2="57593" y2="57625"/>
                          <a14:foregroundMark x1="43692" y1="24291" x2="51402" y2="57085"/>
                          <a14:foregroundMark x1="64252" y1="54251" x2="66939" y2="63563"/>
                          <a14:foregroundMark x1="60514" y1="35088" x2="63785" y2="41970"/>
                          <a14:foregroundMark x1="68224" y1="60999" x2="70093" y2="64777"/>
                          <a14:foregroundMark x1="25935" y1="52497" x2="24766" y2="57895"/>
                          <a14:foregroundMark x1="30140" y1="68151" x2="27921" y2="72470"/>
                          <a14:foregroundMark x1="25935" y1="77058" x2="22196" y2="77598"/>
                          <a14:foregroundMark x1="37033" y1="48853" x2="48131" y2="79352"/>
                          <a14:foregroundMark x1="42290" y1="51147" x2="39836" y2="48853"/>
                          <a14:foregroundMark x1="21262" y1="3779" x2="21262" y2="1215"/>
                          <a14:foregroundMark x1="1545" y1="5659" x2="350" y2="5803"/>
                          <a14:foregroundMark x1="21729" y1="3239" x2="20275" y2="3413"/>
                          <a14:foregroundMark x1="350" y1="5803" x2="350" y2="5803"/>
                          <a14:foregroundMark x1="21729" y1="80297" x2="19133" y2="80336"/>
                          <a14:foregroundMark x1="91109" y1="30521" x2="91589" y2="29825"/>
                          <a14:foregroundMark x1="85027" y1="39345" x2="90907" y2="30814"/>
                          <a14:foregroundMark x1="10631" y1="95816" x2="89603" y2="97571"/>
                          <a14:foregroundMark x1="88201" y1="95547" x2="61215" y2="95547"/>
                          <a14:foregroundMark x1="66706" y1="96491" x2="90771" y2="95816"/>
                          <a14:foregroundMark x1="74766" y1="94872" x2="92757" y2="92848"/>
                          <a14:foregroundMark x1="92757" y1="92848" x2="92757" y2="92848"/>
                          <a14:foregroundMark x1="89836" y1="96221" x2="92407" y2="97976"/>
                          <a14:foregroundMark x1="90537" y1="93522" x2="70444" y2="92308"/>
                          <a14:foregroundMark x1="19276" y1="95816" x2="2921" y2="95816"/>
                          <a14:backgroundMark x1="3855" y1="80702" x2="16706" y2="79082"/>
                          <a14:backgroundMark x1="4322" y1="79352" x2="2103" y2="80972"/>
                          <a14:backgroundMark x1="14369" y1="80297" x2="17874" y2="80297"/>
                          <a14:backgroundMark x1="15187" y1="78408" x2="18341" y2="79757"/>
                          <a14:backgroundMark x1="3855" y1="2429" x2="19159" y2="1080"/>
                          <a14:backgroundMark x1="23481" y1="1350" x2="34696" y2="135"/>
                          <a14:backgroundMark x1="84696" y1="42780" x2="83528" y2="44399"/>
                          <a14:backgroundMark x1="83879" y1="44265" x2="77921" y2="50877"/>
                          <a14:backgroundMark x1="78738" y1="51552" x2="77103" y2="51552"/>
                          <a14:backgroundMark x1="78505" y1="51957" x2="75935" y2="52227"/>
                          <a14:backgroundMark x1="82477" y1="44669" x2="84463" y2="41026"/>
                          <a14:backgroundMark x1="93107" y1="34818" x2="91121" y2="31444"/>
                          <a14:backgroundMark x1="15187" y1="79082" x2="19159" y2="80297"/>
                          <a14:backgroundMark x1="20093" y1="3104" x2="1752" y2="5128"/>
                          <a14:backgroundMark x1="1752" y1="5128" x2="3738" y2="3374"/>
                          <a14:backgroundMark x1="5491" y1="88259" x2="50701" y2="89069"/>
                          <a14:backgroundMark x1="50701" y1="89069" x2="56659" y2="88664"/>
                          <a14:backgroundMark x1="66706" y1="83671" x2="68692" y2="87989"/>
                        </a14:backgroundRemoval>
                      </a14:imgEffect>
                    </a14:imgLayer>
                  </a14:imgProps>
                </a:ext>
              </a:extLst>
            </a:blip>
            <a:srcRect l="3157" r="8083"/>
            <a:stretch/>
          </p:blipFill>
          <p:spPr bwMode="auto">
            <a:xfrm>
              <a:off x="5286" y="5285"/>
              <a:ext cx="2376170" cy="2333625"/>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grpSp>
      <p:sp>
        <p:nvSpPr>
          <p:cNvPr id="5" name="TextBox 4">
            <a:extLst>
              <a:ext uri="{FF2B5EF4-FFF2-40B4-BE49-F238E27FC236}">
                <a16:creationId xmlns:a16="http://schemas.microsoft.com/office/drawing/2014/main" id="{7FC25001-A34E-4A97-975A-0D3ADF2E7BE3}"/>
              </a:ext>
            </a:extLst>
          </p:cNvPr>
          <p:cNvSpPr txBox="1"/>
          <p:nvPr/>
        </p:nvSpPr>
        <p:spPr>
          <a:xfrm>
            <a:off x="4966854" y="6243352"/>
            <a:ext cx="1415772" cy="461665"/>
          </a:xfrm>
          <a:prstGeom prst="rect">
            <a:avLst/>
          </a:prstGeom>
          <a:noFill/>
        </p:spPr>
        <p:txBody>
          <a:bodyPr wrap="none" rtlCol="0">
            <a:spAutoFit/>
          </a:bodyPr>
          <a:lstStyle/>
          <a:p>
            <a:r>
              <a:rPr lang="en-US" sz="2400" dirty="0">
                <a:solidFill>
                  <a:schemeClr val="tx2"/>
                </a:solidFill>
              </a:rPr>
              <a:t>Area Map</a:t>
            </a:r>
          </a:p>
        </p:txBody>
      </p:sp>
      <p:sp>
        <p:nvSpPr>
          <p:cNvPr id="21" name="TextBox 20">
            <a:extLst>
              <a:ext uri="{FF2B5EF4-FFF2-40B4-BE49-F238E27FC236}">
                <a16:creationId xmlns:a16="http://schemas.microsoft.com/office/drawing/2014/main" id="{E8A9A749-07A3-4FE7-8FDC-81C1B44B8178}"/>
              </a:ext>
            </a:extLst>
          </p:cNvPr>
          <p:cNvSpPr txBox="1"/>
          <p:nvPr/>
        </p:nvSpPr>
        <p:spPr>
          <a:xfrm>
            <a:off x="8485909" y="6243880"/>
            <a:ext cx="1417376" cy="461665"/>
          </a:xfrm>
          <a:prstGeom prst="rect">
            <a:avLst/>
          </a:prstGeom>
          <a:noFill/>
        </p:spPr>
        <p:txBody>
          <a:bodyPr wrap="none" rtlCol="0">
            <a:spAutoFit/>
          </a:bodyPr>
          <a:lstStyle/>
          <a:p>
            <a:r>
              <a:rPr lang="en-US" sz="2400" dirty="0">
                <a:solidFill>
                  <a:schemeClr val="tx2"/>
                </a:solidFill>
              </a:rPr>
              <a:t>Spot Map</a:t>
            </a:r>
          </a:p>
        </p:txBody>
      </p:sp>
      <p:pic>
        <p:nvPicPr>
          <p:cNvPr id="16" name="Picture 15" descr="Logo&#10;&#10;Description automatically generated">
            <a:extLst>
              <a:ext uri="{FF2B5EF4-FFF2-40B4-BE49-F238E27FC236}">
                <a16:creationId xmlns:a16="http://schemas.microsoft.com/office/drawing/2014/main" id="{79545CF3-DE89-A24E-9744-DA4A9F2D6E93}"/>
              </a:ext>
            </a:extLst>
          </p:cNvPr>
          <p:cNvPicPr>
            <a:picLocks noChangeAspect="1"/>
          </p:cNvPicPr>
          <p:nvPr/>
        </p:nvPicPr>
        <p:blipFill>
          <a:blip r:embed="rId8"/>
          <a:stretch>
            <a:fillRect/>
          </a:stretch>
        </p:blipFill>
        <p:spPr>
          <a:xfrm>
            <a:off x="10986446" y="6135850"/>
            <a:ext cx="1269876" cy="738115"/>
          </a:xfrm>
          <a:prstGeom prst="rect">
            <a:avLst/>
          </a:prstGeom>
        </p:spPr>
      </p:pic>
    </p:spTree>
    <p:extLst>
      <p:ext uri="{BB962C8B-B14F-4D97-AF65-F5344CB8AC3E}">
        <p14:creationId xmlns:p14="http://schemas.microsoft.com/office/powerpoint/2010/main" val="22383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229851" cy="5120640"/>
          </a:xfrm>
        </p:spPr>
        <p:txBody>
          <a:bodyPr>
            <a:normAutofit/>
          </a:bodyPr>
          <a:lstStyle/>
          <a:p>
            <a:pPr marL="342900" marR="0" lvl="0" indent="-342900">
              <a:lnSpc>
                <a:spcPct val="100000"/>
              </a:lnSpc>
              <a:spcBef>
                <a:spcPts val="200"/>
              </a:spcBef>
              <a:spcAft>
                <a:spcPts val="1600"/>
              </a:spcAft>
              <a:buFont typeface="+mj-lt"/>
              <a:buAutoNum type="arabicPeriod"/>
              <a:tabLst>
                <a:tab pos="228600" algn="l"/>
                <a:tab pos="457200" algn="l"/>
              </a:tabLst>
            </a:pPr>
            <a:r>
              <a:rPr lang="en-US" sz="2800" dirty="0">
                <a:solidFill>
                  <a:schemeClr val="tx2"/>
                </a:solidFill>
                <a:effectLst/>
                <a:ea typeface="Century Gothic" panose="020B0502020202020204" pitchFamily="34" charset="0"/>
                <a:cs typeface="Segoe UI" panose="020B0502040204020203" pitchFamily="34" charset="0"/>
              </a:rPr>
              <a:t>In what ways have you seen maps used to communicate health data?</a:t>
            </a:r>
          </a:p>
          <a:p>
            <a:pPr marL="342900" marR="0" lvl="0" indent="-342900">
              <a:lnSpc>
                <a:spcPct val="100000"/>
              </a:lnSpc>
              <a:spcBef>
                <a:spcPts val="0"/>
              </a:spcBef>
              <a:spcAft>
                <a:spcPts val="1600"/>
              </a:spcAft>
              <a:buFont typeface="+mj-lt"/>
              <a:buAutoNum type="arabicPeriod"/>
              <a:tabLst>
                <a:tab pos="228600" algn="l"/>
                <a:tab pos="457200" algn="l"/>
              </a:tabLst>
            </a:pPr>
            <a:r>
              <a:rPr lang="en-US" sz="2800" dirty="0">
                <a:solidFill>
                  <a:schemeClr val="tx2"/>
                </a:solidFill>
                <a:effectLst/>
                <a:ea typeface="Century Gothic" panose="020B0502020202020204" pitchFamily="34" charset="0"/>
                <a:cs typeface="Segoe UI" panose="020B0502040204020203" pitchFamily="34" charset="0"/>
              </a:rPr>
              <a:t>What are some possible problems with using maps to communicate information?</a:t>
            </a:r>
          </a:p>
          <a:p>
            <a:pPr marL="342900" marR="0" lvl="0" indent="-342900">
              <a:lnSpc>
                <a:spcPct val="100000"/>
              </a:lnSpc>
              <a:spcBef>
                <a:spcPts val="0"/>
              </a:spcBef>
              <a:spcAft>
                <a:spcPts val="1600"/>
              </a:spcAft>
              <a:buFont typeface="+mj-lt"/>
              <a:buAutoNum type="arabicPeriod"/>
              <a:tabLst>
                <a:tab pos="228600" algn="l"/>
                <a:tab pos="457200" algn="l"/>
              </a:tabLst>
            </a:pPr>
            <a:r>
              <a:rPr lang="en-US" sz="2800" dirty="0">
                <a:solidFill>
                  <a:schemeClr val="tx2"/>
                </a:solidFill>
                <a:effectLst/>
                <a:ea typeface="Century Gothic" panose="020B0502020202020204" pitchFamily="34" charset="0"/>
                <a:cs typeface="Segoe UI" panose="020B0502040204020203" pitchFamily="34" charset="0"/>
              </a:rPr>
              <a:t>Give an example use for a </a:t>
            </a:r>
            <a:r>
              <a:rPr lang="en-US" sz="2800" b="1" dirty="0">
                <a:solidFill>
                  <a:schemeClr val="tx2"/>
                </a:solidFill>
                <a:effectLst/>
                <a:ea typeface="Century Gothic" panose="020B0502020202020204" pitchFamily="34" charset="0"/>
                <a:cs typeface="Segoe UI" panose="020B0502040204020203" pitchFamily="34" charset="0"/>
              </a:rPr>
              <a:t>spot map</a:t>
            </a:r>
            <a:r>
              <a:rPr lang="en-US" sz="2800" dirty="0">
                <a:solidFill>
                  <a:schemeClr val="tx2"/>
                </a:solidFill>
                <a:effectLst/>
                <a:ea typeface="Century Gothic" panose="020B0502020202020204" pitchFamily="34" charset="0"/>
                <a:cs typeface="Segoe UI" panose="020B0502040204020203" pitchFamily="34" charset="0"/>
              </a:rPr>
              <a:t> and one for an </a:t>
            </a:r>
            <a:r>
              <a:rPr lang="en-US" sz="2800" b="1" dirty="0">
                <a:solidFill>
                  <a:schemeClr val="tx2"/>
                </a:solidFill>
                <a:effectLst/>
                <a:ea typeface="Century Gothic" panose="020B0502020202020204" pitchFamily="34" charset="0"/>
                <a:cs typeface="Segoe UI" panose="020B0502040204020203" pitchFamily="34" charset="0"/>
              </a:rPr>
              <a:t>area map</a:t>
            </a:r>
            <a:r>
              <a:rPr lang="en-US" sz="2800" dirty="0">
                <a:solidFill>
                  <a:schemeClr val="tx2"/>
                </a:solidFill>
                <a:effectLst/>
                <a:ea typeface="Century Gothic" panose="020B0502020202020204" pitchFamily="34" charset="0"/>
                <a:cs typeface="Segoe UI" panose="020B0502040204020203" pitchFamily="34" charset="0"/>
              </a:rPr>
              <a:t>.</a:t>
            </a:r>
          </a:p>
        </p:txBody>
      </p:sp>
      <p:pic>
        <p:nvPicPr>
          <p:cNvPr id="13" name="Picture 12" descr="A picture containing animal&#10;&#10;Description automatically generated">
            <a:extLst>
              <a:ext uri="{FF2B5EF4-FFF2-40B4-BE49-F238E27FC236}">
                <a16:creationId xmlns:a16="http://schemas.microsoft.com/office/drawing/2014/main" id="{E5658229-5B7F-C348-BF55-532D86DA4295}"/>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21" name="Picture 20">
            <a:extLst>
              <a:ext uri="{FF2B5EF4-FFF2-40B4-BE49-F238E27FC236}">
                <a16:creationId xmlns:a16="http://schemas.microsoft.com/office/drawing/2014/main" id="{E80AEC62-D141-5940-A5FF-47AD51B515C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Maps 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756143"/>
            <a:ext cx="7727346" cy="5750170"/>
          </a:xfrm>
        </p:spPr>
        <p:txBody>
          <a:bodyPr anchor="t">
            <a:normAutofit/>
          </a:bodyPr>
          <a:lstStyle/>
          <a:p>
            <a:r>
              <a:rPr lang="en-US" sz="2600" dirty="0"/>
              <a:t>John Snow was an English</a:t>
            </a:r>
            <a:br>
              <a:rPr lang="en-US" sz="2600" dirty="0"/>
            </a:br>
            <a:r>
              <a:rPr lang="en-US" sz="2600" dirty="0"/>
              <a:t>anesthesiologist who </a:t>
            </a:r>
            <a:br>
              <a:rPr lang="en-US" sz="2600" dirty="0"/>
            </a:br>
            <a:r>
              <a:rPr lang="en-US" sz="2600" dirty="0"/>
              <a:t>investigated a London</a:t>
            </a:r>
            <a:br>
              <a:rPr lang="en-US" sz="2600" dirty="0"/>
            </a:br>
            <a:r>
              <a:rPr lang="en-US" sz="2600" dirty="0"/>
              <a:t>cholera epidemic in 1854</a:t>
            </a:r>
          </a:p>
          <a:p>
            <a:r>
              <a:rPr lang="en-US" sz="2600" dirty="0"/>
              <a:t>Snow mapped the homes</a:t>
            </a:r>
            <a:br>
              <a:rPr lang="en-US" sz="2600" dirty="0"/>
            </a:br>
            <a:r>
              <a:rPr lang="en-US" sz="2600" dirty="0"/>
              <a:t>and workplaces of people</a:t>
            </a:r>
            <a:br>
              <a:rPr lang="en-US" sz="2600" dirty="0"/>
            </a:br>
            <a:r>
              <a:rPr lang="en-US" sz="2600" dirty="0"/>
              <a:t>with cholera</a:t>
            </a:r>
          </a:p>
          <a:p>
            <a:r>
              <a:rPr lang="en-US" sz="2600" dirty="0"/>
              <a:t>Map showed most cases</a:t>
            </a:r>
            <a:br>
              <a:rPr lang="en-US" sz="2600" dirty="0"/>
            </a:br>
            <a:r>
              <a:rPr lang="en-US" sz="2600" dirty="0"/>
              <a:t>used the Broad Street</a:t>
            </a:r>
            <a:br>
              <a:rPr lang="en-US" sz="2600" dirty="0"/>
            </a:br>
            <a:r>
              <a:rPr lang="en-US" sz="2600" dirty="0"/>
              <a:t>pump as a water source</a:t>
            </a:r>
          </a:p>
          <a:p>
            <a:r>
              <a:rPr lang="en-US" sz="2600" dirty="0"/>
              <a:t>Epidemic subsided after pump handle was removed</a:t>
            </a:r>
          </a:p>
          <a:p>
            <a:r>
              <a:rPr lang="en-US" sz="2600" dirty="0"/>
              <a:t>CDC uses similar epidemiological techniques today to visualize data, only with more sophisticated geographic information systems (GIS)</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7" name="Picture 6" descr="Street map marked with locations pumps and cholera cases.">
            <a:extLst>
              <a:ext uri="{FF2B5EF4-FFF2-40B4-BE49-F238E27FC236}">
                <a16:creationId xmlns:a16="http://schemas.microsoft.com/office/drawing/2014/main" id="{5A2D0DA5-9269-42C8-A504-21814F1B2A25}"/>
              </a:ext>
            </a:extLst>
          </p:cNvPr>
          <p:cNvPicPr>
            <a:picLocks noChangeAspect="1"/>
          </p:cNvPicPr>
          <p:nvPr/>
        </p:nvPicPr>
        <p:blipFill rotWithShape="1">
          <a:blip r:embed="rId6">
            <a:extLst>
              <a:ext uri="{28A0092B-C50C-407E-A947-70E740481C1C}">
                <a14:useLocalDpi xmlns:a14="http://schemas.microsoft.com/office/drawing/2010/main" val="0"/>
              </a:ext>
            </a:extLst>
          </a:blip>
          <a:srcRect l="3756" t="3644" r="4947" b="4428"/>
          <a:stretch/>
        </p:blipFill>
        <p:spPr bwMode="auto">
          <a:xfrm>
            <a:off x="7596555" y="40844"/>
            <a:ext cx="4549084" cy="4250048"/>
          </a:xfrm>
          <a:prstGeom prst="rect">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02804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Maps 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833882"/>
            <a:ext cx="7955946" cy="5760349"/>
          </a:xfrm>
        </p:spPr>
        <p:txBody>
          <a:bodyPr anchor="t">
            <a:normAutofit/>
          </a:bodyPr>
          <a:lstStyle/>
          <a:p>
            <a:r>
              <a:rPr lang="en-US" sz="2600" dirty="0"/>
              <a:t>Correlation occurs when factors have the same pattern.</a:t>
            </a:r>
          </a:p>
          <a:p>
            <a:r>
              <a:rPr lang="en-US" sz="2600" dirty="0"/>
              <a:t>Causation occurs when one factor causes another.</a:t>
            </a:r>
          </a:p>
          <a:p>
            <a:pPr lvl="1"/>
            <a:r>
              <a:rPr lang="en-US" sz="2600" dirty="0"/>
              <a:t>Attribution occurs when causation is linked to a single cause. This is rare!</a:t>
            </a:r>
          </a:p>
          <a:p>
            <a:pPr lvl="1"/>
            <a:r>
              <a:rPr lang="en-US" sz="2600" dirty="0"/>
              <a:t>Contribution occurs when a factor is only one of multiple factors leading to a given outcome.</a:t>
            </a:r>
          </a:p>
          <a:p>
            <a:r>
              <a:rPr lang="en-US" sz="2600" dirty="0"/>
              <a:t>Ex: Ice cream sales and drowning deaths both go up in the summer and down in winter. </a:t>
            </a:r>
          </a:p>
          <a:p>
            <a:pPr lvl="1"/>
            <a:r>
              <a:rPr lang="en-US" sz="2600" dirty="0"/>
              <a:t>Correlation: Both factors share the same pattern.</a:t>
            </a:r>
          </a:p>
          <a:p>
            <a:pPr lvl="1"/>
            <a:r>
              <a:rPr lang="en-US" sz="2600" dirty="0"/>
              <a:t>Causation: There is no causation here. Just because both have the same pattern does not mean that eating ice cream causes drowning! Both are actually caused by contributing factors such as hot weather and available vacation time.</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8110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423282" cy="5120640"/>
          </a:xfrm>
        </p:spPr>
        <p:txBody>
          <a:bodyPr>
            <a:normAutofit/>
          </a:bodyPr>
          <a:lstStyle/>
          <a:p>
            <a:pPr marL="514350" lvl="0" indent="-514350">
              <a:buFont typeface="+mj-lt"/>
              <a:buAutoNum type="arabicPeriod"/>
            </a:pPr>
            <a:r>
              <a:rPr lang="en-US" sz="2800" dirty="0"/>
              <a:t>How did Snow’s map help him to identify Pump A as the problem?</a:t>
            </a:r>
          </a:p>
          <a:p>
            <a:pPr marL="514350" lvl="0" indent="-514350">
              <a:buFont typeface="+mj-lt"/>
              <a:buAutoNum type="arabicPeriod"/>
            </a:pPr>
            <a:r>
              <a:rPr lang="en-US" sz="2800" dirty="0"/>
              <a:t>In addition to mapping cholera cases, what other surveillance data did Snow collect?</a:t>
            </a:r>
          </a:p>
          <a:p>
            <a:pPr marL="514350" lvl="0" indent="-514350">
              <a:buFont typeface="+mj-lt"/>
              <a:buAutoNum type="arabicPeriod"/>
            </a:pPr>
            <a:r>
              <a:rPr lang="en-US" sz="2800" dirty="0"/>
              <a:t>Obesity is an area of concern in </a:t>
            </a:r>
            <a:r>
              <a:rPr lang="en-US" sz="2800" b="1" dirty="0"/>
              <a:t>public health</a:t>
            </a:r>
            <a:r>
              <a:rPr lang="en-US" sz="2800" dirty="0"/>
              <a:t>. What other health concerns might have a </a:t>
            </a:r>
            <a:r>
              <a:rPr lang="en-US" sz="2800" b="1" dirty="0"/>
              <a:t>correlation</a:t>
            </a:r>
            <a:r>
              <a:rPr lang="en-US" sz="2800" dirty="0"/>
              <a:t> with obesity? What factors might show a </a:t>
            </a:r>
            <a:r>
              <a:rPr lang="en-US" sz="2800" b="1" dirty="0"/>
              <a:t>contribution</a:t>
            </a:r>
            <a:r>
              <a:rPr lang="en-US" sz="2800" dirty="0"/>
              <a:t> to obesity?</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6897CE92-5DDB-764C-A2ED-AE98E24779A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a:t>
            </a:r>
          </a:p>
        </p:txBody>
      </p:sp>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7614138" y="5067275"/>
            <a:ext cx="4007246" cy="468368"/>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4"/>
              </a:rPr>
              <a:t>https://youtu.be/HE4yJYY4WH8</a:t>
            </a:r>
            <a:endParaRPr lang="en-US" sz="20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8" name="Picture 7">
            <a:extLst>
              <a:ext uri="{FF2B5EF4-FFF2-40B4-BE49-F238E27FC236}">
                <a16:creationId xmlns:a16="http://schemas.microsoft.com/office/drawing/2014/main" id="{B1630A0B-8058-4747-B596-808E62C67BAB}"/>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5" name="Online Media 4" title="CDC's Tracking Program: Making Missouri Cooling Centers Easy to Find">
            <a:hlinkClick r:id="" action="ppaction://media"/>
            <a:extLst>
              <a:ext uri="{FF2B5EF4-FFF2-40B4-BE49-F238E27FC236}">
                <a16:creationId xmlns:a16="http://schemas.microsoft.com/office/drawing/2014/main" id="{A69C42DF-6A9B-4E89-B013-A125C70E01CE}"/>
              </a:ext>
            </a:extLst>
          </p:cNvPr>
          <p:cNvPicPr>
            <a:picLocks noRot="1" noChangeAspect="1"/>
          </p:cNvPicPr>
          <p:nvPr>
            <a:videoFile r:link="rId1"/>
          </p:nvPr>
        </p:nvPicPr>
        <p:blipFill>
          <a:blip r:embed="rId8"/>
          <a:stretch>
            <a:fillRect/>
          </a:stretch>
        </p:blipFill>
        <p:spPr>
          <a:xfrm>
            <a:off x="4959622" y="1372927"/>
            <a:ext cx="6538670" cy="3694348"/>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546374" cy="5120640"/>
          </a:xfrm>
        </p:spPr>
        <p:txBody>
          <a:bodyPr>
            <a:normAutofit/>
          </a:bodyPr>
          <a:lstStyle/>
          <a:p>
            <a:pPr marL="514350" lvl="0" indent="-514350">
              <a:spcBef>
                <a:spcPts val="0"/>
              </a:spcBef>
              <a:spcAft>
                <a:spcPts val="1600"/>
              </a:spcAft>
              <a:buFont typeface="+mj-lt"/>
              <a:buAutoNum type="arabicPeriod"/>
            </a:pPr>
            <a:r>
              <a:rPr lang="en-US" sz="2800" dirty="0"/>
              <a:t>Missouri used maps to direct people to nearby cooling centers during heat waves. Find an example of how maps are used in your community to direct people to </a:t>
            </a:r>
            <a:r>
              <a:rPr lang="en-US" sz="2800" b="1" dirty="0"/>
              <a:t>public health</a:t>
            </a:r>
            <a:r>
              <a:rPr lang="en-US" sz="2800" dirty="0"/>
              <a:t> related services.</a:t>
            </a:r>
          </a:p>
          <a:p>
            <a:pPr marL="514350" lvl="0" indent="-514350">
              <a:spcBef>
                <a:spcPts val="0"/>
              </a:spcBef>
              <a:spcAft>
                <a:spcPts val="1600"/>
              </a:spcAft>
              <a:buFont typeface="+mj-lt"/>
              <a:buAutoNum type="arabicPeriod"/>
            </a:pPr>
            <a:r>
              <a:rPr lang="en-US" sz="2800" dirty="0"/>
              <a:t>Describe two ways that you have seen maps used in your life to communicate information related to </a:t>
            </a:r>
            <a:r>
              <a:rPr lang="en-US" sz="2800" b="1" dirty="0"/>
              <a:t>public health </a:t>
            </a:r>
            <a:r>
              <a:rPr lang="en-US" sz="2800" dirty="0"/>
              <a:t>(other than ways described in this lesson).</a:t>
            </a:r>
          </a:p>
          <a:p>
            <a:pPr marL="514350" lvl="0" indent="-514350">
              <a:spcBef>
                <a:spcPts val="0"/>
              </a:spcBef>
              <a:spcAft>
                <a:spcPts val="1600"/>
              </a:spcAft>
              <a:buFont typeface="+mj-lt"/>
              <a:buAutoNum type="arabicPeriod"/>
            </a:pPr>
            <a:r>
              <a:rPr lang="en-US" sz="2800" dirty="0"/>
              <a:t>When you look at a map, what features do you look for to help you understand what you are seeing?</a:t>
            </a:r>
          </a:p>
        </p:txBody>
      </p:sp>
      <p:pic>
        <p:nvPicPr>
          <p:cNvPr id="13" name="Picture 12" descr="A picture containing animal&#10;&#10;Description automatically generated">
            <a:extLst>
              <a:ext uri="{FF2B5EF4-FFF2-40B4-BE49-F238E27FC236}">
                <a16:creationId xmlns:a16="http://schemas.microsoft.com/office/drawing/2014/main" id="{E5658229-5B7F-C348-BF55-532D86DA4295}"/>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172C4605-7FC4-064F-BF42-0079AC32D2DD}"/>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383166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5c1fcb88-6598-47af-8e79-705c90a48c47"/>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2" ma:contentTypeDescription="Create a new document." ma:contentTypeScope="" ma:versionID="b5ea7a3ff8b2de2c57ec7bc5ee36f267">
  <xsd:schema xmlns:xsd="http://www.w3.org/2001/XMLSchema" xmlns:xs="http://www.w3.org/2001/XMLSchema" xmlns:p="http://schemas.microsoft.com/office/2006/metadata/properties" xmlns:ns3="5209fd75-7a81-4168-b980-79f8c369b5ef" targetNamespace="http://schemas.microsoft.com/office/2006/metadata/properties" ma:root="true" ma:fieldsID="03fec3d55c1cf020c36dcc482f56f43b" ns3:_="">
    <xsd:import namespace="5209fd75-7a81-4168-b980-79f8c369b5e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fd75-7a81-4168-b980-79f8c369b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531BD6-B922-454C-A433-0744AFF32838}">
  <ds:schemaRefs>
    <ds:schemaRef ds:uri="http://purl.org/dc/elements/1.1/"/>
    <ds:schemaRef ds:uri="http://purl.org/dc/terms/"/>
    <ds:schemaRef ds:uri="http://www.w3.org/XML/1998/namespace"/>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5209fd75-7a81-4168-b980-79f8c369b5ef"/>
    <ds:schemaRef ds:uri="http://schemas.microsoft.com/office/2006/metadata/properties"/>
  </ds:schemaRefs>
</ds:datastoreItem>
</file>

<file path=customXml/itemProps2.xml><?xml version="1.0" encoding="utf-8"?>
<ds:datastoreItem xmlns:ds="http://schemas.openxmlformats.org/officeDocument/2006/customXml" ds:itemID="{09DDCBDF-21DA-465A-B361-B8DF177941CC}">
  <ds:schemaRefs>
    <ds:schemaRef ds:uri="http://schemas.microsoft.com/sharepoint/v3/contenttype/forms"/>
  </ds:schemaRefs>
</ds:datastoreItem>
</file>

<file path=customXml/itemProps3.xml><?xml version="1.0" encoding="utf-8"?>
<ds:datastoreItem xmlns:ds="http://schemas.openxmlformats.org/officeDocument/2006/customXml" ds:itemID="{E600CEF0-DBFE-44FD-88A6-811145529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fd75-7a81-4168-b980-79f8c369b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1854</TotalTime>
  <Words>2959</Words>
  <Application>Microsoft Office PowerPoint</Application>
  <PresentationFormat>Widescreen</PresentationFormat>
  <Paragraphs>184</Paragraphs>
  <Slides>15</Slides>
  <Notes>15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Corbel</vt:lpstr>
      <vt:lpstr>Open Sans</vt:lpstr>
      <vt:lpstr>Times New Roman</vt:lpstr>
      <vt:lpstr>Wingdings 2</vt:lpstr>
      <vt:lpstr>Frame</vt:lpstr>
      <vt:lpstr>Mapping Public Health</vt:lpstr>
      <vt:lpstr>PowerPoint Presentation</vt:lpstr>
      <vt:lpstr>Understanding How  Maps  Are Used in Public Health</vt:lpstr>
      <vt:lpstr>Think About It</vt:lpstr>
      <vt:lpstr>Maps and CDC</vt:lpstr>
      <vt:lpstr>Maps and CDC</vt:lpstr>
      <vt:lpstr>Think About It</vt:lpstr>
      <vt:lpstr>From the Expert</vt:lpstr>
      <vt:lpstr>Think About It</vt:lpstr>
      <vt:lpstr>Give it a Try</vt:lpstr>
      <vt:lpstr>Use the  Public Health Approach</vt:lpstr>
      <vt:lpstr>Give it a Try</vt:lpstr>
      <vt:lpstr>Give it a Try</vt:lpstr>
      <vt:lpstr>Give it a Try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Public Health</dc:title>
  <dc:creator>CDC Museum Public Health Academy</dc:creator>
  <cp:lastModifiedBy>Domby, Emma (CDC/OD/OC) (CTR)</cp:lastModifiedBy>
  <cp:revision>1</cp:revision>
  <cp:lastPrinted>2021-09-03T14:53:05Z</cp:lastPrinted>
  <dcterms:created xsi:type="dcterms:W3CDTF">2021-01-13T22:46:39Z</dcterms:created>
  <dcterms:modified xsi:type="dcterms:W3CDTF">2024-11-25T19:01:20Z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2021-01-15T14:28:02Z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89cd389e-e232-47cc-9642-6b817dfcbe1a</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