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2" r:id="rId1"/>
    <p:sldMasterId id="2147483664" r:id="rId2"/>
    <p:sldMasterId id="2147483666" r:id="rId3"/>
  </p:sldMasterIdLst>
  <p:notesMasterIdLst>
    <p:notesMasterId r:id="rId20"/>
  </p:notesMasterIdLst>
  <p:sldIdLst>
    <p:sldId id="310" r:id="rId4"/>
    <p:sldId id="331" r:id="rId5"/>
    <p:sldId id="330" r:id="rId6"/>
    <p:sldId id="339" r:id="rId7"/>
    <p:sldId id="340" r:id="rId8"/>
    <p:sldId id="341" r:id="rId9"/>
    <p:sldId id="349" r:id="rId10"/>
    <p:sldId id="333" r:id="rId11"/>
    <p:sldId id="344" r:id="rId12"/>
    <p:sldId id="343" r:id="rId13"/>
    <p:sldId id="342" r:id="rId14"/>
    <p:sldId id="345" r:id="rId15"/>
    <p:sldId id="346" r:id="rId16"/>
    <p:sldId id="350" r:id="rId17"/>
    <p:sldId id="347" r:id="rId18"/>
    <p:sldId id="348" r:id="rId1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FFD961"/>
    <a:srgbClr val="007033"/>
    <a:srgbClr val="92D050"/>
    <a:srgbClr val="057C18"/>
    <a:srgbClr val="DE6300"/>
    <a:srgbClr val="FFDFC5"/>
    <a:srgbClr val="FFBF8C"/>
    <a:srgbClr val="FF9F52"/>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47" autoAdjust="0"/>
    <p:restoredTop sz="86364" autoAdjust="0"/>
  </p:normalViewPr>
  <p:slideViewPr>
    <p:cSldViewPr snapToGrid="0" snapToObjects="1">
      <p:cViewPr varScale="1">
        <p:scale>
          <a:sx n="113" d="100"/>
          <a:sy n="113" d="100"/>
        </p:scale>
        <p:origin x="1176"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0"/>
    </p:cViewPr>
  </p:sorterViewPr>
  <p:notesViewPr>
    <p:cSldViewPr snapToGrid="0" snapToObjects="1">
      <p:cViewPr>
        <p:scale>
          <a:sx n="140" d="100"/>
          <a:sy n="140" d="100"/>
        </p:scale>
        <p:origin x="82" y="-217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02F0-4998-8538-BB29B4D4E3DB}"/>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02F0-4998-8538-BB29B4D4E3DB}"/>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02F0-4998-8538-BB29B4D4E3DB}"/>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02F0-4998-8538-BB29B4D4E3DB}"/>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02F0-4998-8538-BB29B4D4E3DB}"/>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02F0-4998-8538-BB29B4D4E3DB}"/>
              </c:ext>
            </c:extLst>
          </c:dPt>
          <c:dLbls>
            <c:dLbl>
              <c:idx val="0"/>
              <c:layout>
                <c:manualLayout>
                  <c:x val="-2.3662421094209973E-2"/>
                  <c:y val="5.3953519584091149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7.0</a:t>
                    </a: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(n = </a:t>
                    </a:r>
                    <a:fld id="{B02CE7DC-7C38-4A46-B782-D53694BAB8BA}" type="VALUE">
                      <a:rPr lang="en-US" sz="100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45227923147437377"/>
                      <c:h val="0.15066032562857679"/>
                    </c:manualLayout>
                  </c15:layout>
                  <c15:dlblFieldTable/>
                  <c15:showDataLabelsRange val="0"/>
                </c:ext>
                <c:ext xmlns:c16="http://schemas.microsoft.com/office/drawing/2014/chart" uri="{C3380CC4-5D6E-409C-BE32-E72D297353CC}">
                  <c16:uniqueId val="{00000001-02F0-4998-8538-BB29B4D4E3DB}"/>
                </c:ext>
              </c:extLst>
            </c:dLbl>
            <c:dLbl>
              <c:idx val="1"/>
              <c:delete val="1"/>
              <c:extLst>
                <c:ext xmlns:c15="http://schemas.microsoft.com/office/drawing/2012/chart" uri="{CE6537A1-D6FC-4f65-9D91-7224C49458BB}"/>
                <c:ext xmlns:c16="http://schemas.microsoft.com/office/drawing/2014/chart" uri="{C3380CC4-5D6E-409C-BE32-E72D297353CC}">
                  <c16:uniqueId val="{00000003-02F0-4998-8538-BB29B4D4E3DB}"/>
                </c:ext>
              </c:extLst>
            </c:dLbl>
            <c:dLbl>
              <c:idx val="2"/>
              <c:layout>
                <c:manualLayout>
                  <c:x val="-0.19843164261918786"/>
                  <c:y val="-0.20029195617531906"/>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rPr>
                      <a:t>58.1% </a:t>
                    </a:r>
                    <a:r>
                      <a:rPr lang="en-US" sz="1000" baseline="0" dirty="0" smtClean="0">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8192614902481009"/>
                      <c:h val="0.2002188752057413"/>
                    </c:manualLayout>
                  </c15:layout>
                  <c15:dlblFieldTable/>
                  <c15:showDataLabelsRange val="0"/>
                </c:ext>
                <c:ext xmlns:c16="http://schemas.microsoft.com/office/drawing/2014/chart" uri="{C3380CC4-5D6E-409C-BE32-E72D297353CC}">
                  <c16:uniqueId val="{00000005-02F0-4998-8538-BB29B4D4E3DB}"/>
                </c:ext>
              </c:extLst>
            </c:dLbl>
            <c:dLbl>
              <c:idx val="3"/>
              <c:layout>
                <c:manualLayout>
                  <c:x val="0.1715525529330223"/>
                  <c:y val="8.0765272658662637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F8C12D5F-376C-43BA-9AD8-A7BB4C515AEB}" type="CATEGORYNAME">
                      <a:rPr lang="en-US"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baseline="0" dirty="0" smtClean="0">
                        <a:solidFill>
                          <a:schemeClr val="bg1"/>
                        </a:solidFill>
                      </a:rPr>
                      <a:t> 11.6% (n = </a:t>
                    </a:r>
                    <a:fld id="{603AC9E7-539F-4E3C-8010-93D5BCF0460B}" type="VALUE">
                      <a:rPr lang="en-US" baseline="0"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baseline="0" dirty="0" smtClean="0">
                        <a:solidFill>
                          <a:schemeClr val="bg1"/>
                        </a:solidFill>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31130872752069993"/>
                      <c:h val="0.21524988405865048"/>
                    </c:manualLayout>
                  </c15:layout>
                  <c15:dlblFieldTable/>
                  <c15:showDataLabelsRange val="0"/>
                </c:ext>
                <c:ext xmlns:c16="http://schemas.microsoft.com/office/drawing/2014/chart" uri="{C3380CC4-5D6E-409C-BE32-E72D297353CC}">
                  <c16:uniqueId val="{00000007-02F0-4998-8538-BB29B4D4E3DB}"/>
                </c:ext>
              </c:extLst>
            </c:dLbl>
            <c:dLbl>
              <c:idx val="4"/>
              <c:delete val="1"/>
              <c:extLst>
                <c:ext xmlns:c15="http://schemas.microsoft.com/office/drawing/2012/chart" uri="{CE6537A1-D6FC-4f65-9D91-7224C49458BB}"/>
                <c:ext xmlns:c16="http://schemas.microsoft.com/office/drawing/2014/chart" uri="{C3380CC4-5D6E-409C-BE32-E72D297353CC}">
                  <c16:uniqueId val="{00000009-02F0-4998-8538-BB29B4D4E3DB}"/>
                </c:ext>
              </c:extLst>
            </c:dLbl>
            <c:dLbl>
              <c:idx val="5"/>
              <c:delete val="1"/>
              <c:extLst>
                <c:ext xmlns:c15="http://schemas.microsoft.com/office/drawing/2012/chart" uri="{CE6537A1-D6FC-4f65-9D91-7224C49458BB}"/>
                <c:ext xmlns:c16="http://schemas.microsoft.com/office/drawing/2014/chart" uri="{C3380CC4-5D6E-409C-BE32-E72D297353CC}">
                  <c16:uniqueId val="{0000000B-02F0-4998-8538-BB29B4D4E3D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3</c:v>
                </c:pt>
                <c:pt idx="1">
                  <c:v>4</c:v>
                </c:pt>
                <c:pt idx="2">
                  <c:v>25</c:v>
                </c:pt>
                <c:pt idx="3">
                  <c:v>5</c:v>
                </c:pt>
                <c:pt idx="4">
                  <c:v>6</c:v>
                </c:pt>
                <c:pt idx="5">
                  <c:v>0</c:v>
                </c:pt>
              </c:numCache>
            </c:numRef>
          </c:val>
          <c:extLst>
            <c:ext xmlns:c16="http://schemas.microsoft.com/office/drawing/2014/chart" uri="{C3380CC4-5D6E-409C-BE32-E72D297353CC}">
              <c16:uniqueId val="{0000000C-02F0-4998-8538-BB29B4D4E3DB}"/>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6.9767441860465116</c:v>
                </c:pt>
                <c:pt idx="1">
                  <c:v>9.3023255813953494</c:v>
                </c:pt>
                <c:pt idx="2">
                  <c:v>58.139534883720934</c:v>
                </c:pt>
                <c:pt idx="3">
                  <c:v>11.627906976744185</c:v>
                </c:pt>
                <c:pt idx="4">
                  <c:v>13.953488372093023</c:v>
                </c:pt>
                <c:pt idx="5">
                  <c:v>0</c:v>
                </c:pt>
              </c:numCache>
            </c:numRef>
          </c:val>
          <c:extLst>
            <c:ext xmlns:c16="http://schemas.microsoft.com/office/drawing/2014/chart" uri="{C3380CC4-5D6E-409C-BE32-E72D297353CC}">
              <c16:uniqueId val="{00000019-02F0-4998-8538-BB29B4D4E3DB}"/>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7</c:v>
                </c:pt>
                <c:pt idx="1">
                  <c:v>9.3000000000000007</c:v>
                </c:pt>
                <c:pt idx="2">
                  <c:v>58.1</c:v>
                </c:pt>
                <c:pt idx="3">
                  <c:v>11.6</c:v>
                </c:pt>
                <c:pt idx="4">
                  <c:v>14</c:v>
                </c:pt>
                <c:pt idx="5">
                  <c:v>0</c:v>
                </c:pt>
              </c:numCache>
            </c:numRef>
          </c:val>
          <c:extLst>
            <c:ext xmlns:c16="http://schemas.microsoft.com/office/drawing/2014/chart" uri="{C3380CC4-5D6E-409C-BE32-E72D297353CC}">
              <c16:uniqueId val="{00000026-02F0-4998-8538-BB29B4D4E3DB}"/>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dPt>
            <c:idx val="0"/>
            <c:bubble3D val="0"/>
            <c:spPr>
              <a:solidFill>
                <a:schemeClr val="bg1"/>
              </a:solidFill>
              <a:ln w="9525">
                <a:solidFill>
                  <a:schemeClr val="tx1"/>
                </a:solidFill>
              </a:ln>
              <a:effectLst/>
            </c:spPr>
            <c:extLst>
              <c:ext xmlns:c16="http://schemas.microsoft.com/office/drawing/2014/chart" uri="{C3380CC4-5D6E-409C-BE32-E72D297353CC}">
                <c16:uniqueId val="{00000001-A0D1-4D8B-BECF-91DEEF3E3464}"/>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A0D1-4D8B-BECF-91DEEF3E3464}"/>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A0D1-4D8B-BECF-91DEEF3E3464}"/>
              </c:ext>
            </c:extLst>
          </c:dPt>
          <c:dLbls>
            <c:dLbl>
              <c:idx val="0"/>
              <c:layout>
                <c:manualLayout>
                  <c:x val="-0.13655462692802772"/>
                  <c:y val="-0.13601889146874424"/>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97.7%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A0D1-4D8B-BECF-91DEEF3E3464}"/>
                </c:ext>
              </c:extLst>
            </c:dLbl>
            <c:dLbl>
              <c:idx val="1"/>
              <c:delete val="1"/>
              <c:extLst>
                <c:ext xmlns:c15="http://schemas.microsoft.com/office/drawing/2012/chart" uri="{CE6537A1-D6FC-4f65-9D91-7224C49458BB}"/>
                <c:ext xmlns:c16="http://schemas.microsoft.com/office/drawing/2014/chart" uri="{C3380CC4-5D6E-409C-BE32-E72D297353CC}">
                  <c16:uniqueId val="{00000003-A0D1-4D8B-BECF-91DEEF3E3464}"/>
                </c:ext>
              </c:extLst>
            </c:dLbl>
            <c:dLbl>
              <c:idx val="2"/>
              <c:delete val="1"/>
              <c:extLst>
                <c:ext xmlns:c15="http://schemas.microsoft.com/office/drawing/2012/chart" uri="{CE6537A1-D6FC-4f65-9D91-7224C49458BB}"/>
                <c:ext xmlns:c16="http://schemas.microsoft.com/office/drawing/2014/chart" uri="{C3380CC4-5D6E-409C-BE32-E72D297353CC}">
                  <c16:uniqueId val="{00000005-A0D1-4D8B-BECF-91DEEF3E346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val>
            <c:numRef>
              <c:f>Sheet1!$B$2:$B$4</c:f>
              <c:numCache>
                <c:formatCode>0</c:formatCode>
                <c:ptCount val="3"/>
                <c:pt idx="0">
                  <c:v>43</c:v>
                </c:pt>
                <c:pt idx="1">
                  <c:v>1</c:v>
                </c:pt>
                <c:pt idx="2">
                  <c:v>0</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6-A0D1-4D8B-BECF-91DEEF3E3464}"/>
            </c:ext>
          </c:extLst>
        </c:ser>
        <c:ser>
          <c:idx val="1"/>
          <c:order val="1"/>
          <c:val>
            <c:numRef>
              <c:f>Sheet1!$C$2:$C$4</c:f>
              <c:numCache>
                <c:formatCode>General</c:formatCode>
                <c:ptCount val="3"/>
                <c:pt idx="0">
                  <c:v>97.727272727272734</c:v>
                </c:pt>
                <c:pt idx="1">
                  <c:v>2.2727272727272729</c:v>
                </c:pt>
                <c:pt idx="2">
                  <c:v>0</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Column2</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7-A0D1-4D8B-BECF-91DEEF3E3464}"/>
            </c:ext>
          </c:extLst>
        </c:ser>
        <c:ser>
          <c:idx val="2"/>
          <c:order val="2"/>
          <c:val>
            <c:numRef>
              <c:f>Sheet1!$D$2:$D$4</c:f>
              <c:numCache>
                <c:formatCode>General</c:formatCode>
                <c:ptCount val="3"/>
                <c:pt idx="0">
                  <c:v>97.7</c:v>
                </c:pt>
                <c:pt idx="1">
                  <c:v>2.2999999999999998</c:v>
                </c:pt>
                <c:pt idx="2">
                  <c:v>0</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Column3</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8-A0D1-4D8B-BECF-91DEEF3E3464}"/>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dPt>
            <c:idx val="0"/>
            <c:bubble3D val="0"/>
            <c:spPr>
              <a:solidFill>
                <a:schemeClr val="bg1"/>
              </a:solidFill>
              <a:ln w="9525">
                <a:solidFill>
                  <a:schemeClr val="tx1"/>
                </a:solidFill>
              </a:ln>
              <a:effectLst/>
            </c:spPr>
            <c:extLst>
              <c:ext xmlns:c16="http://schemas.microsoft.com/office/drawing/2014/chart" uri="{C3380CC4-5D6E-409C-BE32-E72D297353CC}">
                <c16:uniqueId val="{00000001-03E8-4DD5-9310-F35D08C891D1}"/>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03E8-4DD5-9310-F35D08C891D1}"/>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03E8-4DD5-9310-F35D08C891D1}"/>
              </c:ext>
            </c:extLst>
          </c:dPt>
          <c:dLbls>
            <c:dLbl>
              <c:idx val="0"/>
              <c:layout>
                <c:manualLayout>
                  <c:x val="-0.13655462692802772"/>
                  <c:y val="-2.2127790668262232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87.8%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03E8-4DD5-9310-F35D08C891D1}"/>
                </c:ext>
              </c:extLst>
            </c:dLbl>
            <c:dLbl>
              <c:idx val="1"/>
              <c:delete val="1"/>
              <c:extLst>
                <c:ext xmlns:c15="http://schemas.microsoft.com/office/drawing/2012/chart" uri="{CE6537A1-D6FC-4f65-9D91-7224C49458BB}"/>
                <c:ext xmlns:c16="http://schemas.microsoft.com/office/drawing/2014/chart" uri="{C3380CC4-5D6E-409C-BE32-E72D297353CC}">
                  <c16:uniqueId val="{00000003-03E8-4DD5-9310-F35D08C891D1}"/>
                </c:ext>
              </c:extLst>
            </c:dLbl>
            <c:dLbl>
              <c:idx val="2"/>
              <c:layout>
                <c:manualLayout>
                  <c:x val="0"/>
                  <c:y val="1.329542766002847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000" b="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10.8% (n = </a:t>
                    </a:r>
                    <a:fld id="{CA4A3803-3787-4AFE-9974-FAB751A56149}" type="VALUE">
                      <a:rPr lang="en-US" sz="1000" b="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5259834645844437"/>
                      <c:h val="0.19732543181950657"/>
                    </c:manualLayout>
                  </c15:layout>
                  <c15:dlblFieldTable/>
                  <c15:showDataLabelsRange val="0"/>
                </c:ext>
                <c:ext xmlns:c16="http://schemas.microsoft.com/office/drawing/2014/chart" uri="{C3380CC4-5D6E-409C-BE32-E72D297353CC}">
                  <c16:uniqueId val="{00000005-03E8-4DD5-9310-F35D08C891D1}"/>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val>
            <c:numRef>
              <c:f>Sheet1!$B$2:$B$4</c:f>
              <c:numCache>
                <c:formatCode>0</c:formatCode>
                <c:ptCount val="3"/>
                <c:pt idx="0">
                  <c:v>67</c:v>
                </c:pt>
                <c:pt idx="1">
                  <c:v>1</c:v>
                </c:pt>
                <c:pt idx="2">
                  <c:v>6</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6-03E8-4DD5-9310-F35D08C891D1}"/>
            </c:ext>
          </c:extLst>
        </c:ser>
        <c:ser>
          <c:idx val="1"/>
          <c:order val="1"/>
          <c:val>
            <c:numRef>
              <c:f>Sheet1!$C$2:$C$4</c:f>
              <c:numCache>
                <c:formatCode>General</c:formatCode>
                <c:ptCount val="3"/>
                <c:pt idx="0">
                  <c:v>90.540540540540533</c:v>
                </c:pt>
                <c:pt idx="1">
                  <c:v>1.3513513513513513</c:v>
                </c:pt>
                <c:pt idx="2">
                  <c:v>8.1081081081081088</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Column2</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7-03E8-4DD5-9310-F35D08C891D1}"/>
            </c:ext>
          </c:extLst>
        </c:ser>
        <c:ser>
          <c:idx val="2"/>
          <c:order val="2"/>
          <c:val>
            <c:numRef>
              <c:f>Sheet1!$D$2:$D$4</c:f>
              <c:numCache>
                <c:formatCode>General</c:formatCode>
                <c:ptCount val="3"/>
                <c:pt idx="0">
                  <c:v>87.8</c:v>
                </c:pt>
                <c:pt idx="1">
                  <c:v>1.4</c:v>
                </c:pt>
                <c:pt idx="2">
                  <c:v>10.8</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Column3</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8-03E8-4DD5-9310-F35D08C891D1}"/>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009163369448824"/>
          <c:y val="0.17695407711375213"/>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3F29-4968-AD4B-B6ACF80A1B80}"/>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3F29-4968-AD4B-B6ACF80A1B80}"/>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3F29-4968-AD4B-B6ACF80A1B80}"/>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3F29-4968-AD4B-B6ACF80A1B80}"/>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3F29-4968-AD4B-B6ACF80A1B80}"/>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3F29-4968-AD4B-B6ACF80A1B80}"/>
              </c:ext>
            </c:extLst>
          </c:dPt>
          <c:dLbls>
            <c:dLbl>
              <c:idx val="0"/>
              <c:layout>
                <c:manualLayout>
                  <c:x val="-0.12381238747078448"/>
                  <c:y val="0.1998855294624320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27.7</a:t>
                    </a: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 = </a:t>
                    </a:r>
                    <a:fld id="{B02CE7DC-7C38-4A46-B782-D53694BAB8BA}" type="VALUE">
                      <a:rPr lang="en-US" sz="100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5276221502619637"/>
                      <c:h val="0.15066032562857676"/>
                    </c:manualLayout>
                  </c15:layout>
                  <c15:dlblFieldTable/>
                  <c15:showDataLabelsRange val="0"/>
                </c:ext>
                <c:ext xmlns:c16="http://schemas.microsoft.com/office/drawing/2014/chart" uri="{C3380CC4-5D6E-409C-BE32-E72D297353CC}">
                  <c16:uniqueId val="{00000001-3F29-4968-AD4B-B6ACF80A1B80}"/>
                </c:ext>
              </c:extLst>
            </c:dLbl>
            <c:dLbl>
              <c:idx val="1"/>
              <c:delete val="1"/>
              <c:extLst>
                <c:ext xmlns:c15="http://schemas.microsoft.com/office/drawing/2012/chart" uri="{CE6537A1-D6FC-4f65-9D91-7224C49458BB}"/>
                <c:ext xmlns:c16="http://schemas.microsoft.com/office/drawing/2014/chart" uri="{C3380CC4-5D6E-409C-BE32-E72D297353CC}">
                  <c16:uniqueId val="{00000003-3F29-4968-AD4B-B6ACF80A1B80}"/>
                </c:ext>
              </c:extLst>
            </c:dLbl>
            <c:dLbl>
              <c:idx val="2"/>
              <c:layout>
                <c:manualLayout>
                  <c:x val="0.23322603918086465"/>
                  <c:y val="-0.21814462585990793"/>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rPr>
                      <a:t>20.0% </a:t>
                    </a:r>
                    <a:r>
                      <a:rPr lang="en-US" sz="1000" baseline="0" dirty="0" smtClean="0">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8727646464797024"/>
                      <c:h val="0.2002188752057413"/>
                    </c:manualLayout>
                  </c15:layout>
                  <c15:dlblFieldTable/>
                  <c15:showDataLabelsRange val="0"/>
                </c:ext>
                <c:ext xmlns:c16="http://schemas.microsoft.com/office/drawing/2014/chart" uri="{C3380CC4-5D6E-409C-BE32-E72D297353CC}">
                  <c16:uniqueId val="{00000005-3F29-4968-AD4B-B6ACF80A1B80}"/>
                </c:ext>
              </c:extLst>
            </c:dLbl>
            <c:dLbl>
              <c:idx val="3"/>
              <c:layout>
                <c:manualLayout>
                  <c:x val="0.23119312128636532"/>
                  <c:y val="-7.6841422109705154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dirty="0" smtClean="0">
                        <a:solidFill>
                          <a:schemeClr val="tx1"/>
                        </a:solidFill>
                      </a:rPr>
                      <a:t>Baseline data</a:t>
                    </a:r>
                    <a:r>
                      <a:rPr lang="en-US" baseline="0" dirty="0" smtClean="0">
                        <a:solidFill>
                          <a:schemeClr val="tx1"/>
                        </a:solidFill>
                      </a:rPr>
                      <a:t> only 16.9% (n = 11)</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31130872752069993"/>
                      <c:h val="0.21524988405865048"/>
                    </c:manualLayout>
                  </c15:layout>
                </c:ext>
                <c:ext xmlns:c16="http://schemas.microsoft.com/office/drawing/2014/chart" uri="{C3380CC4-5D6E-409C-BE32-E72D297353CC}">
                  <c16:uniqueId val="{00000007-3F29-4968-AD4B-B6ACF80A1B80}"/>
                </c:ext>
              </c:extLst>
            </c:dLbl>
            <c:dLbl>
              <c:idx val="4"/>
              <c:delete val="1"/>
              <c:extLst>
                <c:ext xmlns:c15="http://schemas.microsoft.com/office/drawing/2012/chart" uri="{CE6537A1-D6FC-4f65-9D91-7224C49458BB}"/>
                <c:ext xmlns:c16="http://schemas.microsoft.com/office/drawing/2014/chart" uri="{C3380CC4-5D6E-409C-BE32-E72D297353CC}">
                  <c16:uniqueId val="{00000009-3F29-4968-AD4B-B6ACF80A1B80}"/>
                </c:ext>
              </c:extLst>
            </c:dLbl>
            <c:dLbl>
              <c:idx val="5"/>
              <c:delete val="1"/>
              <c:extLst>
                <c:ext xmlns:c15="http://schemas.microsoft.com/office/drawing/2012/chart" uri="{CE6537A1-D6FC-4f65-9D91-7224C49458BB}"/>
                <c:ext xmlns:c16="http://schemas.microsoft.com/office/drawing/2014/chart" uri="{C3380CC4-5D6E-409C-BE32-E72D297353CC}">
                  <c16:uniqueId val="{0000000B-3F29-4968-AD4B-B6ACF80A1B8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16</c:v>
                </c:pt>
                <c:pt idx="1">
                  <c:v>18</c:v>
                </c:pt>
                <c:pt idx="2">
                  <c:v>16</c:v>
                </c:pt>
                <c:pt idx="3">
                  <c:v>6</c:v>
                </c:pt>
                <c:pt idx="4">
                  <c:v>10</c:v>
                </c:pt>
                <c:pt idx="5">
                  <c:v>1</c:v>
                </c:pt>
              </c:numCache>
            </c:numRef>
          </c:val>
          <c:extLst>
            <c:ext xmlns:c16="http://schemas.microsoft.com/office/drawing/2014/chart" uri="{C3380CC4-5D6E-409C-BE32-E72D297353CC}">
              <c16:uniqueId val="{0000000C-3F29-4968-AD4B-B6ACF80A1B80}"/>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3F29-4968-AD4B-B6ACF80A1B8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3F29-4968-AD4B-B6ACF80A1B8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3F29-4968-AD4B-B6ACF80A1B8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3F29-4968-AD4B-B6ACF80A1B8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3F29-4968-AD4B-B6ACF80A1B8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3F29-4968-AD4B-B6ACF80A1B8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24.615384615384617</c:v>
                </c:pt>
                <c:pt idx="1">
                  <c:v>27.692307692307693</c:v>
                </c:pt>
                <c:pt idx="2">
                  <c:v>24.615384615384617</c:v>
                </c:pt>
                <c:pt idx="3">
                  <c:v>9.2307692307692317</c:v>
                </c:pt>
                <c:pt idx="4">
                  <c:v>15.384615384615385</c:v>
                </c:pt>
                <c:pt idx="5">
                  <c:v>1.5384615384615385</c:v>
                </c:pt>
              </c:numCache>
            </c:numRef>
          </c:val>
          <c:extLst>
            <c:ext xmlns:c16="http://schemas.microsoft.com/office/drawing/2014/chart" uri="{C3380CC4-5D6E-409C-BE32-E72D297353CC}">
              <c16:uniqueId val="{00000019-3F29-4968-AD4B-B6ACF80A1B80}"/>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3F29-4968-AD4B-B6ACF80A1B8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3F29-4968-AD4B-B6ACF80A1B8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3F29-4968-AD4B-B6ACF80A1B8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3F29-4968-AD4B-B6ACF80A1B8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3F29-4968-AD4B-B6ACF80A1B8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3F29-4968-AD4B-B6ACF80A1B8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27.7</c:v>
                </c:pt>
                <c:pt idx="1">
                  <c:v>26.2</c:v>
                </c:pt>
                <c:pt idx="2">
                  <c:v>20</c:v>
                </c:pt>
                <c:pt idx="3">
                  <c:v>7.7</c:v>
                </c:pt>
                <c:pt idx="4">
                  <c:v>16.899999999999999</c:v>
                </c:pt>
                <c:pt idx="5">
                  <c:v>1.5</c:v>
                </c:pt>
              </c:numCache>
            </c:numRef>
          </c:val>
          <c:extLst>
            <c:ext xmlns:c16="http://schemas.microsoft.com/office/drawing/2014/chart" uri="{C3380CC4-5D6E-409C-BE32-E72D297353CC}">
              <c16:uniqueId val="{00000026-3F29-4968-AD4B-B6ACF80A1B80}"/>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0.31422</cdr:x>
      <cdr:y>0.03998</cdr:y>
    </cdr:from>
    <cdr:to>
      <cdr:x>0.90087</cdr:x>
      <cdr:y>0.14894</cdr:y>
    </cdr:to>
    <cdr:sp macro="" textlink="">
      <cdr:nvSpPr>
        <cdr:cNvPr id="2" name="TextBox 1"/>
        <cdr:cNvSpPr txBox="1"/>
      </cdr:nvSpPr>
      <cdr:spPr>
        <a:xfrm xmlns:a="http://schemas.openxmlformats.org/drawingml/2006/main">
          <a:off x="1349154" y="173949"/>
          <a:ext cx="2518958"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Measurable objectives:  43</a:t>
          </a:r>
          <a:endParaRPr lang="en-US" sz="1400" b="1" dirty="0"/>
        </a:p>
      </cdr:txBody>
    </cdr:sp>
  </cdr:relSizeAnchor>
  <cdr:relSizeAnchor xmlns:cdr="http://schemas.openxmlformats.org/drawingml/2006/chartDrawing">
    <cdr:from>
      <cdr:x>0.661</cdr:x>
      <cdr:y>0.28294</cdr:y>
    </cdr:from>
    <cdr:to>
      <cdr:x>0.84595</cdr:x>
      <cdr:y>0.44398</cdr:y>
    </cdr:to>
    <cdr:sp macro="" textlink="">
      <cdr:nvSpPr>
        <cdr:cNvPr id="3" name="TextBox 2"/>
        <cdr:cNvSpPr txBox="1"/>
      </cdr:nvSpPr>
      <cdr:spPr>
        <a:xfrm xmlns:a="http://schemas.openxmlformats.org/drawingml/2006/main">
          <a:off x="2838152" y="1231150"/>
          <a:ext cx="794117" cy="7007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Improving 9.3% </a:t>
          </a:r>
        </a:p>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(n = 4)</a:t>
          </a:r>
          <a:endParaRPr lang="en-US" sz="9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0.33129</cdr:x>
      <cdr:y>0.26044</cdr:y>
    </cdr:from>
    <cdr:to>
      <cdr:x>0.58048</cdr:x>
      <cdr:y>0.42148</cdr:y>
    </cdr:to>
    <cdr:sp macro="" textlink="">
      <cdr:nvSpPr>
        <cdr:cNvPr id="4" name="TextBox 1"/>
        <cdr:cNvSpPr txBox="1"/>
      </cdr:nvSpPr>
      <cdr:spPr>
        <a:xfrm xmlns:a="http://schemas.openxmlformats.org/drawingml/2006/main">
          <a:off x="1422469" y="1133255"/>
          <a:ext cx="1069975" cy="7007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Baseline Only 14.0% </a:t>
          </a:r>
        </a:p>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(n = 6)</a:t>
          </a:r>
          <a:endParaRPr lang="en-US" sz="9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0.35139</cdr:x>
      <cdr:y>0.06449</cdr:y>
    </cdr:from>
    <cdr:to>
      <cdr:x>0.87349</cdr:x>
      <cdr:y>0.17346</cdr:y>
    </cdr:to>
    <cdr:sp macro="" textlink="">
      <cdr:nvSpPr>
        <cdr:cNvPr id="2" name="TextBox 1"/>
        <cdr:cNvSpPr txBox="1"/>
      </cdr:nvSpPr>
      <cdr:spPr>
        <a:xfrm xmlns:a="http://schemas.openxmlformats.org/drawingml/2006/main">
          <a:off x="1331417" y="244504"/>
          <a:ext cx="1978269"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Total objectives: 44 </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cdr:x>
      <cdr:y>0.32274</cdr:y>
    </cdr:from>
    <cdr:to>
      <cdr:x>0.28307</cdr:x>
      <cdr:y>0.46925</cdr:y>
    </cdr:to>
    <cdr:sp macro="" textlink="">
      <cdr:nvSpPr>
        <cdr:cNvPr id="3" name="TextBox 2"/>
        <cdr:cNvSpPr txBox="1"/>
      </cdr:nvSpPr>
      <cdr:spPr>
        <a:xfrm xmlns:a="http://schemas.openxmlformats.org/drawingml/2006/main">
          <a:off x="0" y="1223625"/>
          <a:ext cx="1170804" cy="5554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Archived 2.3% (n = 1)</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0.35139</cdr:x>
      <cdr:y>0.06449</cdr:y>
    </cdr:from>
    <cdr:to>
      <cdr:x>0.87349</cdr:x>
      <cdr:y>0.17346</cdr:y>
    </cdr:to>
    <cdr:sp macro="" textlink="">
      <cdr:nvSpPr>
        <cdr:cNvPr id="2" name="TextBox 1"/>
        <cdr:cNvSpPr txBox="1"/>
      </cdr:nvSpPr>
      <cdr:spPr>
        <a:xfrm xmlns:a="http://schemas.openxmlformats.org/drawingml/2006/main">
          <a:off x="1331417" y="244504"/>
          <a:ext cx="1978269"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Total objectives: 74 </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0.02229</cdr:x>
      <cdr:y>0.62182</cdr:y>
    </cdr:from>
    <cdr:to>
      <cdr:x>0.28175</cdr:x>
      <cdr:y>0.76833</cdr:y>
    </cdr:to>
    <cdr:sp macro="" textlink="">
      <cdr:nvSpPr>
        <cdr:cNvPr id="3" name="TextBox 2"/>
        <cdr:cNvSpPr txBox="1"/>
      </cdr:nvSpPr>
      <cdr:spPr>
        <a:xfrm xmlns:a="http://schemas.openxmlformats.org/drawingml/2006/main">
          <a:off x="92197" y="2357514"/>
          <a:ext cx="1073146" cy="5554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Archived 1.4% (n = 1)</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0.32087</cdr:x>
      <cdr:y>0.03998</cdr:y>
    </cdr:from>
    <cdr:to>
      <cdr:x>0.90753</cdr:x>
      <cdr:y>0.14894</cdr:y>
    </cdr:to>
    <cdr:sp macro="" textlink="">
      <cdr:nvSpPr>
        <cdr:cNvPr id="2" name="TextBox 1"/>
        <cdr:cNvSpPr txBox="1"/>
      </cdr:nvSpPr>
      <cdr:spPr>
        <a:xfrm xmlns:a="http://schemas.openxmlformats.org/drawingml/2006/main">
          <a:off x="1377729" y="173949"/>
          <a:ext cx="2518958"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Measurable objectives:  67</a:t>
          </a:r>
          <a:endParaRPr lang="en-US" sz="1400" b="1" dirty="0"/>
        </a:p>
      </cdr:txBody>
    </cdr:sp>
  </cdr:relSizeAnchor>
  <cdr:relSizeAnchor xmlns:cdr="http://schemas.openxmlformats.org/drawingml/2006/chartDrawing">
    <cdr:from>
      <cdr:x>0.56471</cdr:x>
      <cdr:y>0.62308</cdr:y>
    </cdr:from>
    <cdr:to>
      <cdr:x>0.88182</cdr:x>
      <cdr:y>0.78412</cdr:y>
    </cdr:to>
    <cdr:sp macro="" textlink="">
      <cdr:nvSpPr>
        <cdr:cNvPr id="3" name="TextBox 2"/>
        <cdr:cNvSpPr txBox="1"/>
      </cdr:nvSpPr>
      <cdr:spPr>
        <a:xfrm xmlns:a="http://schemas.openxmlformats.org/drawingml/2006/main">
          <a:off x="2424711" y="2711225"/>
          <a:ext cx="1361584" cy="7007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Improving 26.2% (n = 18)</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B60E555-B7BB-184A-B32C-26AB045AC58F}" type="datetimeFigureOut">
              <a:rPr lang="en-US" smtClean="0"/>
              <a:t>11/22/2017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D381599-21C2-F14B-87B4-900CBA0E691B}" type="slidenum">
              <a:rPr lang="en-US" smtClean="0"/>
              <a:t>‹#›</a:t>
            </a:fld>
            <a:endParaRPr lang="en-US" dirty="0"/>
          </a:p>
        </p:txBody>
      </p:sp>
    </p:spTree>
    <p:extLst>
      <p:ext uri="{BB962C8B-B14F-4D97-AF65-F5344CB8AC3E}">
        <p14:creationId xmlns:p14="http://schemas.microsoft.com/office/powerpoint/2010/main" val="126459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healthypeople.gov/2020/topics-objectives/topic/maternal-infant-and-child-health"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a:t>
            </a:fld>
            <a:endParaRPr lang="en-US" dirty="0"/>
          </a:p>
        </p:txBody>
      </p:sp>
    </p:spTree>
    <p:extLst>
      <p:ext uri="{BB962C8B-B14F-4D97-AF65-F5344CB8AC3E}">
        <p14:creationId xmlns:p14="http://schemas.microsoft.com/office/powerpoint/2010/main" val="15100395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10</a:t>
            </a:fld>
            <a:endParaRPr lang="en-US" dirty="0"/>
          </a:p>
        </p:txBody>
      </p:sp>
    </p:spTree>
    <p:extLst>
      <p:ext uri="{BB962C8B-B14F-4D97-AF65-F5344CB8AC3E}">
        <p14:creationId xmlns:p14="http://schemas.microsoft.com/office/powerpoint/2010/main" val="1404783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11</a:t>
            </a:fld>
            <a:endParaRPr lang="en-US" dirty="0"/>
          </a:p>
        </p:txBody>
      </p:sp>
    </p:spTree>
    <p:extLst>
      <p:ext uri="{BB962C8B-B14F-4D97-AF65-F5344CB8AC3E}">
        <p14:creationId xmlns:p14="http://schemas.microsoft.com/office/powerpoint/2010/main" val="981946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12</a:t>
            </a:fld>
            <a:endParaRPr lang="en-US" dirty="0"/>
          </a:p>
        </p:txBody>
      </p:sp>
    </p:spTree>
    <p:extLst>
      <p:ext uri="{BB962C8B-B14F-4D97-AF65-F5344CB8AC3E}">
        <p14:creationId xmlns:p14="http://schemas.microsoft.com/office/powerpoint/2010/main" val="28499518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13</a:t>
            </a:fld>
            <a:endParaRPr lang="en-US" dirty="0"/>
          </a:p>
        </p:txBody>
      </p:sp>
    </p:spTree>
    <p:extLst>
      <p:ext uri="{BB962C8B-B14F-4D97-AF65-F5344CB8AC3E}">
        <p14:creationId xmlns:p14="http://schemas.microsoft.com/office/powerpoint/2010/main" val="235698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69489" indent="-169489">
              <a:buFont typeface="Arial" pitchFamily="34" charset="0"/>
              <a:buChar char="•"/>
            </a:pPr>
            <a:r>
              <a:rPr lang="en-US" baseline="0" dirty="0" smtClean="0">
                <a:latin typeface="Arial" pitchFamily="34" charset="0"/>
                <a:cs typeface="Arial" pitchFamily="34" charset="0"/>
              </a:rPr>
              <a:t>Definitions</a:t>
            </a:r>
          </a:p>
          <a:p>
            <a:pPr marL="621459" lvl="1" indent="-169489">
              <a:buFont typeface="Arial" pitchFamily="34" charset="0"/>
              <a:buChar char="•"/>
            </a:pPr>
            <a:r>
              <a:rPr lang="en-US" baseline="0" dirty="0" smtClean="0">
                <a:latin typeface="Arial" pitchFamily="34" charset="0"/>
                <a:cs typeface="Arial" pitchFamily="34" charset="0"/>
              </a:rPr>
              <a:t>Target met: Target met or exceeded</a:t>
            </a:r>
          </a:p>
          <a:p>
            <a:pPr marL="621459" lvl="1" indent="-169489">
              <a:buFont typeface="Arial" pitchFamily="34" charset="0"/>
              <a:buChar char="•"/>
            </a:pPr>
            <a:r>
              <a:rPr lang="en-US" baseline="0" dirty="0" smtClean="0">
                <a:latin typeface="Arial" pitchFamily="34" charset="0"/>
                <a:cs typeface="Arial" pitchFamily="34" charset="0"/>
              </a:rPr>
              <a:t>Improving – </a:t>
            </a:r>
            <a:r>
              <a:rPr lang="en-US" kern="1200" dirty="0" smtClean="0">
                <a:solidFill>
                  <a:schemeClr val="tx1"/>
                </a:solidFill>
                <a:effectLst/>
                <a:latin typeface="Arial" pitchFamily="34" charset="0"/>
                <a:cs typeface="Arial" pitchFamily="34" charset="0"/>
              </a:rPr>
              <a:t>Change is toward the target:</a:t>
            </a:r>
          </a:p>
          <a:p>
            <a:pPr marL="1073430" lvl="2" indent="-169489">
              <a:buFont typeface="Arial" pitchFamily="34" charset="0"/>
              <a:buChar char="•"/>
            </a:pPr>
            <a:r>
              <a:rPr lang="en-US" dirty="0" smtClean="0">
                <a:effectLst/>
                <a:latin typeface="Arial" pitchFamily="34" charset="0"/>
                <a:cs typeface="Arial" pitchFamily="34" charset="0"/>
              </a:rPr>
              <a:t>Change in objective is statistically significant*, OR</a:t>
            </a:r>
          </a:p>
          <a:p>
            <a:pPr marL="1073430" lvl="2" indent="-169489">
              <a:buFont typeface="Arial" pitchFamily="34" charset="0"/>
              <a:buChar char="•"/>
            </a:pPr>
            <a:r>
              <a:rPr lang="en-US" dirty="0" smtClean="0">
                <a:effectLst/>
                <a:latin typeface="Arial" pitchFamily="34" charset="0"/>
                <a:cs typeface="Arial" pitchFamily="34" charset="0"/>
              </a:rPr>
              <a:t>Objective has achieved 10% or more of the targeted change</a:t>
            </a:r>
          </a:p>
          <a:p>
            <a:pPr marL="621459" lvl="1" indent="-169489">
              <a:buFont typeface="Arial" pitchFamily="34" charset="0"/>
              <a:buChar char="•"/>
            </a:pPr>
            <a:r>
              <a:rPr lang="en-US" baseline="0" dirty="0" smtClean="0">
                <a:latin typeface="Arial" pitchFamily="34" charset="0"/>
                <a:cs typeface="Arial" pitchFamily="34" charset="0"/>
              </a:rPr>
              <a:t>Little/No change:</a:t>
            </a:r>
          </a:p>
          <a:p>
            <a:pPr marL="1073430" lvl="2" indent="-169489">
              <a:buFont typeface="Arial" pitchFamily="34" charset="0"/>
              <a:buChar char="•"/>
            </a:pPr>
            <a:r>
              <a:rPr lang="en-US" dirty="0" smtClean="0">
                <a:effectLst/>
                <a:latin typeface="Arial" pitchFamily="34" charset="0"/>
                <a:cs typeface="Arial" pitchFamily="34" charset="0"/>
              </a:rPr>
              <a:t>Objective has achieved less than 10% of the targeted change (and is not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Objective has a deficit of less than 10% relative to its baseline which it needs to regain before starting to move toward the target (and is not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No change between baseline and most recent data point</a:t>
            </a:r>
            <a:endParaRPr lang="en-US" baseline="0" dirty="0" smtClean="0">
              <a:latin typeface="Arial" pitchFamily="34" charset="0"/>
              <a:cs typeface="Arial" pitchFamily="34" charset="0"/>
            </a:endParaRPr>
          </a:p>
          <a:p>
            <a:pPr marL="621459" lvl="1" indent="-169489">
              <a:buFont typeface="Arial" pitchFamily="34" charset="0"/>
              <a:buChar char="•"/>
            </a:pPr>
            <a:r>
              <a:rPr lang="en-US" baseline="0" dirty="0" smtClean="0">
                <a:latin typeface="Arial" pitchFamily="34" charset="0"/>
                <a:cs typeface="Arial" pitchFamily="34" charset="0"/>
              </a:rPr>
              <a:t>Getting worse – </a:t>
            </a:r>
            <a:r>
              <a:rPr lang="en-US" kern="1200" dirty="0" smtClean="0">
                <a:solidFill>
                  <a:schemeClr val="tx1"/>
                </a:solidFill>
                <a:effectLst/>
                <a:latin typeface="Arial" pitchFamily="34" charset="0"/>
                <a:cs typeface="Arial" pitchFamily="34" charset="0"/>
              </a:rPr>
              <a:t>Change is away from the target:</a:t>
            </a:r>
          </a:p>
          <a:p>
            <a:pPr marL="1073430" lvl="2" indent="-169489">
              <a:buFont typeface="Arial" pitchFamily="34" charset="0"/>
              <a:buChar char="•"/>
            </a:pPr>
            <a:r>
              <a:rPr lang="en-US" dirty="0" smtClean="0">
                <a:effectLst/>
                <a:latin typeface="Arial" pitchFamily="34" charset="0"/>
                <a:cs typeface="Arial" pitchFamily="34" charset="0"/>
              </a:rPr>
              <a:t>Change in objective is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Objective has a deficit of 10% or more (relative to its baseline), which it needs to regain before starting to move toward the target</a:t>
            </a:r>
          </a:p>
          <a:p>
            <a:pPr marL="621459" lvl="1" indent="-169489">
              <a:buFont typeface="Arial" pitchFamily="34" charset="0"/>
              <a:buChar char="•"/>
            </a:pPr>
            <a:r>
              <a:rPr lang="en-US" baseline="0" dirty="0" smtClean="0">
                <a:latin typeface="Arial" pitchFamily="34" charset="0"/>
                <a:cs typeface="Arial" pitchFamily="34" charset="0"/>
              </a:rPr>
              <a:t>Baseline only: </a:t>
            </a:r>
            <a:r>
              <a:rPr lang="en-US" kern="1200" dirty="0" smtClean="0">
                <a:solidFill>
                  <a:schemeClr val="tx1"/>
                </a:solidFill>
                <a:effectLst/>
                <a:latin typeface="Arial" pitchFamily="34" charset="0"/>
                <a:cs typeface="Arial" pitchFamily="34" charset="0"/>
              </a:rPr>
              <a:t>Baseline data only; progress cannot be assessed</a:t>
            </a:r>
            <a:endParaRPr lang="en-US" baseline="0" dirty="0" smtClean="0">
              <a:latin typeface="Arial" pitchFamily="34" charset="0"/>
              <a:cs typeface="Arial" pitchFamily="34" charset="0"/>
            </a:endParaRPr>
          </a:p>
          <a:p>
            <a:pPr marL="621459" lvl="1" indent="-169489">
              <a:buFont typeface="Arial" pitchFamily="34" charset="0"/>
              <a:buChar char="•"/>
            </a:pPr>
            <a:r>
              <a:rPr lang="en-US" baseline="0" dirty="0" smtClean="0">
                <a:latin typeface="Arial" pitchFamily="34" charset="0"/>
                <a:cs typeface="Arial" pitchFamily="34" charset="0"/>
              </a:rPr>
              <a:t>Developmental: </a:t>
            </a:r>
            <a:r>
              <a:rPr lang="en-US" kern="1200" dirty="0" smtClean="0">
                <a:solidFill>
                  <a:schemeClr val="tx1"/>
                </a:solidFill>
                <a:effectLst/>
                <a:latin typeface="Arial" pitchFamily="34" charset="0"/>
                <a:cs typeface="Arial" pitchFamily="34" charset="0"/>
              </a:rPr>
              <a:t>Objective is developmental (does not have baseline data)</a:t>
            </a:r>
          </a:p>
          <a:p>
            <a:pPr marL="621459" lvl="1" indent="-169489">
              <a:buFont typeface="Arial" pitchFamily="34" charset="0"/>
              <a:buChar char="•"/>
            </a:pPr>
            <a:r>
              <a:rPr lang="en-US" kern="1200" baseline="0" dirty="0" smtClean="0">
                <a:solidFill>
                  <a:schemeClr val="tx1"/>
                </a:solidFill>
                <a:effectLst/>
                <a:latin typeface="Arial" pitchFamily="34" charset="0"/>
                <a:cs typeface="Arial" pitchFamily="34" charset="0"/>
              </a:rPr>
              <a:t>Informational: </a:t>
            </a:r>
            <a:r>
              <a:rPr lang="en-US" kern="1200" dirty="0" smtClean="0">
                <a:solidFill>
                  <a:schemeClr val="tx1"/>
                </a:solidFill>
                <a:effectLst/>
                <a:latin typeface="Arial" pitchFamily="34" charset="0"/>
                <a:cs typeface="Arial" pitchFamily="34" charset="0"/>
              </a:rPr>
              <a:t>Objective is informational (does not have a target) </a:t>
            </a:r>
            <a:endParaRPr lang="en-US" baseline="0" dirty="0" smtClean="0">
              <a:latin typeface="Arial" pitchFamily="34" charset="0"/>
              <a:cs typeface="Arial" pitchFamily="34" charset="0"/>
            </a:endParaRPr>
          </a:p>
          <a:p>
            <a:pPr marL="451970" lvl="2" defTabSz="903941">
              <a:defRPr/>
            </a:pPr>
            <a:endParaRPr lang="en-US" baseline="0" dirty="0" smtClean="0">
              <a:latin typeface="Arial" pitchFamily="34" charset="0"/>
              <a:cs typeface="Arial" pitchFamily="34" charset="0"/>
            </a:endParaRPr>
          </a:p>
          <a:p>
            <a:pPr marL="169489" lvl="1" indent="-169489" defTabSz="903941">
              <a:buFont typeface="Arial" pitchFamily="34" charset="0"/>
              <a:buChar char="•"/>
              <a:defRPr/>
            </a:pPr>
            <a:r>
              <a:rPr lang="en-US" baseline="0" dirty="0" smtClean="0">
                <a:latin typeface="Arial" pitchFamily="34" charset="0"/>
                <a:cs typeface="Arial" pitchFamily="34" charset="0"/>
              </a:rPr>
              <a:t>Notes</a:t>
            </a:r>
          </a:p>
          <a:p>
            <a:pPr marL="621459" lvl="2" indent="-169489" defTabSz="903941">
              <a:buFont typeface="Arial" pitchFamily="34" charset="0"/>
              <a:buChar char="•"/>
              <a:defRPr/>
            </a:pPr>
            <a:r>
              <a:rPr lang="en-US" kern="1200" dirty="0" smtClean="0">
                <a:solidFill>
                  <a:schemeClr val="tx1"/>
                </a:solidFill>
                <a:effectLst/>
                <a:latin typeface="Arial" pitchFamily="34" charset="0"/>
                <a:cs typeface="Arial" pitchFamily="34" charset="0"/>
              </a:rPr>
              <a:t>*Statistical significance is only assessed when estimates of variability are available</a:t>
            </a:r>
            <a:endParaRPr lang="en-US" baseline="0" dirty="0" smtClean="0">
              <a:latin typeface="Arial" pitchFamily="34" charset="0"/>
              <a:cs typeface="Arial" pitchFamily="34" charset="0"/>
            </a:endParaRPr>
          </a:p>
          <a:p>
            <a:pPr marL="621459" lvl="2" indent="-169489" defTabSz="903941">
              <a:buFont typeface="Arial" pitchFamily="34" charset="0"/>
              <a:buChar char="•"/>
              <a:defRPr/>
            </a:pPr>
            <a:r>
              <a:rPr lang="en-US" baseline="0" dirty="0" smtClean="0">
                <a:latin typeface="Arial" pitchFamily="34" charset="0"/>
                <a:cs typeface="Arial" pitchFamily="34" charset="0"/>
              </a:rPr>
              <a:t>Percent of targeted change achieved = 100 × (Most recent value – Baseline value) / (HP2020 target – Baseline value)</a:t>
            </a:r>
          </a:p>
          <a:p>
            <a:pPr marL="621459" lvl="1" indent="-169489">
              <a:buFont typeface="Arial" pitchFamily="34" charset="0"/>
              <a:buChar char="•"/>
            </a:pPr>
            <a:r>
              <a:rPr lang="en-US" baseline="0" dirty="0" smtClean="0">
                <a:latin typeface="Arial" pitchFamily="34" charset="0"/>
                <a:cs typeface="Arial" pitchFamily="34" charset="0"/>
              </a:rPr>
              <a:t>Percent in deficit = 100 × |Most recent value – Baseline value| / (Baseline value)</a:t>
            </a:r>
          </a:p>
          <a:p>
            <a:pPr>
              <a:spcAft>
                <a:spcPts val="1187"/>
              </a:spcAft>
            </a:pP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BFCE00C-B470-4578-9519-C2C19F13726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68287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15</a:t>
            </a:fld>
            <a:endParaRPr lang="en-US" dirty="0"/>
          </a:p>
        </p:txBody>
      </p:sp>
    </p:spTree>
    <p:extLst>
      <p:ext uri="{BB962C8B-B14F-4D97-AF65-F5344CB8AC3E}">
        <p14:creationId xmlns:p14="http://schemas.microsoft.com/office/powerpoint/2010/main" val="3395639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latin typeface="Verdana" panose="020B0604030504040204" pitchFamily="34" charset="0"/>
                <a:ea typeface="Verdana" panose="020B0604030504040204" pitchFamily="34" charset="0"/>
                <a:cs typeface="Verdana" panose="020B0604030504040204" pitchFamily="34" charset="0"/>
                <a:hlinkClick r:id="rId3"/>
              </a:rPr>
              <a:t>https://www.healthypeople.gov/2020/topics-objectives/topic/maternal-infant-and-child-health</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0"/>
          </p:nvPr>
        </p:nvSpPr>
        <p:spPr/>
        <p:txBody>
          <a:bodyPr/>
          <a:lstStyle/>
          <a:p>
            <a:fld id="{FD381599-21C2-F14B-87B4-900CBA0E691B}" type="slidenum">
              <a:rPr lang="en-US" smtClean="0"/>
              <a:t>16</a:t>
            </a:fld>
            <a:endParaRPr lang="en-US" dirty="0"/>
          </a:p>
        </p:txBody>
      </p:sp>
    </p:spTree>
    <p:extLst>
      <p:ext uri="{BB962C8B-B14F-4D97-AF65-F5344CB8AC3E}">
        <p14:creationId xmlns:p14="http://schemas.microsoft.com/office/powerpoint/2010/main" val="361575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2</a:t>
            </a:fld>
            <a:endParaRPr lang="en-US" dirty="0"/>
          </a:p>
        </p:txBody>
      </p:sp>
    </p:spTree>
    <p:extLst>
      <p:ext uri="{BB962C8B-B14F-4D97-AF65-F5344CB8AC3E}">
        <p14:creationId xmlns:p14="http://schemas.microsoft.com/office/powerpoint/2010/main" val="3035949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3</a:t>
            </a:fld>
            <a:endParaRPr lang="en-US" dirty="0"/>
          </a:p>
        </p:txBody>
      </p:sp>
    </p:spTree>
    <p:extLst>
      <p:ext uri="{BB962C8B-B14F-4D97-AF65-F5344CB8AC3E}">
        <p14:creationId xmlns:p14="http://schemas.microsoft.com/office/powerpoint/2010/main" val="2640820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4</a:t>
            </a:fld>
            <a:endParaRPr lang="en-US" dirty="0"/>
          </a:p>
        </p:txBody>
      </p:sp>
    </p:spTree>
    <p:extLst>
      <p:ext uri="{BB962C8B-B14F-4D97-AF65-F5344CB8AC3E}">
        <p14:creationId xmlns:p14="http://schemas.microsoft.com/office/powerpoint/2010/main" val="1670809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5</a:t>
            </a:fld>
            <a:endParaRPr lang="en-US" dirty="0"/>
          </a:p>
        </p:txBody>
      </p:sp>
    </p:spTree>
    <p:extLst>
      <p:ext uri="{BB962C8B-B14F-4D97-AF65-F5344CB8AC3E}">
        <p14:creationId xmlns:p14="http://schemas.microsoft.com/office/powerpoint/2010/main" val="1272193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6</a:t>
            </a:fld>
            <a:endParaRPr lang="en-US" dirty="0"/>
          </a:p>
        </p:txBody>
      </p:sp>
    </p:spTree>
    <p:extLst>
      <p:ext uri="{BB962C8B-B14F-4D97-AF65-F5344CB8AC3E}">
        <p14:creationId xmlns:p14="http://schemas.microsoft.com/office/powerpoint/2010/main" val="777808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69489" indent="-169489">
              <a:buFont typeface="Arial" pitchFamily="34" charset="0"/>
              <a:buChar char="•"/>
            </a:pPr>
            <a:r>
              <a:rPr lang="en-US" baseline="0" dirty="0" smtClean="0">
                <a:latin typeface="Arial" pitchFamily="34" charset="0"/>
                <a:cs typeface="Arial" pitchFamily="34" charset="0"/>
              </a:rPr>
              <a:t>Definitions</a:t>
            </a:r>
          </a:p>
          <a:p>
            <a:pPr marL="621459" lvl="1" indent="-169489">
              <a:buFont typeface="Arial" pitchFamily="34" charset="0"/>
              <a:buChar char="•"/>
            </a:pPr>
            <a:r>
              <a:rPr lang="en-US" baseline="0" dirty="0" smtClean="0">
                <a:latin typeface="Arial" pitchFamily="34" charset="0"/>
                <a:cs typeface="Arial" pitchFamily="34" charset="0"/>
              </a:rPr>
              <a:t>Target met: Target met or exceeded</a:t>
            </a:r>
          </a:p>
          <a:p>
            <a:pPr marL="621459" lvl="1" indent="-169489">
              <a:buFont typeface="Arial" pitchFamily="34" charset="0"/>
              <a:buChar char="•"/>
            </a:pPr>
            <a:r>
              <a:rPr lang="en-US" baseline="0" dirty="0" smtClean="0">
                <a:latin typeface="Arial" pitchFamily="34" charset="0"/>
                <a:cs typeface="Arial" pitchFamily="34" charset="0"/>
              </a:rPr>
              <a:t>Improving – </a:t>
            </a:r>
            <a:r>
              <a:rPr lang="en-US" kern="1200" dirty="0" smtClean="0">
                <a:solidFill>
                  <a:schemeClr val="tx1"/>
                </a:solidFill>
                <a:effectLst/>
                <a:latin typeface="Arial" pitchFamily="34" charset="0"/>
                <a:cs typeface="Arial" pitchFamily="34" charset="0"/>
              </a:rPr>
              <a:t>Change is toward the target:</a:t>
            </a:r>
          </a:p>
          <a:p>
            <a:pPr marL="1073430" lvl="2" indent="-169489">
              <a:buFont typeface="Arial" pitchFamily="34" charset="0"/>
              <a:buChar char="•"/>
            </a:pPr>
            <a:r>
              <a:rPr lang="en-US" dirty="0" smtClean="0">
                <a:effectLst/>
                <a:latin typeface="Arial" pitchFamily="34" charset="0"/>
                <a:cs typeface="Arial" pitchFamily="34" charset="0"/>
              </a:rPr>
              <a:t>Change in objective is statistically significant*, OR</a:t>
            </a:r>
          </a:p>
          <a:p>
            <a:pPr marL="1073430" lvl="2" indent="-169489">
              <a:buFont typeface="Arial" pitchFamily="34" charset="0"/>
              <a:buChar char="•"/>
            </a:pPr>
            <a:r>
              <a:rPr lang="en-US" dirty="0" smtClean="0">
                <a:effectLst/>
                <a:latin typeface="Arial" pitchFamily="34" charset="0"/>
                <a:cs typeface="Arial" pitchFamily="34" charset="0"/>
              </a:rPr>
              <a:t>Objective has achieved 10% or more of the targeted change</a:t>
            </a:r>
          </a:p>
          <a:p>
            <a:pPr marL="621459" lvl="1" indent="-169489">
              <a:buFont typeface="Arial" pitchFamily="34" charset="0"/>
              <a:buChar char="•"/>
            </a:pPr>
            <a:r>
              <a:rPr lang="en-US" baseline="0" dirty="0" smtClean="0">
                <a:latin typeface="Arial" pitchFamily="34" charset="0"/>
                <a:cs typeface="Arial" pitchFamily="34" charset="0"/>
              </a:rPr>
              <a:t>Little/No change:</a:t>
            </a:r>
          </a:p>
          <a:p>
            <a:pPr marL="1073430" lvl="2" indent="-169489">
              <a:buFont typeface="Arial" pitchFamily="34" charset="0"/>
              <a:buChar char="•"/>
            </a:pPr>
            <a:r>
              <a:rPr lang="en-US" dirty="0" smtClean="0">
                <a:effectLst/>
                <a:latin typeface="Arial" pitchFamily="34" charset="0"/>
                <a:cs typeface="Arial" pitchFamily="34" charset="0"/>
              </a:rPr>
              <a:t>Objective has achieved less than 10% of the targeted change (and is not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Objective has a deficit of less than 10% relative to its baseline which it needs to regain before starting to move toward the target (and is not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No change between baseline and most recent data point</a:t>
            </a:r>
            <a:endParaRPr lang="en-US" baseline="0" dirty="0" smtClean="0">
              <a:latin typeface="Arial" pitchFamily="34" charset="0"/>
              <a:cs typeface="Arial" pitchFamily="34" charset="0"/>
            </a:endParaRPr>
          </a:p>
          <a:p>
            <a:pPr marL="621459" lvl="1" indent="-169489">
              <a:buFont typeface="Arial" pitchFamily="34" charset="0"/>
              <a:buChar char="•"/>
            </a:pPr>
            <a:r>
              <a:rPr lang="en-US" baseline="0" dirty="0" smtClean="0">
                <a:latin typeface="Arial" pitchFamily="34" charset="0"/>
                <a:cs typeface="Arial" pitchFamily="34" charset="0"/>
              </a:rPr>
              <a:t>Getting worse – </a:t>
            </a:r>
            <a:r>
              <a:rPr lang="en-US" kern="1200" dirty="0" smtClean="0">
                <a:solidFill>
                  <a:schemeClr val="tx1"/>
                </a:solidFill>
                <a:effectLst/>
                <a:latin typeface="Arial" pitchFamily="34" charset="0"/>
                <a:cs typeface="Arial" pitchFamily="34" charset="0"/>
              </a:rPr>
              <a:t>Change is away from the target:</a:t>
            </a:r>
          </a:p>
          <a:p>
            <a:pPr marL="1073430" lvl="2" indent="-169489">
              <a:buFont typeface="Arial" pitchFamily="34" charset="0"/>
              <a:buChar char="•"/>
            </a:pPr>
            <a:r>
              <a:rPr lang="en-US" dirty="0" smtClean="0">
                <a:effectLst/>
                <a:latin typeface="Arial" pitchFamily="34" charset="0"/>
                <a:cs typeface="Arial" pitchFamily="34" charset="0"/>
              </a:rPr>
              <a:t>Change in objective is statistically significant*, OR</a:t>
            </a:r>
          </a:p>
          <a:p>
            <a:pPr marL="1073430" lvl="2" indent="-169489">
              <a:buFont typeface="Arial" pitchFamily="34" charset="0"/>
              <a:buChar char="•"/>
            </a:pPr>
            <a:r>
              <a:rPr lang="en-US" kern="1200" dirty="0" smtClean="0">
                <a:solidFill>
                  <a:schemeClr val="tx1"/>
                </a:solidFill>
                <a:effectLst/>
                <a:latin typeface="Arial" pitchFamily="34" charset="0"/>
                <a:cs typeface="Arial" pitchFamily="34" charset="0"/>
              </a:rPr>
              <a:t>Objective has a deficit of 10% or more (relative to its baseline), which it needs to regain before starting to move toward the target</a:t>
            </a:r>
          </a:p>
          <a:p>
            <a:pPr marL="621459" lvl="1" indent="-169489">
              <a:buFont typeface="Arial" pitchFamily="34" charset="0"/>
              <a:buChar char="•"/>
            </a:pPr>
            <a:r>
              <a:rPr lang="en-US" baseline="0" dirty="0" smtClean="0">
                <a:latin typeface="Arial" pitchFamily="34" charset="0"/>
                <a:cs typeface="Arial" pitchFamily="34" charset="0"/>
              </a:rPr>
              <a:t>Baseline only: </a:t>
            </a:r>
            <a:r>
              <a:rPr lang="en-US" kern="1200" dirty="0" smtClean="0">
                <a:solidFill>
                  <a:schemeClr val="tx1"/>
                </a:solidFill>
                <a:effectLst/>
                <a:latin typeface="Arial" pitchFamily="34" charset="0"/>
                <a:cs typeface="Arial" pitchFamily="34" charset="0"/>
              </a:rPr>
              <a:t>Baseline data only; progress cannot be assessed</a:t>
            </a:r>
            <a:endParaRPr lang="en-US" baseline="0" dirty="0" smtClean="0">
              <a:latin typeface="Arial" pitchFamily="34" charset="0"/>
              <a:cs typeface="Arial" pitchFamily="34" charset="0"/>
            </a:endParaRPr>
          </a:p>
          <a:p>
            <a:pPr marL="621459" lvl="1" indent="-169489">
              <a:buFont typeface="Arial" pitchFamily="34" charset="0"/>
              <a:buChar char="•"/>
            </a:pPr>
            <a:r>
              <a:rPr lang="en-US" baseline="0" dirty="0" smtClean="0">
                <a:latin typeface="Arial" pitchFamily="34" charset="0"/>
                <a:cs typeface="Arial" pitchFamily="34" charset="0"/>
              </a:rPr>
              <a:t>Developmental: </a:t>
            </a:r>
            <a:r>
              <a:rPr lang="en-US" kern="1200" dirty="0" smtClean="0">
                <a:solidFill>
                  <a:schemeClr val="tx1"/>
                </a:solidFill>
                <a:effectLst/>
                <a:latin typeface="Arial" pitchFamily="34" charset="0"/>
                <a:cs typeface="Arial" pitchFamily="34" charset="0"/>
              </a:rPr>
              <a:t>Objective is developmental (does not have baseline data)</a:t>
            </a:r>
          </a:p>
          <a:p>
            <a:pPr marL="621459" lvl="1" indent="-169489">
              <a:buFont typeface="Arial" pitchFamily="34" charset="0"/>
              <a:buChar char="•"/>
            </a:pPr>
            <a:r>
              <a:rPr lang="en-US" kern="1200" baseline="0" dirty="0" smtClean="0">
                <a:solidFill>
                  <a:schemeClr val="tx1"/>
                </a:solidFill>
                <a:effectLst/>
                <a:latin typeface="Arial" pitchFamily="34" charset="0"/>
                <a:cs typeface="Arial" pitchFamily="34" charset="0"/>
              </a:rPr>
              <a:t>Informational: </a:t>
            </a:r>
            <a:r>
              <a:rPr lang="en-US" kern="1200" dirty="0" smtClean="0">
                <a:solidFill>
                  <a:schemeClr val="tx1"/>
                </a:solidFill>
                <a:effectLst/>
                <a:latin typeface="Arial" pitchFamily="34" charset="0"/>
                <a:cs typeface="Arial" pitchFamily="34" charset="0"/>
              </a:rPr>
              <a:t>Objective is informational (does not have a target) </a:t>
            </a:r>
            <a:endParaRPr lang="en-US" baseline="0" dirty="0" smtClean="0">
              <a:latin typeface="Arial" pitchFamily="34" charset="0"/>
              <a:cs typeface="Arial" pitchFamily="34" charset="0"/>
            </a:endParaRPr>
          </a:p>
          <a:p>
            <a:pPr marL="451970" lvl="2" defTabSz="903941">
              <a:defRPr/>
            </a:pPr>
            <a:endParaRPr lang="en-US" baseline="0" dirty="0" smtClean="0">
              <a:latin typeface="Arial" pitchFamily="34" charset="0"/>
              <a:cs typeface="Arial" pitchFamily="34" charset="0"/>
            </a:endParaRPr>
          </a:p>
          <a:p>
            <a:pPr marL="169489" lvl="1" indent="-169489" defTabSz="903941">
              <a:buFont typeface="Arial" pitchFamily="34" charset="0"/>
              <a:buChar char="•"/>
              <a:defRPr/>
            </a:pPr>
            <a:r>
              <a:rPr lang="en-US" baseline="0" dirty="0" smtClean="0">
                <a:latin typeface="Arial" pitchFamily="34" charset="0"/>
                <a:cs typeface="Arial" pitchFamily="34" charset="0"/>
              </a:rPr>
              <a:t>Notes</a:t>
            </a:r>
          </a:p>
          <a:p>
            <a:pPr marL="621459" lvl="2" indent="-169489" defTabSz="903941">
              <a:buFont typeface="Arial" pitchFamily="34" charset="0"/>
              <a:buChar char="•"/>
              <a:defRPr/>
            </a:pPr>
            <a:r>
              <a:rPr lang="en-US" kern="1200" dirty="0" smtClean="0">
                <a:solidFill>
                  <a:schemeClr val="tx1"/>
                </a:solidFill>
                <a:effectLst/>
                <a:latin typeface="Arial" pitchFamily="34" charset="0"/>
                <a:cs typeface="Arial" pitchFamily="34" charset="0"/>
              </a:rPr>
              <a:t>*Statistical significance is only assessed when estimates of variability are available</a:t>
            </a:r>
            <a:endParaRPr lang="en-US" baseline="0" dirty="0" smtClean="0">
              <a:latin typeface="Arial" pitchFamily="34" charset="0"/>
              <a:cs typeface="Arial" pitchFamily="34" charset="0"/>
            </a:endParaRPr>
          </a:p>
          <a:p>
            <a:pPr marL="621459" lvl="2" indent="-169489" defTabSz="903941">
              <a:buFont typeface="Arial" pitchFamily="34" charset="0"/>
              <a:buChar char="•"/>
              <a:defRPr/>
            </a:pPr>
            <a:r>
              <a:rPr lang="en-US" baseline="0" dirty="0" smtClean="0">
                <a:latin typeface="Arial" pitchFamily="34" charset="0"/>
                <a:cs typeface="Arial" pitchFamily="34" charset="0"/>
              </a:rPr>
              <a:t>Percent of targeted change achieved = 100 × (Most recent value – Baseline value) / (HP2020 target – Baseline value)</a:t>
            </a:r>
          </a:p>
          <a:p>
            <a:pPr marL="621459" lvl="1" indent="-169489">
              <a:buFont typeface="Arial" pitchFamily="34" charset="0"/>
              <a:buChar char="•"/>
            </a:pPr>
            <a:r>
              <a:rPr lang="en-US" baseline="0" dirty="0" smtClean="0">
                <a:latin typeface="Arial" pitchFamily="34" charset="0"/>
                <a:cs typeface="Arial" pitchFamily="34" charset="0"/>
              </a:rPr>
              <a:t>Percent in deficit = 100 × |Most recent value – Baseline value| / (Baseline value)</a:t>
            </a:r>
          </a:p>
          <a:p>
            <a:pPr>
              <a:spcAft>
                <a:spcPts val="1187"/>
              </a:spcAft>
            </a:pP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BFCE00C-B470-4578-9519-C2C19F137260}" type="slidenum">
              <a:rPr lang="en-US" smtClean="0"/>
              <a:t>7</a:t>
            </a:fld>
            <a:endParaRPr lang="en-US" dirty="0"/>
          </a:p>
        </p:txBody>
      </p:sp>
    </p:spTree>
    <p:extLst>
      <p:ext uri="{BB962C8B-B14F-4D97-AF65-F5344CB8AC3E}">
        <p14:creationId xmlns:p14="http://schemas.microsoft.com/office/powerpoint/2010/main" val="2534267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8</a:t>
            </a:fld>
            <a:endParaRPr lang="en-US" dirty="0"/>
          </a:p>
        </p:txBody>
      </p:sp>
    </p:spTree>
    <p:extLst>
      <p:ext uri="{BB962C8B-B14F-4D97-AF65-F5344CB8AC3E}">
        <p14:creationId xmlns:p14="http://schemas.microsoft.com/office/powerpoint/2010/main" val="1465397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381599-21C2-F14B-87B4-900CBA0E691B}" type="slidenum">
              <a:rPr lang="en-US" smtClean="0"/>
              <a:t>9</a:t>
            </a:fld>
            <a:endParaRPr lang="en-US" dirty="0"/>
          </a:p>
        </p:txBody>
      </p:sp>
    </p:spTree>
    <p:extLst>
      <p:ext uri="{BB962C8B-B14F-4D97-AF65-F5344CB8AC3E}">
        <p14:creationId xmlns:p14="http://schemas.microsoft.com/office/powerpoint/2010/main" val="4282937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ext Placeholder 8"/>
          <p:cNvSpPr>
            <a:spLocks noGrp="1"/>
          </p:cNvSpPr>
          <p:nvPr>
            <p:ph type="body" sz="quarter" idx="14" hasCustomPrompt="1"/>
          </p:nvPr>
        </p:nvSpPr>
        <p:spPr>
          <a:xfrm>
            <a:off x="1227138" y="3026222"/>
            <a:ext cx="6689725" cy="707254"/>
          </a:xfrm>
          <a:prstGeom prst="rect">
            <a:avLst/>
          </a:prstGeom>
        </p:spPr>
        <p:txBody>
          <a:bodyPr anchor="ctr">
            <a:normAutofit/>
          </a:bodyPr>
          <a:lstStyle>
            <a:lvl1pPr marL="0" indent="0" algn="ctr">
              <a:buNone/>
              <a:defRPr sz="2400" b="0" baseline="0">
                <a:solidFill>
                  <a:schemeClr val="bg1"/>
                </a:solidFill>
                <a:latin typeface="Verdana"/>
                <a:cs typeface="Verdana"/>
              </a:defRPr>
            </a:lvl1pPr>
          </a:lstStyle>
          <a:p>
            <a:pPr lvl="0"/>
            <a:r>
              <a:rPr lang="en-US" dirty="0" smtClean="0"/>
              <a:t>Click to add presenters’ names</a:t>
            </a:r>
            <a:endParaRPr lang="en-US" dirty="0"/>
          </a:p>
        </p:txBody>
      </p:sp>
      <p:sp>
        <p:nvSpPr>
          <p:cNvPr id="2" name="Title 1"/>
          <p:cNvSpPr>
            <a:spLocks noGrp="1"/>
          </p:cNvSpPr>
          <p:nvPr>
            <p:ph type="title" hasCustomPrompt="1"/>
          </p:nvPr>
        </p:nvSpPr>
        <p:spPr>
          <a:xfrm>
            <a:off x="960438" y="1700659"/>
            <a:ext cx="7223125" cy="1195977"/>
          </a:xfrm>
          <a:prstGeom prst="rect">
            <a:avLst/>
          </a:prstGeom>
        </p:spPr>
        <p:txBody>
          <a:bodyPr vert="horz" lIns="0" tIns="0" rIns="0" bIns="0" anchor="ctr" anchorCtr="0"/>
          <a:lstStyle>
            <a:lvl1pPr>
              <a:defRPr sz="4400" baseline="0">
                <a:solidFill>
                  <a:schemeClr val="bg1"/>
                </a:solidFill>
                <a:latin typeface="Verdana" charset="0"/>
                <a:ea typeface="Verdana" charset="0"/>
                <a:cs typeface="Verdana" charset="0"/>
              </a:defRPr>
            </a:lvl1pPr>
          </a:lstStyle>
          <a:p>
            <a:r>
              <a:rPr lang="en-US" dirty="0" smtClean="0"/>
              <a:t>Click to add Presentation Title</a:t>
            </a:r>
            <a:endParaRPr lang="en-US" dirty="0"/>
          </a:p>
        </p:txBody>
      </p:sp>
    </p:spTree>
    <p:extLst>
      <p:ext uri="{BB962C8B-B14F-4D97-AF65-F5344CB8AC3E}">
        <p14:creationId xmlns:p14="http://schemas.microsoft.com/office/powerpoint/2010/main" val="41031851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84248" y="2761488"/>
            <a:ext cx="5936268" cy="687364"/>
          </a:xfrm>
          <a:prstGeom prst="rect">
            <a:avLst/>
          </a:prstGeom>
        </p:spPr>
        <p:txBody>
          <a:bodyPr/>
          <a:lstStyle>
            <a:lvl1pPr>
              <a:defRPr sz="3600" baseline="0">
                <a:solidFill>
                  <a:schemeClr val="bg1"/>
                </a:solidFill>
                <a:latin typeface="Verdana" charset="0"/>
                <a:ea typeface="Verdana" charset="0"/>
                <a:cs typeface="Verdana" charset="0"/>
              </a:defRPr>
            </a:lvl1pPr>
          </a:lstStyle>
          <a:p>
            <a:r>
              <a:rPr lang="en-US" dirty="0" smtClean="0"/>
              <a:t>Click to add section title</a:t>
            </a:r>
            <a:endParaRPr lang="en-US" dirty="0"/>
          </a:p>
        </p:txBody>
      </p:sp>
    </p:spTree>
    <p:extLst>
      <p:ext uri="{BB962C8B-B14F-4D97-AF65-F5344CB8AC3E}">
        <p14:creationId xmlns:p14="http://schemas.microsoft.com/office/powerpoint/2010/main" val="27598453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8441835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27109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76719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157012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C0FB48-6948-4F51-B987-27A66C64B0C9}" type="datetimeFigureOut">
              <a:rPr lang="en-US" smtClean="0"/>
              <a:t>11/22/2017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AF78A11-D81F-4F2C-B69D-E6EDB9AEB285}" type="slidenum">
              <a:rPr lang="en-US" smtClean="0"/>
              <a:t>‹#›</a:t>
            </a:fld>
            <a:endParaRPr lang="en-US"/>
          </a:p>
        </p:txBody>
      </p:sp>
    </p:spTree>
    <p:extLst>
      <p:ext uri="{BB962C8B-B14F-4D97-AF65-F5344CB8AC3E}">
        <p14:creationId xmlns:p14="http://schemas.microsoft.com/office/powerpoint/2010/main" val="35201113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5.xml"/><Relationship Id="rId7" Type="http://schemas.openxmlformats.org/officeDocument/2006/relationships/image" Target="../media/image5.jp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5" name="Straight Connector 4"/>
          <p:cNvCxnSpPr/>
          <p:nvPr userDrawn="1"/>
        </p:nvCxnSpPr>
        <p:spPr>
          <a:xfrm>
            <a:off x="7447051" y="400747"/>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630813" y="309031"/>
            <a:ext cx="1332025" cy="661659"/>
          </a:xfrm>
          <a:prstGeom prst="rect">
            <a:avLst/>
          </a:prstGeom>
        </p:spPr>
      </p:pic>
    </p:spTree>
    <p:extLst>
      <p:ext uri="{BB962C8B-B14F-4D97-AF65-F5344CB8AC3E}">
        <p14:creationId xmlns:p14="http://schemas.microsoft.com/office/powerpoint/2010/main" val="2182381951"/>
      </p:ext>
    </p:extLst>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7" name="Straight Connector 6"/>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24" name="Straight Connector 23"/>
          <p:cNvCxnSpPr/>
          <p:nvPr/>
        </p:nvCxnSpPr>
        <p:spPr>
          <a:xfrm>
            <a:off x="7447051" y="400747"/>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0813" y="309031"/>
            <a:ext cx="1332025" cy="661659"/>
          </a:xfrm>
          <a:prstGeom prst="rect">
            <a:avLst/>
          </a:prstGeom>
        </p:spPr>
      </p:pic>
    </p:spTree>
    <p:extLst>
      <p:ext uri="{BB962C8B-B14F-4D97-AF65-F5344CB8AC3E}">
        <p14:creationId xmlns:p14="http://schemas.microsoft.com/office/powerpoint/2010/main" val="1936983140"/>
      </p:ext>
    </p:extLst>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47796951"/>
      </p:ext>
    </p:extLst>
  </p:cSld>
  <p:clrMap bg1="lt1" tx1="dk1" bg2="lt2" tx2="dk2" accent1="accent1" accent2="accent2" accent3="accent3" accent4="accent4" accent5="accent5" accent6="accent6" hlink="hlink" folHlink="folHlink"/>
  <p:sldLayoutIdLst>
    <p:sldLayoutId id="2147483668" r:id="rId1"/>
    <p:sldLayoutId id="2147483673" r:id="rId2"/>
    <p:sldLayoutId id="2147483667" r:id="rId3"/>
    <p:sldLayoutId id="2147483675" r:id="rId4"/>
    <p:sldLayoutId id="2147483677" r:id="rId5"/>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healthypeople.gov/2020/topics-objectives/topic/family-planning"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healthypeople.gov/2020/topics-objectives/topic/maternal-infant-and-child-health"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br>
              <a:rPr lang="en-US" dirty="0" smtClean="0"/>
            </a:br>
            <a:endParaRPr lang="en-US" dirty="0"/>
          </a:p>
        </p:txBody>
      </p:sp>
    </p:spTree>
    <p:extLst>
      <p:ext uri="{BB962C8B-B14F-4D97-AF65-F5344CB8AC3E}">
        <p14:creationId xmlns:p14="http://schemas.microsoft.com/office/powerpoint/2010/main" val="4274342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mothers who achieve a recommended weight gain during their pregnancies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of childbearing potential with intake of at least 400 µg of folic acid daily from fortified foods or dietary supplements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MICH-15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of childbearing potential who have lower (below the 25th percentile) red blood cell folate concentrations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MICH-16.1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discussed preconception health with a health care worker prior to pregnancy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MICH-16.2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took multivitamins/folic acid prior to pregnancy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MICH-16.3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did not smoke prior to pregnancy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MICH-16.4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did not drink alcohol prior to pregnancy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MICH-16.5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had a healthy weight prior to pregnancy</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MICH-16.6 Increase the proportion of women delivering a live birth who used a most effective or moderately effective contraception method </a:t>
            </a:r>
            <a:r>
              <a:rPr lang="en-US" sz="1300" dirty="0" smtClean="0">
                <a:latin typeface="Verdana" panose="020B0604030504040204" pitchFamily="34" charset="0"/>
                <a:ea typeface="Verdana" panose="020B0604030504040204" pitchFamily="34" charset="0"/>
                <a:cs typeface="Verdana" panose="020B0604030504040204" pitchFamily="34" charset="0"/>
              </a:rPr>
              <a:t>postpartum</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MICH-17.1 Reduce the proportion of women aged 18 to 44 years who have impaired fecundity</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2" name="Title 1"/>
          <p:cNvSpPr>
            <a:spLocks noGrp="1"/>
          </p:cNvSpPr>
          <p:nvPr>
            <p:ph type="title"/>
          </p:nvPr>
        </p:nvSpPr>
        <p:spPr>
          <a:xfrm>
            <a:off x="376015" y="137481"/>
            <a:ext cx="7041735" cy="1103777"/>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Pregnancy Health and </a:t>
            </a:r>
            <a:r>
              <a:rPr lang="en-US" sz="1400" b="1" dirty="0" smtClean="0">
                <a:latin typeface="Verdana" panose="020B0604030504040204" pitchFamily="34" charset="0"/>
                <a:ea typeface="Verdana" panose="020B0604030504040204" pitchFamily="34" charset="0"/>
                <a:cs typeface="Verdana" panose="020B0604030504040204" pitchFamily="34" charset="0"/>
              </a:rPr>
              <a:t>Behaviors Continued</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6" name="TextBox 25"/>
          <p:cNvSpPr txBox="1"/>
          <p:nvPr/>
        </p:nvSpPr>
        <p:spPr>
          <a:xfrm>
            <a:off x="800100" y="2255333"/>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Preconception Health and Behaviors</a:t>
            </a:r>
          </a:p>
        </p:txBody>
      </p:sp>
      <p:sp>
        <p:nvSpPr>
          <p:cNvPr id="27" name="Oval 20" descr="Target met"/>
          <p:cNvSpPr>
            <a:spLocks noChangeArrowheads="1"/>
          </p:cNvSpPr>
          <p:nvPr/>
        </p:nvSpPr>
        <p:spPr bwMode="auto">
          <a:xfrm>
            <a:off x="981970" y="191422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81970" y="256827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81970" y="3886720"/>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1970" y="30077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1970" y="3447238"/>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76104" y="432620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6" name="Oval 20" descr="Target met"/>
          <p:cNvSpPr>
            <a:spLocks noChangeArrowheads="1"/>
          </p:cNvSpPr>
          <p:nvPr/>
        </p:nvSpPr>
        <p:spPr bwMode="auto">
          <a:xfrm>
            <a:off x="981970" y="5194710"/>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47" name="Oval 20" descr="Target met"/>
          <p:cNvSpPr>
            <a:spLocks noChangeArrowheads="1"/>
          </p:cNvSpPr>
          <p:nvPr/>
        </p:nvSpPr>
        <p:spPr bwMode="auto">
          <a:xfrm>
            <a:off x="981970" y="4731169"/>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48" name="Oval 20" descr="Target met"/>
          <p:cNvSpPr>
            <a:spLocks noChangeArrowheads="1"/>
          </p:cNvSpPr>
          <p:nvPr/>
        </p:nvSpPr>
        <p:spPr bwMode="auto">
          <a:xfrm>
            <a:off x="981970" y="5599677"/>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9" name="Oval 20" descr="Target met"/>
          <p:cNvSpPr>
            <a:spLocks noChangeArrowheads="1"/>
          </p:cNvSpPr>
          <p:nvPr/>
        </p:nvSpPr>
        <p:spPr bwMode="auto">
          <a:xfrm>
            <a:off x="987489" y="6043018"/>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grpSp>
        <p:nvGrpSpPr>
          <p:cNvPr id="23" name="Group 22"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24"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5"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5"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1779865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10976" y="1598952"/>
            <a:ext cx="7571024"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Preconception Health and </a:t>
            </a:r>
            <a:r>
              <a:rPr lang="en-US" sz="1400" b="1" dirty="0" smtClean="0">
                <a:latin typeface="Verdana" panose="020B0604030504040204" pitchFamily="34" charset="0"/>
                <a:ea typeface="Verdana" panose="020B0604030504040204" pitchFamily="34" charset="0"/>
                <a:cs typeface="Verdana" panose="020B0604030504040204" pitchFamily="34" charset="0"/>
              </a:rPr>
              <a:t>Behaviors Continued</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628650" y="1825625"/>
            <a:ext cx="8515350" cy="4351338"/>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MICH-17.2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men aged 18 to 44 years who have impaired fecundity</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MICH-18 Reduce </a:t>
            </a:r>
            <a:r>
              <a:rPr lang="en-US" sz="1300" dirty="0">
                <a:latin typeface="Verdana" panose="020B0604030504040204" pitchFamily="34" charset="0"/>
                <a:ea typeface="Verdana" panose="020B0604030504040204" pitchFamily="34" charset="0"/>
                <a:cs typeface="Verdana" panose="020B0604030504040204" pitchFamily="34" charset="0"/>
              </a:rPr>
              <a:t>postpartum relapse of smoking among women who quit smoking during pregnancy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MICH-19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giving birth who attend a postpartum care visit with a health worker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MICH-34 Decrease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women delivering a live birth who experience postpartum depressive symptoms</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MICH-20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put to sleep on their backs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MICH-21.1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ever breastfed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MICH-21.2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breastfed at 6 months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MICH-21.3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breastfed at 1 year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MICH-21.4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breastfed exclusively through 3 months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MICH-21.5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infants who are breastfed exclusively through 6 months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employers that have worksite lactation support programs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MICH-23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breastfed newborns who receive formula supplementation within the first 2 days of life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live births that occur in facilities that provide recommended care for lactating mothers and their babies</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2" name="Title 1"/>
          <p:cNvSpPr>
            <a:spLocks noGrp="1"/>
          </p:cNvSpPr>
          <p:nvPr>
            <p:ph type="title"/>
          </p:nvPr>
        </p:nvSpPr>
        <p:spPr>
          <a:xfrm>
            <a:off x="376015" y="137481"/>
            <a:ext cx="7041735" cy="1296834"/>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TextBox 25"/>
          <p:cNvSpPr txBox="1"/>
          <p:nvPr/>
        </p:nvSpPr>
        <p:spPr>
          <a:xfrm>
            <a:off x="810976" y="2027120"/>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Postpartum Health and Behavior</a:t>
            </a:r>
          </a:p>
        </p:txBody>
      </p:sp>
      <p:sp>
        <p:nvSpPr>
          <p:cNvPr id="25" name="TextBox 24"/>
          <p:cNvSpPr txBox="1"/>
          <p:nvPr/>
        </p:nvSpPr>
        <p:spPr>
          <a:xfrm>
            <a:off x="810976" y="3576928"/>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Infant Care</a:t>
            </a:r>
          </a:p>
        </p:txBody>
      </p:sp>
      <p:sp>
        <p:nvSpPr>
          <p:cNvPr id="27" name="Oval 20" descr="Target met"/>
          <p:cNvSpPr>
            <a:spLocks noChangeArrowheads="1"/>
          </p:cNvSpPr>
          <p:nvPr/>
        </p:nvSpPr>
        <p:spPr bwMode="auto">
          <a:xfrm>
            <a:off x="981970" y="1906707"/>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81970" y="2370248"/>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81970" y="323681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81970" y="279786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7592" y="509544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5718" y="485857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83844" y="4631899"/>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6" name="Oval 20" descr="Target met"/>
          <p:cNvSpPr>
            <a:spLocks noChangeArrowheads="1"/>
          </p:cNvSpPr>
          <p:nvPr/>
        </p:nvSpPr>
        <p:spPr bwMode="auto">
          <a:xfrm>
            <a:off x="981970" y="440522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7" name="Oval 20" descr="Target met"/>
          <p:cNvSpPr>
            <a:spLocks noChangeArrowheads="1"/>
          </p:cNvSpPr>
          <p:nvPr/>
        </p:nvSpPr>
        <p:spPr bwMode="auto">
          <a:xfrm>
            <a:off x="981970" y="4159488"/>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8" name="Oval 20" descr="Target met"/>
          <p:cNvSpPr>
            <a:spLocks noChangeArrowheads="1"/>
          </p:cNvSpPr>
          <p:nvPr/>
        </p:nvSpPr>
        <p:spPr bwMode="auto">
          <a:xfrm>
            <a:off x="981970" y="391375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9" name="Oval 20" descr="Target met"/>
          <p:cNvSpPr>
            <a:spLocks noChangeArrowheads="1"/>
          </p:cNvSpPr>
          <p:nvPr/>
        </p:nvSpPr>
        <p:spPr bwMode="auto">
          <a:xfrm>
            <a:off x="987592" y="6004403"/>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50" name="Oval 20" descr="Target met"/>
          <p:cNvSpPr>
            <a:spLocks noChangeArrowheads="1"/>
          </p:cNvSpPr>
          <p:nvPr/>
        </p:nvSpPr>
        <p:spPr bwMode="auto">
          <a:xfrm>
            <a:off x="987592" y="556785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51" name="Oval 20" descr="Target met"/>
          <p:cNvSpPr>
            <a:spLocks noChangeArrowheads="1"/>
          </p:cNvSpPr>
          <p:nvPr/>
        </p:nvSpPr>
        <p:spPr bwMode="auto">
          <a:xfrm>
            <a:off x="987592" y="5322113"/>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grpSp>
        <p:nvGrpSpPr>
          <p:cNvPr id="32" name="Group 31"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34"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35"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0"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41"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3316756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1296834"/>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MICH-25 Reduce </a:t>
            </a:r>
            <a:r>
              <a:rPr lang="en-US" sz="1300" dirty="0">
                <a:latin typeface="Verdana" panose="020B0604030504040204" pitchFamily="34" charset="0"/>
                <a:ea typeface="Verdana" panose="020B0604030504040204" pitchFamily="34" charset="0"/>
                <a:cs typeface="Verdana" panose="020B0604030504040204" pitchFamily="34" charset="0"/>
              </a:rPr>
              <a:t>the occurrence of fetal alcohol syndrome (FAS)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MICH-26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diagnosed with a disorder through newborn blood spot screening who experience developmental delay requiring special education services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MICH-27.1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aged 8 years with cerebral palsy born low birth weight (less than 2,500 grams)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MICH-27.2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aged 8 years with cerebral palsy born very low birth weight (less than 1,500 grams)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MICH-28.1 Reduce </a:t>
            </a:r>
            <a:r>
              <a:rPr lang="en-US" sz="1300" dirty="0">
                <a:latin typeface="Verdana" panose="020B0604030504040204" pitchFamily="34" charset="0"/>
                <a:ea typeface="Verdana" panose="020B0604030504040204" pitchFamily="34" charset="0"/>
                <a:cs typeface="Verdana" panose="020B0604030504040204" pitchFamily="34" charset="0"/>
              </a:rPr>
              <a:t>the occurrence of </a:t>
            </a:r>
            <a:r>
              <a:rPr lang="en-US" sz="1300" dirty="0" err="1">
                <a:latin typeface="Verdana" panose="020B0604030504040204" pitchFamily="34" charset="0"/>
                <a:ea typeface="Verdana" panose="020B0604030504040204" pitchFamily="34" charset="0"/>
                <a:cs typeface="Verdana" panose="020B0604030504040204" pitchFamily="34" charset="0"/>
              </a:rPr>
              <a:t>spina</a:t>
            </a:r>
            <a:r>
              <a:rPr lang="en-US" sz="1300" dirty="0">
                <a:latin typeface="Verdana" panose="020B0604030504040204" pitchFamily="34" charset="0"/>
                <a:ea typeface="Verdana" panose="020B0604030504040204" pitchFamily="34" charset="0"/>
                <a:cs typeface="Verdana" panose="020B0604030504040204" pitchFamily="34" charset="0"/>
              </a:rPr>
              <a:t> bifida</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MICH-28.2 Reduce </a:t>
            </a:r>
            <a:r>
              <a:rPr lang="en-US" sz="1300" dirty="0">
                <a:latin typeface="Verdana" panose="020B0604030504040204" pitchFamily="34" charset="0"/>
                <a:ea typeface="Verdana" panose="020B0604030504040204" pitchFamily="34" charset="0"/>
                <a:cs typeface="Verdana" panose="020B0604030504040204" pitchFamily="34" charset="0"/>
              </a:rPr>
              <a:t>the occurrence of anencephaly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MICH-29.1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(aged 10-35 months) who have been screened for Autism Spectrum Disorder (ASD) and other developmental delays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MICH-29.2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ASD having a first evaluation by 36 months of age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MICH-29.3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ASD enrolled in special services by 48 months of age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MICH-29.4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a developmental delay with a first evaluation by 36 months of age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MICH-29.5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a developmental delay enrolled in special services by 48 months of age</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Disability and Other Impairments</a:t>
            </a:r>
          </a:p>
        </p:txBody>
      </p:sp>
      <p:sp>
        <p:nvSpPr>
          <p:cNvPr id="32" name="Oval 20" descr="Target met"/>
          <p:cNvSpPr>
            <a:spLocks noChangeArrowheads="1"/>
          </p:cNvSpPr>
          <p:nvPr/>
        </p:nvSpPr>
        <p:spPr bwMode="auto">
          <a:xfrm>
            <a:off x="981970" y="1895902"/>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srgbClr val="0070C0"/>
              </a:solidFill>
            </a:endParaRPr>
          </a:p>
        </p:txBody>
      </p:sp>
      <p:sp>
        <p:nvSpPr>
          <p:cNvPr id="28" name="Oval 20" descr="Target met"/>
          <p:cNvSpPr>
            <a:spLocks noChangeArrowheads="1"/>
          </p:cNvSpPr>
          <p:nvPr/>
        </p:nvSpPr>
        <p:spPr bwMode="auto">
          <a:xfrm>
            <a:off x="982865" y="412236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80382" y="388345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80382" y="4986935"/>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2865" y="456139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2865" y="364454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81970" y="213481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6" name="Oval 20" descr="Target met"/>
          <p:cNvSpPr>
            <a:spLocks noChangeArrowheads="1"/>
          </p:cNvSpPr>
          <p:nvPr/>
        </p:nvSpPr>
        <p:spPr bwMode="auto">
          <a:xfrm>
            <a:off x="980382" y="3205513"/>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7" name="Oval 20" descr="Target met"/>
          <p:cNvSpPr>
            <a:spLocks noChangeArrowheads="1"/>
          </p:cNvSpPr>
          <p:nvPr/>
        </p:nvSpPr>
        <p:spPr bwMode="auto">
          <a:xfrm>
            <a:off x="981970" y="276648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8" name="Oval 20" descr="Target met"/>
          <p:cNvSpPr>
            <a:spLocks noChangeArrowheads="1"/>
          </p:cNvSpPr>
          <p:nvPr/>
        </p:nvSpPr>
        <p:spPr bwMode="auto">
          <a:xfrm>
            <a:off x="980382" y="5851508"/>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49" name="Oval 20" descr="Target met"/>
          <p:cNvSpPr>
            <a:spLocks noChangeArrowheads="1"/>
          </p:cNvSpPr>
          <p:nvPr/>
        </p:nvSpPr>
        <p:spPr bwMode="auto">
          <a:xfrm>
            <a:off x="982865" y="542596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nvGrpSpPr>
          <p:cNvPr id="27" name="Group 26"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34"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35"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0"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41"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1453818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49" y="1825625"/>
            <a:ext cx="8362950" cy="4351338"/>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MICH-30.1Increase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who have access to a medical home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MICH-30.2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special health care needs who have access to a medical home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MICH-31.1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aged 0 to 11 years with special health care needs who receive their care in family-centered, comprehensive, and coordinated systems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MICH-31.2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aged 12 to 17 years with special health care needs who receive their care in family-centered, comprehensive, coordinated systems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MICH-32.1 Increase </a:t>
            </a:r>
            <a:r>
              <a:rPr lang="en-US" sz="1300" dirty="0">
                <a:latin typeface="Verdana" panose="020B0604030504040204" pitchFamily="34" charset="0"/>
                <a:ea typeface="Verdana" panose="020B0604030504040204" pitchFamily="34" charset="0"/>
                <a:cs typeface="Verdana" panose="020B0604030504040204" pitchFamily="34" charset="0"/>
              </a:rPr>
              <a:t>the number of States and the District of Columbia that verify through linkage with vital records that all newborns are screened shortly after birth for conditions mandated by their State-sponsored screening program</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MICH-32.2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screen-positive children who receive </a:t>
            </a:r>
            <a:r>
              <a:rPr lang="en-US" sz="1300" dirty="0" err="1">
                <a:latin typeface="Verdana" panose="020B0604030504040204" pitchFamily="34" charset="0"/>
                <a:ea typeface="Verdana" panose="020B0604030504040204" pitchFamily="34" charset="0"/>
                <a:cs typeface="Verdana" panose="020B0604030504040204" pitchFamily="34" charset="0"/>
              </a:rPr>
              <a:t>followup</a:t>
            </a:r>
            <a:r>
              <a:rPr lang="en-US" sz="1300" dirty="0">
                <a:latin typeface="Verdana" panose="020B0604030504040204" pitchFamily="34" charset="0"/>
                <a:ea typeface="Verdana" panose="020B0604030504040204" pitchFamily="34" charset="0"/>
                <a:cs typeface="Verdana" panose="020B0604030504040204" pitchFamily="34" charset="0"/>
              </a:rPr>
              <a:t> testing within the recommended time period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MICH-32.3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children with a diagnosed condition identified through newborn screening who have an annual assessment of services needed and received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MICH-33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very low birth weight (VLBW) infants born at Level III hospitals or subspecialty perinatal centers</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30" name="Oval 20" descr="Target met"/>
          <p:cNvSpPr>
            <a:spLocks noChangeArrowheads="1"/>
          </p:cNvSpPr>
          <p:nvPr/>
        </p:nvSpPr>
        <p:spPr bwMode="auto">
          <a:xfrm>
            <a:off x="981176" y="1904831"/>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376015" y="137481"/>
            <a:ext cx="7041735" cy="1296834"/>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Health Services</a:t>
            </a:r>
          </a:p>
        </p:txBody>
      </p:sp>
      <p:sp>
        <p:nvSpPr>
          <p:cNvPr id="25" name="Oval 20" descr="Target met"/>
          <p:cNvSpPr>
            <a:spLocks noChangeArrowheads="1"/>
          </p:cNvSpPr>
          <p:nvPr/>
        </p:nvSpPr>
        <p:spPr bwMode="auto">
          <a:xfrm>
            <a:off x="981176" y="4076579"/>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81176" y="2128499"/>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85466" y="4925560"/>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83321" y="299165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1176" y="344984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1176" y="450003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81176" y="258668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grpSp>
        <p:nvGrpSpPr>
          <p:cNvPr id="13" name="Group 12"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6"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8"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9"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0"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11"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2"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20"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3242961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8" descr="This pie chart shows the measurable objectives for the Maternal, Infant, and Child Health objectives.  The chart shows detailed information of the 74 total objectives.  87.8% or 67 of the objectives are measurable, 10.8% or 6 objectives are developmental, 1.4% or 1 objectives is archived.  " title="Maternal, Infant, and Child Health"/>
          <p:cNvGraphicFramePr>
            <a:graphicFrameLocks/>
          </p:cNvGraphicFramePr>
          <p:nvPr>
            <p:extLst>
              <p:ext uri="{D42A27DB-BD31-4B8C-83A1-F6EECF244321}">
                <p14:modId xmlns:p14="http://schemas.microsoft.com/office/powerpoint/2010/main" val="2700728759"/>
              </p:ext>
            </p:extLst>
          </p:nvPr>
        </p:nvGraphicFramePr>
        <p:xfrm>
          <a:off x="88778" y="1985942"/>
          <a:ext cx="4136092" cy="3791341"/>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27400" y="114605"/>
            <a:ext cx="7886700" cy="1118341"/>
          </a:xfrm>
        </p:spPr>
        <p:txBody>
          <a:bodyPr/>
          <a:lstStyle/>
          <a:p>
            <a:r>
              <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rPr>
              <a:t>Current HP2020 Objective Status: Maternal, Infant, and Child </a:t>
            </a:r>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9" name="Content Placeholder 8" descr="This pie chart shows the measurable objectives for the Maternal, Infant, and Child Health objectives.  The chart shows detailed information of the 67 measurable objectives.  27.7% or 16 of the objectives met or exceeded the target, 26.2% or 18 objectives are improving, 7.7% or 5 objectives are getting worse, 16.9% or 11 objectives have baseline only data, and 20.0% or 16 objectives show little or not detectable change.  " title="Maternal, Infant, and Child Health"/>
          <p:cNvGraphicFramePr>
            <a:graphicFrameLocks noGrp="1"/>
          </p:cNvGraphicFramePr>
          <p:nvPr>
            <p:ph idx="1"/>
            <p:extLst>
              <p:ext uri="{D42A27DB-BD31-4B8C-83A1-F6EECF244321}">
                <p14:modId xmlns:p14="http://schemas.microsoft.com/office/powerpoint/2010/main" val="983539910"/>
              </p:ext>
            </p:extLst>
          </p:nvPr>
        </p:nvGraphicFramePr>
        <p:xfrm>
          <a:off x="4597052" y="1512475"/>
          <a:ext cx="4396636" cy="4351338"/>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This straight line connector connects the total Maternal, Infant, and Child Health Measurable objectives and focuses on the status of the 43 measurable objectives.  " title="Maternal, Infant, and Child Health"/>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This straight line connector connects the total Maternal, Infant, and Child Health Measurable objectives and focuses on the status of the 43 measurable objectives.  " title="Maternal, Infant, and Child Health"/>
          <p:cNvCxnSpPr/>
          <p:nvPr/>
        </p:nvCxnSpPr>
        <p:spPr>
          <a:xfrm>
            <a:off x="2467163" y="5365335"/>
            <a:ext cx="4297704" cy="69790"/>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7" name="TextBox 1"/>
          <p:cNvSpPr txBox="1"/>
          <p:nvPr/>
        </p:nvSpPr>
        <p:spPr>
          <a:xfrm>
            <a:off x="5274507" y="3468633"/>
            <a:ext cx="1361584" cy="43902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smtClean="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Getting worse 7.7% (n = 5)</a:t>
            </a:r>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1" name="TextBox 1"/>
          <p:cNvSpPr txBox="1"/>
          <p:nvPr/>
        </p:nvSpPr>
        <p:spPr>
          <a:xfrm>
            <a:off x="6329631" y="1905807"/>
            <a:ext cx="1361584" cy="43902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Informational 1.5% (n = 1)</a:t>
            </a:r>
            <a:endPar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96601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a:xfrm>
            <a:off x="8408660" y="6368536"/>
            <a:ext cx="685111" cy="446432"/>
          </a:xfrm>
        </p:spPr>
        <p:txBody>
          <a:bodyPr/>
          <a:lstStyle/>
          <a:p>
            <a:fld id="{7391EDBC-5481-E248-9D04-B6CCC7FAB9E3}" type="slidenum">
              <a:rPr lang="en-US" smtClean="0">
                <a:solidFill>
                  <a:srgbClr val="7F7F7F"/>
                </a:solidFill>
              </a:rPr>
              <a:pPr/>
              <a:t>15</a:t>
            </a:fld>
            <a:endParaRPr lang="en-US" dirty="0">
              <a:solidFill>
                <a:srgbClr val="7F7F7F"/>
              </a:solidFill>
            </a:endParaRPr>
          </a:p>
        </p:txBody>
      </p:sp>
      <p:sp>
        <p:nvSpPr>
          <p:cNvPr id="3" name="Text Placeholder 2"/>
          <p:cNvSpPr>
            <a:spLocks noGrp="1"/>
          </p:cNvSpPr>
          <p:nvPr>
            <p:ph type="body" sz="quarter" idx="20"/>
          </p:nvPr>
        </p:nvSpPr>
        <p:spPr>
          <a:xfrm>
            <a:off x="371268" y="1572768"/>
            <a:ext cx="8401464" cy="4420716"/>
          </a:xfrm>
        </p:spPr>
        <p:txBody>
          <a:bodyPr>
            <a:normAutofit fontScale="92500" lnSpcReduction="10000"/>
          </a:bodyPr>
          <a:lstStyle/>
          <a:p>
            <a:pPr>
              <a:buSzPct val="150000"/>
              <a:buFont typeface="Wingdings" panose="05000000000000000000" pitchFamily="2" charset="2"/>
              <a:buChar char="§"/>
            </a:pPr>
            <a:r>
              <a:rPr lang="en-US" dirty="0"/>
              <a:t>Unintended pregnancies are associated with many negative health and economic </a:t>
            </a:r>
            <a:r>
              <a:rPr lang="en-US" dirty="0" smtClean="0"/>
              <a:t>consequences.</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a:t>Almost half of all pregnancies in the United States are </a:t>
            </a:r>
            <a:r>
              <a:rPr lang="en-US" dirty="0" smtClean="0"/>
              <a:t>unintended.</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smtClean="0"/>
              <a:t>Each </a:t>
            </a:r>
            <a:r>
              <a:rPr lang="en-US" dirty="0"/>
              <a:t>year, publicly funded family planning services prevent 1.94 million unintended pregnancies, including 400,000 teen </a:t>
            </a:r>
            <a:r>
              <a:rPr lang="en-US" dirty="0" smtClean="0"/>
              <a:t>pregnancies.</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smtClean="0"/>
              <a:t>Nearly </a:t>
            </a:r>
            <a:r>
              <a:rPr lang="en-US" dirty="0"/>
              <a:t>$4 in Medicaid expenditures </a:t>
            </a:r>
            <a:r>
              <a:rPr lang="en-US" dirty="0" smtClean="0"/>
              <a:t>is saved for </a:t>
            </a:r>
            <a:r>
              <a:rPr lang="en-US" dirty="0"/>
              <a:t>pregnancy-related care for every $1 </a:t>
            </a:r>
            <a:r>
              <a:rPr lang="en-US" dirty="0" smtClean="0"/>
              <a:t>spent.</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a:t>The public costs of births resulting from unintended pregnancies were $11 billion in 2006</a:t>
            </a:r>
            <a:r>
              <a:rPr lang="en-US" dirty="0" smtClean="0"/>
              <a:t>.</a:t>
            </a:r>
          </a:p>
          <a:p>
            <a:pPr>
              <a:buSzPct val="150000"/>
              <a:buFont typeface="Wingdings" panose="05000000000000000000" pitchFamily="2" charset="2"/>
              <a:buChar char="§"/>
            </a:pPr>
            <a:endParaRPr lang="en-US" dirty="0"/>
          </a:p>
        </p:txBody>
      </p:sp>
      <p:sp>
        <p:nvSpPr>
          <p:cNvPr id="4" name="Title 3"/>
          <p:cNvSpPr>
            <a:spLocks noGrp="1"/>
          </p:cNvSpPr>
          <p:nvPr>
            <p:ph type="title"/>
          </p:nvPr>
        </p:nvSpPr>
        <p:spPr>
          <a:xfrm>
            <a:off x="505609" y="131762"/>
            <a:ext cx="6938683" cy="797628"/>
          </a:xfrm>
        </p:spPr>
        <p:txBody>
          <a:bodyPr/>
          <a:lstStyle/>
          <a:p>
            <a:pPr algn="ctr"/>
            <a:r>
              <a:rPr lang="en-US" sz="3000" dirty="0" smtClean="0"/>
              <a:t>Understanding Family Planning</a:t>
            </a:r>
            <a:endParaRPr lang="en-US" sz="3000" dirty="0"/>
          </a:p>
        </p:txBody>
      </p:sp>
      <p:sp>
        <p:nvSpPr>
          <p:cNvPr id="5" name="Text Placeholder 16"/>
          <p:cNvSpPr txBox="1">
            <a:spLocks/>
          </p:cNvSpPr>
          <p:nvPr/>
        </p:nvSpPr>
        <p:spPr>
          <a:xfrm>
            <a:off x="0" y="6084966"/>
            <a:ext cx="9144000" cy="5518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SOURCE: Healthy People 2020 Family Planning Topic Area Overview, CDC/NCHS available at:</a:t>
            </a:r>
          </a:p>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hlinkClick r:id="rId3"/>
              </a:rPr>
              <a:t>https</a:t>
            </a:r>
            <a:r>
              <a:rPr lang="en-US" sz="1000" dirty="0">
                <a:latin typeface="Verdana" panose="020B0604030504040204" pitchFamily="34" charset="0"/>
                <a:ea typeface="Verdana" panose="020B0604030504040204" pitchFamily="34" charset="0"/>
                <a:cs typeface="Verdana" panose="020B0604030504040204" pitchFamily="34" charset="0"/>
                <a:hlinkClick r:id="rId3"/>
              </a:rPr>
              <a:t>://www.healthypeople.gov/2020/topics-objectives/topic/family-planning</a:t>
            </a:r>
            <a:r>
              <a:rPr lang="en-US" sz="1000" dirty="0" smtClean="0">
                <a:latin typeface="Verdana" panose="020B0604030504040204" pitchFamily="34" charset="0"/>
                <a:ea typeface="Verdana" panose="020B0604030504040204" pitchFamily="34" charset="0"/>
                <a:cs typeface="Verdana" panose="020B0604030504040204" pitchFamily="34" charset="0"/>
              </a:rPr>
              <a:t>. </a:t>
            </a:r>
            <a:endParaRPr lang="en-US" sz="10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28350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a:xfrm>
            <a:off x="8408660" y="6368536"/>
            <a:ext cx="685111" cy="446432"/>
          </a:xfrm>
        </p:spPr>
        <p:txBody>
          <a:bodyPr/>
          <a:lstStyle/>
          <a:p>
            <a:fld id="{7391EDBC-5481-E248-9D04-B6CCC7FAB9E3}" type="slidenum">
              <a:rPr lang="en-US" smtClean="0">
                <a:solidFill>
                  <a:srgbClr val="7F7F7F"/>
                </a:solidFill>
              </a:rPr>
              <a:pPr/>
              <a:t>16</a:t>
            </a:fld>
            <a:endParaRPr lang="en-US" dirty="0">
              <a:solidFill>
                <a:srgbClr val="7F7F7F"/>
              </a:solidFill>
            </a:endParaRPr>
          </a:p>
        </p:txBody>
      </p:sp>
      <p:sp>
        <p:nvSpPr>
          <p:cNvPr id="3" name="Text Placeholder 2"/>
          <p:cNvSpPr>
            <a:spLocks noGrp="1"/>
          </p:cNvSpPr>
          <p:nvPr>
            <p:ph type="body" sz="quarter" idx="20"/>
          </p:nvPr>
        </p:nvSpPr>
        <p:spPr>
          <a:xfrm>
            <a:off x="371268" y="1572768"/>
            <a:ext cx="8401464" cy="4420716"/>
          </a:xfrm>
        </p:spPr>
        <p:txBody>
          <a:bodyPr>
            <a:normAutofit fontScale="92500" lnSpcReduction="20000"/>
          </a:bodyPr>
          <a:lstStyle/>
          <a:p>
            <a:pPr>
              <a:buSzPct val="150000"/>
              <a:buFont typeface="Wingdings" panose="05000000000000000000" pitchFamily="2" charset="2"/>
              <a:buChar char="§"/>
            </a:pPr>
            <a:r>
              <a:rPr lang="en-US" dirty="0"/>
              <a:t>In </a:t>
            </a:r>
            <a:r>
              <a:rPr lang="en-US" dirty="0" smtClean="0"/>
              <a:t>response to concerns </a:t>
            </a:r>
            <a:r>
              <a:rPr lang="en-US" dirty="0"/>
              <a:t>associated with </a:t>
            </a:r>
            <a:r>
              <a:rPr lang="en-US" dirty="0" smtClean="0"/>
              <a:t>unintended pregnancy, </a:t>
            </a:r>
            <a:r>
              <a:rPr lang="en-US" dirty="0"/>
              <a:t>preconception health initiatives </a:t>
            </a:r>
            <a:r>
              <a:rPr lang="en-US" dirty="0" smtClean="0"/>
              <a:t>are </a:t>
            </a:r>
            <a:r>
              <a:rPr lang="en-US" dirty="0"/>
              <a:t>aimed at improving the health of </a:t>
            </a:r>
            <a:r>
              <a:rPr lang="en-US" dirty="0" smtClean="0"/>
              <a:t>women </a:t>
            </a:r>
            <a:r>
              <a:rPr lang="en-US" dirty="0"/>
              <a:t>before </a:t>
            </a:r>
            <a:r>
              <a:rPr lang="en-US" dirty="0" smtClean="0"/>
              <a:t>they become </a:t>
            </a:r>
            <a:r>
              <a:rPr lang="en-US" dirty="0"/>
              <a:t>pregnant through a variety of evidence-based interventions</a:t>
            </a:r>
            <a:r>
              <a:rPr lang="en-US" dirty="0" smtClean="0"/>
              <a:t>.</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smtClean="0"/>
              <a:t>Pregnancy </a:t>
            </a:r>
            <a:r>
              <a:rPr lang="en-US" dirty="0"/>
              <a:t>can provide an opportunity to identify existing health risks in women and to prevent future health problems for women and their children</a:t>
            </a:r>
            <a:r>
              <a:rPr lang="en-US" dirty="0" smtClean="0"/>
              <a:t>.</a:t>
            </a:r>
          </a:p>
          <a:p>
            <a:pPr>
              <a:buSzPct val="150000"/>
              <a:buFont typeface="Wingdings" panose="05000000000000000000" pitchFamily="2" charset="2"/>
              <a:buChar char="§"/>
            </a:pPr>
            <a:endParaRPr lang="en-US" dirty="0"/>
          </a:p>
          <a:p>
            <a:pPr>
              <a:buSzPct val="150000"/>
              <a:buFont typeface="Wingdings" panose="05000000000000000000" pitchFamily="2" charset="2"/>
              <a:buChar char="§"/>
            </a:pPr>
            <a:r>
              <a:rPr lang="en-US" dirty="0"/>
              <a:t>The risk of maternal and infant mortality and pregnancy-related complications can be reduced by increasing access to quality preconception (before pregnancy) and </a:t>
            </a:r>
            <a:r>
              <a:rPr lang="en-US" dirty="0" err="1"/>
              <a:t>interconception</a:t>
            </a:r>
            <a:r>
              <a:rPr lang="en-US" dirty="0"/>
              <a:t> (between pregnancies) care</a:t>
            </a:r>
            <a:r>
              <a:rPr lang="en-US" dirty="0" smtClean="0"/>
              <a:t>.</a:t>
            </a:r>
          </a:p>
          <a:p>
            <a:pPr marL="0" indent="0">
              <a:buSzPct val="150000"/>
              <a:buNone/>
            </a:pPr>
            <a:endParaRPr lang="en-US" dirty="0"/>
          </a:p>
          <a:p>
            <a:pPr>
              <a:buSzPct val="150000"/>
              <a:buFont typeface="Wingdings" panose="05000000000000000000" pitchFamily="2" charset="2"/>
              <a:buChar char="§"/>
            </a:pPr>
            <a:r>
              <a:rPr lang="en-US" dirty="0"/>
              <a:t>The cognitive and physical development of infants and children is influenced by the health, nutrition, and behaviors of their mothers during pregnancy and early childhood. </a:t>
            </a:r>
            <a:endParaRPr lang="en-US" dirty="0" smtClean="0"/>
          </a:p>
          <a:p>
            <a:pPr>
              <a:buSzPct val="150000"/>
              <a:buFont typeface="Wingdings" panose="05000000000000000000" pitchFamily="2" charset="2"/>
              <a:buChar char="§"/>
            </a:pPr>
            <a:endParaRPr lang="en-US" dirty="0"/>
          </a:p>
          <a:p>
            <a:pPr>
              <a:buSzPct val="150000"/>
              <a:buFont typeface="Wingdings" panose="05000000000000000000" pitchFamily="2" charset="2"/>
              <a:buChar char="§"/>
            </a:pPr>
            <a:endParaRPr lang="en-US" dirty="0" smtClean="0"/>
          </a:p>
          <a:p>
            <a:pPr>
              <a:buSzPct val="150000"/>
              <a:buFont typeface="Wingdings" panose="05000000000000000000" pitchFamily="2" charset="2"/>
              <a:buChar char="§"/>
            </a:pPr>
            <a:endParaRPr lang="en-US" dirty="0"/>
          </a:p>
        </p:txBody>
      </p:sp>
      <p:sp>
        <p:nvSpPr>
          <p:cNvPr id="4" name="Title 3"/>
          <p:cNvSpPr>
            <a:spLocks noGrp="1"/>
          </p:cNvSpPr>
          <p:nvPr>
            <p:ph type="title"/>
          </p:nvPr>
        </p:nvSpPr>
        <p:spPr>
          <a:xfrm>
            <a:off x="505609" y="131762"/>
            <a:ext cx="6938683" cy="797628"/>
          </a:xfrm>
        </p:spPr>
        <p:txBody>
          <a:bodyPr/>
          <a:lstStyle/>
          <a:p>
            <a:pPr algn="ctr"/>
            <a:r>
              <a:rPr lang="en-US" sz="3000" dirty="0" smtClean="0"/>
              <a:t>Understanding Maternal, Infant and Child Health</a:t>
            </a:r>
            <a:endParaRPr lang="en-US" sz="3000" dirty="0"/>
          </a:p>
        </p:txBody>
      </p:sp>
      <p:sp>
        <p:nvSpPr>
          <p:cNvPr id="5" name="Text Placeholder 16"/>
          <p:cNvSpPr txBox="1">
            <a:spLocks/>
          </p:cNvSpPr>
          <p:nvPr/>
        </p:nvSpPr>
        <p:spPr>
          <a:xfrm>
            <a:off x="0" y="6084966"/>
            <a:ext cx="9144000" cy="5518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SOURCE: Healthy People 2020 Family Planning Topic Area Overview, CDC/NCHS available at:</a:t>
            </a:r>
          </a:p>
          <a:p>
            <a:pPr marL="0" indent="0">
              <a:buNone/>
            </a:pPr>
            <a:r>
              <a:rPr lang="en-US" sz="1000" dirty="0">
                <a:latin typeface="Verdana" panose="020B0604030504040204" pitchFamily="34" charset="0"/>
                <a:ea typeface="Verdana" panose="020B0604030504040204" pitchFamily="34" charset="0"/>
                <a:cs typeface="Verdana" panose="020B0604030504040204" pitchFamily="34" charset="0"/>
                <a:hlinkClick r:id="rId3"/>
              </a:rPr>
              <a:t>https://www.healthypeople.gov/2020/topics-objectives/topic/maternal-infant-and-child-health</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44054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72450" cy="4351338"/>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 Increase </a:t>
            </a:r>
            <a:r>
              <a:rPr lang="en-US" sz="1300" dirty="0">
                <a:latin typeface="Verdana" panose="020B0604030504040204" pitchFamily="34" charset="0"/>
                <a:ea typeface="Verdana" panose="020B0604030504040204" pitchFamily="34" charset="0"/>
                <a:cs typeface="Verdana" panose="020B0604030504040204" pitchFamily="34" charset="0"/>
              </a:rPr>
              <a:t>the </a:t>
            </a:r>
            <a:r>
              <a:rPr lang="en-US" sz="1300" dirty="0" smtClean="0">
                <a:latin typeface="Verdana" panose="020B0604030504040204" pitchFamily="34" charset="0"/>
                <a:ea typeface="Verdana" panose="020B0604030504040204" pitchFamily="34" charset="0"/>
                <a:cs typeface="Verdana" panose="020B0604030504040204" pitchFamily="34" charset="0"/>
              </a:rPr>
              <a:t>proportion </a:t>
            </a:r>
            <a:r>
              <a:rPr lang="en-US" sz="1300" dirty="0">
                <a:latin typeface="Verdana" panose="020B0604030504040204" pitchFamily="34" charset="0"/>
                <a:ea typeface="Verdana" panose="020B0604030504040204" pitchFamily="34" charset="0"/>
                <a:cs typeface="Verdana" panose="020B0604030504040204" pitchFamily="34" charset="0"/>
              </a:rPr>
              <a:t>of pregnancies that are </a:t>
            </a:r>
            <a:r>
              <a:rPr lang="en-US" sz="1300" dirty="0" smtClean="0">
                <a:latin typeface="Verdana" panose="020B0604030504040204" pitchFamily="34" charset="0"/>
                <a:ea typeface="Verdana" panose="020B0604030504040204" pitchFamily="34" charset="0"/>
                <a:cs typeface="Verdana" panose="020B0604030504040204" pitchFamily="34" charset="0"/>
              </a:rPr>
              <a:t>intended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FP-2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females experiencing pregnancy despite use of a reversible contraceptive method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FP-3.1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publicly funded family planning clinics that offer the full range of FDA-approved methods of contraception onsite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FP-3.2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publicly funded family planning clinics that offer emergency contraception onsite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FP-5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pregnancies conceived within 18 months of a previous birth</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FP-6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females at risk of unintended pregnancy or their partners who used contraception at most recent sexual 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FP-7.1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experienced females aged 15 to 44 years who received reproductive health services in the past 12 months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FP-7.2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experienced males aged 15 to 44 years who received reproductive health services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FP-8.1 Reduce </a:t>
            </a:r>
            <a:r>
              <a:rPr lang="en-US" sz="1300" dirty="0">
                <a:latin typeface="Verdana" panose="020B0604030504040204" pitchFamily="34" charset="0"/>
                <a:ea typeface="Verdana" panose="020B0604030504040204" pitchFamily="34" charset="0"/>
                <a:cs typeface="Verdana" panose="020B0604030504040204" pitchFamily="34" charset="0"/>
              </a:rPr>
              <a:t>pregnancies among adolescent females aged 15 to 17 years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FP-8.2 Reduce </a:t>
            </a:r>
            <a:r>
              <a:rPr lang="en-US" sz="1300" dirty="0">
                <a:latin typeface="Verdana" panose="020B0604030504040204" pitchFamily="34" charset="0"/>
                <a:ea typeface="Verdana" panose="020B0604030504040204" pitchFamily="34" charset="0"/>
                <a:cs typeface="Verdana" panose="020B0604030504040204" pitchFamily="34" charset="0"/>
              </a:rPr>
              <a:t>pregnancies among adolescent females aged 18 to 19 years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FP-9.1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aged 15 to 17 years who have never had sexual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FP-9.2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aged 15 to 17 years who have never had sexual intercourse</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0" name="Oval 20" descr="Target met"/>
          <p:cNvSpPr>
            <a:spLocks noChangeArrowheads="1"/>
          </p:cNvSpPr>
          <p:nvPr/>
        </p:nvSpPr>
        <p:spPr bwMode="auto">
          <a:xfrm>
            <a:off x="964794" y="188980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376015" y="137481"/>
            <a:ext cx="7041735" cy="1296834"/>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Family Planning</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Oval 20" descr="Target met"/>
          <p:cNvSpPr>
            <a:spLocks noChangeArrowheads="1"/>
          </p:cNvSpPr>
          <p:nvPr/>
        </p:nvSpPr>
        <p:spPr bwMode="auto">
          <a:xfrm>
            <a:off x="964794" y="2131099"/>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2" name="Oval 20" descr="Target met"/>
          <p:cNvSpPr>
            <a:spLocks noChangeArrowheads="1"/>
          </p:cNvSpPr>
          <p:nvPr/>
        </p:nvSpPr>
        <p:spPr bwMode="auto">
          <a:xfrm>
            <a:off x="964794" y="2583754"/>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3" name="Oval 20" descr="Target met"/>
          <p:cNvSpPr>
            <a:spLocks noChangeArrowheads="1"/>
          </p:cNvSpPr>
          <p:nvPr/>
        </p:nvSpPr>
        <p:spPr bwMode="auto">
          <a:xfrm>
            <a:off x="969678" y="456474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969678" y="301463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59622" y="411208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961048" y="343990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5" name="Oval 20" descr="Target met"/>
          <p:cNvSpPr>
            <a:spLocks noChangeArrowheads="1"/>
          </p:cNvSpPr>
          <p:nvPr/>
        </p:nvSpPr>
        <p:spPr bwMode="auto">
          <a:xfrm>
            <a:off x="961048" y="3681203"/>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959622" y="5220278"/>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959622" y="4986923"/>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959622" y="590348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958216" y="5459188"/>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5"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679124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FP-9.3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aged 15 years and under who had never had sexual </a:t>
            </a:r>
            <a:r>
              <a:rPr lang="en-US" sz="1300" dirty="0" smtClean="0">
                <a:latin typeface="Verdana" panose="020B0604030504040204" pitchFamily="34" charset="0"/>
                <a:ea typeface="Verdana" panose="020B0604030504040204" pitchFamily="34" charset="0"/>
                <a:cs typeface="Verdana" panose="020B0604030504040204" pitchFamily="34" charset="0"/>
              </a:rPr>
              <a:t>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FP-9.4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aged 15 years and under who had never had sexual 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FP-10.1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females aged 15 to 19 years who use a condom at first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FP-10.2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males aged 15 to 19 years who use a condom at first 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FP-10.3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females aged 15 to 19 years who use a condom at last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FP-10.4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males aged 15 to 19 years who use a condom at last 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FP-11.1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females aged 15 to 19 years who use a condom and hormonal or intrauterine contraception at first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FP-11.2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males aged 15 to 19 years who use a condom and whose partner used hormonal or intrauterine contraception at first intercourse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FP-11.3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females aged 15 to 19 years who use a condom and hormonal or intrauterine contraception at last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32" name="Oval 20" descr="Target met"/>
          <p:cNvSpPr>
            <a:spLocks noChangeArrowheads="1"/>
          </p:cNvSpPr>
          <p:nvPr/>
        </p:nvSpPr>
        <p:spPr bwMode="auto">
          <a:xfrm>
            <a:off x="950087" y="190524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90265" y="108752"/>
            <a:ext cx="7886700" cy="1067113"/>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rPr>
              <a:t>Family </a:t>
            </a:r>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Planning Continued</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Oval 20" descr="Target met"/>
          <p:cNvSpPr>
            <a:spLocks noChangeArrowheads="1"/>
          </p:cNvSpPr>
          <p:nvPr/>
        </p:nvSpPr>
        <p:spPr bwMode="auto">
          <a:xfrm>
            <a:off x="946572" y="4087829"/>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3" name="Oval 20" descr="Target met"/>
          <p:cNvSpPr>
            <a:spLocks noChangeArrowheads="1"/>
          </p:cNvSpPr>
          <p:nvPr/>
        </p:nvSpPr>
        <p:spPr bwMode="auto">
          <a:xfrm>
            <a:off x="947148" y="366292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47148" y="319938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47148" y="235789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50087" y="276133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951569" y="4512789"/>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5" name="Oval 20" descr="Target met"/>
          <p:cNvSpPr>
            <a:spLocks noChangeArrowheads="1"/>
          </p:cNvSpPr>
          <p:nvPr/>
        </p:nvSpPr>
        <p:spPr bwMode="auto">
          <a:xfrm>
            <a:off x="947148" y="4937691"/>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946572" y="5579099"/>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0"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2"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3272310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FP-11.4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sexually active males aged 15 to 19 years who use a condom and whose partner used hormonal or intrauterine contraception at last intercourse</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received formal instruction on abstinence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received formal instruction on abstinence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received formal instruction on birth control methods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received formal instruction on birth control methods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received formal instruction on HIV/AIDS prevention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FP-12.6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received formal instruction on HIV/AIDS prevention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FP-12.7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received formal instruction on sexually transmitted diseases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FP-12.8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received formal instruction on sexually transmitted diseases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1" name="Oval 20" descr="Target met"/>
          <p:cNvSpPr>
            <a:spLocks noChangeArrowheads="1"/>
          </p:cNvSpPr>
          <p:nvPr/>
        </p:nvSpPr>
        <p:spPr bwMode="auto">
          <a:xfrm>
            <a:off x="950087" y="1892818"/>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90265" y="108753"/>
            <a:ext cx="7886700" cy="1053602"/>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rPr>
              <a:t>Family Planning </a:t>
            </a:r>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Continued</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3" name="Oval 20" descr="Target met"/>
          <p:cNvSpPr>
            <a:spLocks noChangeArrowheads="1"/>
          </p:cNvSpPr>
          <p:nvPr/>
        </p:nvSpPr>
        <p:spPr bwMode="auto">
          <a:xfrm>
            <a:off x="950087" y="4284375"/>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50087" y="342929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50087" y="25459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48736" y="557532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948935" y="515930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5" name="Oval 20" descr="Target met"/>
          <p:cNvSpPr>
            <a:spLocks noChangeArrowheads="1"/>
          </p:cNvSpPr>
          <p:nvPr/>
        </p:nvSpPr>
        <p:spPr bwMode="auto">
          <a:xfrm>
            <a:off x="949511" y="4730895"/>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950087" y="385683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949511" y="298762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0"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2"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327832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talked to a parent or guardian about abstinence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talked to a parent or guardian about abstinence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talked to a parent or guardian about birth control methods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talked to a parent or guardian about birth control methods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talked to a parent or guardian about HIV/AIDS prevention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FP-13.6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talked to a parent or guardian about HIV/AIDS prevention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FP-13.7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 adolescents who talked to a parent or guardian about sexually transmitted diseases before they were 18 years 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FP-13.8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male adolescents who talked to a parent or guardian about sexually transmitted diseases before they were 18 years old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FP-14.1 Increase </a:t>
            </a:r>
            <a:r>
              <a:rPr lang="en-US" sz="1300" dirty="0">
                <a:latin typeface="Verdana" panose="020B0604030504040204" pitchFamily="34" charset="0"/>
                <a:ea typeface="Verdana" panose="020B0604030504040204" pitchFamily="34" charset="0"/>
                <a:cs typeface="Verdana" panose="020B0604030504040204" pitchFamily="34" charset="0"/>
              </a:rPr>
              <a:t>the number of States that set the income eligibility level for Medicaid-covered family planning services at or above 133% of the poverty threshold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FP-14.2 Increase </a:t>
            </a:r>
            <a:r>
              <a:rPr lang="en-US" sz="1300" dirty="0">
                <a:latin typeface="Verdana" panose="020B0604030504040204" pitchFamily="34" charset="0"/>
                <a:ea typeface="Verdana" panose="020B0604030504040204" pitchFamily="34" charset="0"/>
                <a:cs typeface="Verdana" panose="020B0604030504040204" pitchFamily="34" charset="0"/>
              </a:rPr>
              <a:t>the number of States that set the income eligibility level for Medicaid-covered family planning services at or above 185% of the poverty threshold</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35" name="Oval 20" descr="Target met"/>
          <p:cNvSpPr>
            <a:spLocks noChangeArrowheads="1"/>
          </p:cNvSpPr>
          <p:nvPr/>
        </p:nvSpPr>
        <p:spPr bwMode="auto">
          <a:xfrm>
            <a:off x="950087" y="189254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90265" y="108753"/>
            <a:ext cx="7886700" cy="1075536"/>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rPr>
              <a:t>Family Planning </a:t>
            </a:r>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Continued</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Oval 20" descr="Target met"/>
          <p:cNvSpPr>
            <a:spLocks noChangeArrowheads="1"/>
          </p:cNvSpPr>
          <p:nvPr/>
        </p:nvSpPr>
        <p:spPr bwMode="auto">
          <a:xfrm>
            <a:off x="950087" y="4950153"/>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3" name="Oval 20" descr="Target met"/>
          <p:cNvSpPr>
            <a:spLocks noChangeArrowheads="1"/>
          </p:cNvSpPr>
          <p:nvPr/>
        </p:nvSpPr>
        <p:spPr bwMode="auto">
          <a:xfrm>
            <a:off x="948736" y="451600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48736" y="409509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50087" y="3657173"/>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20" descr="Target met"/>
          <p:cNvSpPr>
            <a:spLocks noChangeArrowheads="1"/>
          </p:cNvSpPr>
          <p:nvPr/>
        </p:nvSpPr>
        <p:spPr bwMode="auto">
          <a:xfrm>
            <a:off x="950087" y="320971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48736" y="278880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948736" y="2346115"/>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950087" y="5821297"/>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946952" y="5375805"/>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2"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4"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030264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20" descr="Target met"/>
          <p:cNvSpPr>
            <a:spLocks noChangeArrowheads="1"/>
          </p:cNvSpPr>
          <p:nvPr/>
        </p:nvSpPr>
        <p:spPr bwMode="auto">
          <a:xfrm>
            <a:off x="950087" y="1905379"/>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FP-15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females in need of publicly supported contraceptive services and supplies who receive those services and supplies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FP-16.1 Increase </a:t>
            </a:r>
            <a:r>
              <a:rPr lang="en-US" sz="1300" dirty="0">
                <a:latin typeface="Verdana" panose="020B0604030504040204" pitchFamily="34" charset="0"/>
                <a:ea typeface="Verdana" panose="020B0604030504040204" pitchFamily="34" charset="0"/>
                <a:cs typeface="Verdana" panose="020B0604030504040204" pitchFamily="34" charset="0"/>
              </a:rPr>
              <a:t>the percentage of adult females aged 20 to 44 years who are at risk of unintended pregnancy that adopt or continue use of the most effective or moderately effective methods of contraception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FP-16.2 Increase </a:t>
            </a:r>
            <a:r>
              <a:rPr lang="en-US" sz="1300" dirty="0">
                <a:latin typeface="Verdana" panose="020B0604030504040204" pitchFamily="34" charset="0"/>
                <a:ea typeface="Verdana" panose="020B0604030504040204" pitchFamily="34" charset="0"/>
                <a:cs typeface="Verdana" panose="020B0604030504040204" pitchFamily="34" charset="0"/>
              </a:rPr>
              <a:t>the percentage of adolescent females aged 15 to 19 years who are at risk of unintended pregnancy that adopt or continue use of the most effective or moderately effective methods of contraception</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p:cNvSpPr>
            <a:spLocks noGrp="1"/>
          </p:cNvSpPr>
          <p:nvPr>
            <p:ph type="title"/>
          </p:nvPr>
        </p:nvSpPr>
        <p:spPr>
          <a:xfrm>
            <a:off x="90265" y="108752"/>
            <a:ext cx="7886700" cy="1077791"/>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rPr>
              <a:t>Family Planning </a:t>
            </a:r>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Continued</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3" name="Oval 20" descr="Target met"/>
          <p:cNvSpPr>
            <a:spLocks noChangeArrowheads="1"/>
          </p:cNvSpPr>
          <p:nvPr/>
        </p:nvSpPr>
        <p:spPr bwMode="auto">
          <a:xfrm>
            <a:off x="947529" y="2981108"/>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50087" y="233626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5"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17"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18"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9"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0"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2"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010671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descr="This pie chart shows the measurable objectives for the Family Planning objectives.  The chart shows detailed information of the 43 measurable objectives.  7% or 3 of the objectives met or exceeded the target, 9.3% or 4 objectives are improving, 11.6% or 5 objectives are getting worse, 14.0% or 6 objectives have baseline only data, and 58.1 or 25 objectives show little or not detectable change.  " title="Family Planning objectives"/>
          <p:cNvGraphicFramePr>
            <a:graphicFrameLocks noGrp="1"/>
          </p:cNvGraphicFramePr>
          <p:nvPr>
            <p:ph idx="1"/>
            <p:extLst>
              <p:ext uri="{D42A27DB-BD31-4B8C-83A1-F6EECF244321}">
                <p14:modId xmlns:p14="http://schemas.microsoft.com/office/powerpoint/2010/main" val="3389296448"/>
              </p:ext>
            </p:extLst>
          </p:nvPr>
        </p:nvGraphicFramePr>
        <p:xfrm>
          <a:off x="4409161" y="1473265"/>
          <a:ext cx="4208746"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8" descr="This pie chart shows the total objectives for the Family Planning objective.  The chart shows the percentage 97.7% and number (43) measurable objectives." title="Family Planning Objectives"/>
          <p:cNvGraphicFramePr>
            <a:graphicFrameLocks/>
          </p:cNvGraphicFramePr>
          <p:nvPr>
            <p:extLst>
              <p:ext uri="{D42A27DB-BD31-4B8C-83A1-F6EECF244321}">
                <p14:modId xmlns:p14="http://schemas.microsoft.com/office/powerpoint/2010/main" val="250816814"/>
              </p:ext>
            </p:extLst>
          </p:nvPr>
        </p:nvGraphicFramePr>
        <p:xfrm>
          <a:off x="88778" y="1931351"/>
          <a:ext cx="4119967" cy="3918304"/>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This straight line connector connects the total Family Planning to the Measurable objectives and focuses on the status of the 43 measurable objectives.  " title="Family Planning Objectives"/>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This straight line connector connects the total Family Planning to the Measurable objectives and focuses on the status of the 43 measurable objectives.  " title="Family Planning"/>
          <p:cNvCxnSpPr/>
          <p:nvPr/>
        </p:nvCxnSpPr>
        <p:spPr>
          <a:xfrm>
            <a:off x="2467163" y="5365335"/>
            <a:ext cx="4297704" cy="69790"/>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11" name="Title 3"/>
          <p:cNvSpPr txBox="1">
            <a:spLocks noGrp="1"/>
          </p:cNvSpPr>
          <p:nvPr>
            <p:ph type="title"/>
          </p:nvPr>
        </p:nvSpPr>
        <p:spPr>
          <a:xfrm>
            <a:off x="225468" y="65894"/>
            <a:ext cx="7490564" cy="1006228"/>
          </a:xfrm>
          <a:prstGeom prst="rect">
            <a:avLst/>
          </a:prstGeom>
        </p:spPr>
        <p:txBody>
          <a:bodyPr>
            <a:noAutofit/>
          </a:bodyPr>
          <a:lstStyle>
            <a:lvl1pPr algn="ctr" defTabSz="457200" rtl="0" eaLnBrk="1" latinLnBrk="0" hangingPunct="1">
              <a:spcBef>
                <a:spcPct val="0"/>
              </a:spcBef>
              <a:buNone/>
              <a:defRPr lang="en-US" sz="3200" b="1" kern="1200" dirty="0">
                <a:solidFill>
                  <a:srgbClr val="003F72"/>
                </a:solidFill>
                <a:latin typeface="+mj-lt"/>
                <a:ea typeface="Tahoma" pitchFamily="34" charset="0"/>
                <a:cs typeface="Tahoma" pitchFamily="34" charset="0"/>
              </a:defRPr>
            </a:lvl1pPr>
          </a:lstStyle>
          <a:p>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Current HP2020 Objective Status: </a:t>
            </a:r>
            <a:b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Family Planning</a:t>
            </a:r>
          </a:p>
        </p:txBody>
      </p:sp>
    </p:spTree>
    <p:extLst>
      <p:ext uri="{BB962C8B-B14F-4D97-AF65-F5344CB8AC3E}">
        <p14:creationId xmlns:p14="http://schemas.microsoft.com/office/powerpoint/2010/main" val="648411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1025810"/>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628650" y="1825625"/>
            <a:ext cx="8419816" cy="4351338"/>
          </a:xfrm>
        </p:spPr>
        <p:txBody>
          <a:bodyPr/>
          <a:lstStyle/>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MICH-1.1 Reduce </a:t>
            </a:r>
            <a:r>
              <a:rPr lang="en-US" sz="1300" dirty="0">
                <a:latin typeface="Verdana" panose="020B0604030504040204" pitchFamily="34" charset="0"/>
                <a:ea typeface="Verdana" panose="020B0604030504040204" pitchFamily="34" charset="0"/>
                <a:cs typeface="Verdana" panose="020B0604030504040204" pitchFamily="34" charset="0"/>
              </a:rPr>
              <a:t>the rate of fetal deaths at 20 or more weeks of gestation</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MICH-1.2 Reduce </a:t>
            </a:r>
            <a:r>
              <a:rPr lang="en-US" sz="1300" dirty="0">
                <a:latin typeface="Verdana" panose="020B0604030504040204" pitchFamily="34" charset="0"/>
                <a:ea typeface="Verdana" panose="020B0604030504040204" pitchFamily="34" charset="0"/>
                <a:cs typeface="Verdana" panose="020B0604030504040204" pitchFamily="34" charset="0"/>
              </a:rPr>
              <a:t>the rate of fetal and infant deaths during perinatal period (28 weeks </a:t>
            </a:r>
            <a:r>
              <a:rPr lang="en-US" sz="1300" dirty="0" smtClean="0">
                <a:latin typeface="Verdana" panose="020B0604030504040204" pitchFamily="34" charset="0"/>
                <a:ea typeface="Verdana" panose="020B0604030504040204" pitchFamily="34" charset="0"/>
                <a:cs typeface="Verdana" panose="020B0604030504040204" pitchFamily="34" charset="0"/>
              </a:rPr>
              <a:t>of gestation </a:t>
            </a:r>
            <a:r>
              <a:rPr lang="en-US" sz="1300" dirty="0">
                <a:latin typeface="Verdana" panose="020B0604030504040204" pitchFamily="34" charset="0"/>
                <a:ea typeface="Verdana" panose="020B0604030504040204" pitchFamily="34" charset="0"/>
                <a:cs typeface="Verdana" panose="020B0604030504040204" pitchFamily="34" charset="0"/>
              </a:rPr>
              <a:t>to less than 7 days after birth)</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MICH-1.3 Reduce </a:t>
            </a:r>
            <a:r>
              <a:rPr lang="en-US" sz="1300" dirty="0">
                <a:latin typeface="Verdana" panose="020B0604030504040204" pitchFamily="34" charset="0"/>
                <a:ea typeface="Verdana" panose="020B0604030504040204" pitchFamily="34" charset="0"/>
                <a:cs typeface="Verdana" panose="020B0604030504040204" pitchFamily="34" charset="0"/>
              </a:rPr>
              <a:t>the rate of all infant deaths (within 1 year)</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MICH-1.4 Reduce </a:t>
            </a:r>
            <a:r>
              <a:rPr lang="en-US" sz="1300" dirty="0">
                <a:latin typeface="Verdana" panose="020B0604030504040204" pitchFamily="34" charset="0"/>
                <a:ea typeface="Verdana" panose="020B0604030504040204" pitchFamily="34" charset="0"/>
                <a:cs typeface="Verdana" panose="020B0604030504040204" pitchFamily="34" charset="0"/>
              </a:rPr>
              <a:t>the rate of neonatal deaths (within the first 28 days of life)</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MICH-1.5 Reduce </a:t>
            </a:r>
            <a:r>
              <a:rPr lang="en-US" sz="1300" dirty="0">
                <a:latin typeface="Verdana" panose="020B0604030504040204" pitchFamily="34" charset="0"/>
                <a:ea typeface="Verdana" panose="020B0604030504040204" pitchFamily="34" charset="0"/>
                <a:cs typeface="Verdana" panose="020B0604030504040204" pitchFamily="34" charset="0"/>
              </a:rPr>
              <a:t>the rate of </a:t>
            </a:r>
            <a:r>
              <a:rPr lang="en-US" sz="1300" dirty="0" err="1">
                <a:latin typeface="Verdana" panose="020B0604030504040204" pitchFamily="34" charset="0"/>
                <a:ea typeface="Verdana" panose="020B0604030504040204" pitchFamily="34" charset="0"/>
                <a:cs typeface="Verdana" panose="020B0604030504040204" pitchFamily="34" charset="0"/>
              </a:rPr>
              <a:t>postneonatal</a:t>
            </a:r>
            <a:r>
              <a:rPr lang="en-US" sz="1300" dirty="0">
                <a:latin typeface="Verdana" panose="020B0604030504040204" pitchFamily="34" charset="0"/>
                <a:ea typeface="Verdana" panose="020B0604030504040204" pitchFamily="34" charset="0"/>
                <a:cs typeface="Verdana" panose="020B0604030504040204" pitchFamily="34" charset="0"/>
              </a:rPr>
              <a:t> deaths (between 28 days and 1 year)</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MICH-1.6 Reduce </a:t>
            </a:r>
            <a:r>
              <a:rPr lang="en-US" sz="1300" dirty="0">
                <a:latin typeface="Verdana" panose="020B0604030504040204" pitchFamily="34" charset="0"/>
                <a:ea typeface="Verdana" panose="020B0604030504040204" pitchFamily="34" charset="0"/>
                <a:cs typeface="Verdana" panose="020B0604030504040204" pitchFamily="34" charset="0"/>
              </a:rPr>
              <a:t>the rate of infant deaths related to birth defects (all birth defects)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MICH-1.7 Reduce </a:t>
            </a:r>
            <a:r>
              <a:rPr lang="en-US" sz="1300" dirty="0">
                <a:latin typeface="Verdana" panose="020B0604030504040204" pitchFamily="34" charset="0"/>
                <a:ea typeface="Verdana" panose="020B0604030504040204" pitchFamily="34" charset="0"/>
                <a:cs typeface="Verdana" panose="020B0604030504040204" pitchFamily="34" charset="0"/>
              </a:rPr>
              <a:t>the rate of infant deaths related to birth defects (congenital heart defects)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MICH-1.8 Reduce </a:t>
            </a:r>
            <a:r>
              <a:rPr lang="en-US" sz="1300" dirty="0">
                <a:latin typeface="Verdana" panose="020B0604030504040204" pitchFamily="34" charset="0"/>
                <a:ea typeface="Verdana" panose="020B0604030504040204" pitchFamily="34" charset="0"/>
                <a:cs typeface="Verdana" panose="020B0604030504040204" pitchFamily="34" charset="0"/>
              </a:rPr>
              <a:t>the rate of infant deaths from sudden infant death syndrome (SIDS)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MICH-1.9 Reduce </a:t>
            </a:r>
            <a:r>
              <a:rPr lang="en-US" sz="1300" dirty="0">
                <a:latin typeface="Verdana" panose="020B0604030504040204" pitchFamily="34" charset="0"/>
                <a:ea typeface="Verdana" panose="020B0604030504040204" pitchFamily="34" charset="0"/>
                <a:cs typeface="Verdana" panose="020B0604030504040204" pitchFamily="34" charset="0"/>
              </a:rPr>
              <a:t>the rate of infant deaths from sudden unexpected infant deaths (includes </a:t>
            </a:r>
            <a:r>
              <a:rPr lang="en-US" sz="1300" dirty="0" smtClean="0">
                <a:latin typeface="Verdana" panose="020B0604030504040204" pitchFamily="34" charset="0"/>
                <a:ea typeface="Verdana" panose="020B0604030504040204" pitchFamily="34" charset="0"/>
                <a:cs typeface="Verdana" panose="020B0604030504040204" pitchFamily="34" charset="0"/>
              </a:rPr>
              <a:t>	SIDS</a:t>
            </a:r>
            <a:r>
              <a:rPr lang="en-US" sz="1300" dirty="0">
                <a:latin typeface="Verdana" panose="020B0604030504040204" pitchFamily="34" charset="0"/>
                <a:ea typeface="Verdana" panose="020B0604030504040204" pitchFamily="34" charset="0"/>
                <a:cs typeface="Verdana" panose="020B0604030504040204" pitchFamily="34" charset="0"/>
              </a:rPr>
              <a:t>, Unknown Cause, Accidental Suffocation, and Strangulation in Bed)</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MICH-2 Reduce </a:t>
            </a:r>
            <a:r>
              <a:rPr lang="en-US" sz="1300" dirty="0">
                <a:latin typeface="Verdana" panose="020B0604030504040204" pitchFamily="34" charset="0"/>
                <a:ea typeface="Verdana" panose="020B0604030504040204" pitchFamily="34" charset="0"/>
                <a:cs typeface="Verdana" panose="020B0604030504040204" pitchFamily="34" charset="0"/>
              </a:rPr>
              <a:t>the 1-year mortality rate for infants with Down syndrome</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MICH-3.1 Reduce </a:t>
            </a:r>
            <a:r>
              <a:rPr lang="en-US" sz="1300" dirty="0">
                <a:latin typeface="Verdana" panose="020B0604030504040204" pitchFamily="34" charset="0"/>
                <a:ea typeface="Verdana" panose="020B0604030504040204" pitchFamily="34" charset="0"/>
                <a:cs typeface="Verdana" panose="020B0604030504040204" pitchFamily="34" charset="0"/>
              </a:rPr>
              <a:t>the rate of deaths among children aged 1 to 4 years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MICH-3.2 Reduce </a:t>
            </a:r>
            <a:r>
              <a:rPr lang="en-US" sz="1300" dirty="0">
                <a:latin typeface="Verdana" panose="020B0604030504040204" pitchFamily="34" charset="0"/>
                <a:ea typeface="Verdana" panose="020B0604030504040204" pitchFamily="34" charset="0"/>
                <a:cs typeface="Verdana" panose="020B0604030504040204" pitchFamily="34" charset="0"/>
              </a:rPr>
              <a:t>the rate of deaths among children aged 5 to 9 years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MICH-4.1 Reduce </a:t>
            </a:r>
            <a:r>
              <a:rPr lang="en-US" sz="1300" dirty="0">
                <a:latin typeface="Verdana" panose="020B0604030504040204" pitchFamily="34" charset="0"/>
                <a:ea typeface="Verdana" panose="020B0604030504040204" pitchFamily="34" charset="0"/>
                <a:cs typeface="Verdana" panose="020B0604030504040204" pitchFamily="34" charset="0"/>
              </a:rPr>
              <a:t>the rate of deaths among adolescents aged 10 to 14 years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MICH-4.2 Reduce </a:t>
            </a:r>
            <a:r>
              <a:rPr lang="en-US" sz="1300" dirty="0">
                <a:latin typeface="Verdana" panose="020B0604030504040204" pitchFamily="34" charset="0"/>
                <a:ea typeface="Verdana" panose="020B0604030504040204" pitchFamily="34" charset="0"/>
                <a:cs typeface="Verdana" panose="020B0604030504040204" pitchFamily="34" charset="0"/>
              </a:rPr>
              <a:t>the rate of deaths among adolescents aged 15 to 19 years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MICH-4.3 Reduce </a:t>
            </a:r>
            <a:r>
              <a:rPr lang="en-US" sz="1300" dirty="0">
                <a:latin typeface="Verdana" panose="020B0604030504040204" pitchFamily="34" charset="0"/>
                <a:ea typeface="Verdana" panose="020B0604030504040204" pitchFamily="34" charset="0"/>
                <a:cs typeface="Verdana" panose="020B0604030504040204" pitchFamily="34" charset="0"/>
              </a:rPr>
              <a:t>the rate of deaths among young adults aged 20 to 24 years</a:t>
            </a:r>
          </a:p>
          <a:p>
            <a:pPr marL="400050" lvl="1" indent="0">
              <a:buNone/>
            </a:pPr>
            <a:r>
              <a:rPr lang="en-US" sz="1300" dirty="0" smtClean="0">
                <a:latin typeface="Verdana" panose="020B0604030504040204" pitchFamily="34" charset="0"/>
                <a:ea typeface="Verdana" panose="020B0604030504040204" pitchFamily="34" charset="0"/>
                <a:cs typeface="Verdana" panose="020B0604030504040204" pitchFamily="34" charset="0"/>
              </a:rPr>
              <a:t>	MICH-5 Reduce </a:t>
            </a:r>
            <a:r>
              <a:rPr lang="en-US" sz="1300" dirty="0">
                <a:latin typeface="Verdana" panose="020B0604030504040204" pitchFamily="34" charset="0"/>
                <a:ea typeface="Verdana" panose="020B0604030504040204" pitchFamily="34" charset="0"/>
                <a:cs typeface="Verdana" panose="020B0604030504040204" pitchFamily="34" charset="0"/>
              </a:rPr>
              <a:t>the rate of maternal mortality</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Morbidity and Mortality</a:t>
            </a:r>
          </a:p>
        </p:txBody>
      </p:sp>
      <p:sp>
        <p:nvSpPr>
          <p:cNvPr id="32" name="Oval 20" descr="Target met"/>
          <p:cNvSpPr>
            <a:spLocks noChangeArrowheads="1"/>
          </p:cNvSpPr>
          <p:nvPr/>
        </p:nvSpPr>
        <p:spPr bwMode="auto">
          <a:xfrm>
            <a:off x="981970" y="189590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981970" y="401569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81970" y="2124117"/>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80382" y="3776763"/>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81970" y="3516258"/>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81970" y="3270520"/>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1970" y="3043847"/>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0382" y="2804920"/>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81970" y="2572649"/>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7" name="Oval 20" descr="Target met"/>
          <p:cNvSpPr>
            <a:spLocks noChangeArrowheads="1"/>
          </p:cNvSpPr>
          <p:nvPr/>
        </p:nvSpPr>
        <p:spPr bwMode="auto">
          <a:xfrm>
            <a:off x="981970" y="440779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8" name="Oval 20" descr="Target met"/>
          <p:cNvSpPr>
            <a:spLocks noChangeArrowheads="1"/>
          </p:cNvSpPr>
          <p:nvPr/>
        </p:nvSpPr>
        <p:spPr bwMode="auto">
          <a:xfrm>
            <a:off x="974928" y="5387397"/>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9" name="Oval 20" descr="Target met"/>
          <p:cNvSpPr>
            <a:spLocks noChangeArrowheads="1"/>
          </p:cNvSpPr>
          <p:nvPr/>
        </p:nvSpPr>
        <p:spPr bwMode="auto">
          <a:xfrm>
            <a:off x="980382" y="5148400"/>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50" name="Oval 20" descr="Target met"/>
          <p:cNvSpPr>
            <a:spLocks noChangeArrowheads="1"/>
          </p:cNvSpPr>
          <p:nvPr/>
        </p:nvSpPr>
        <p:spPr bwMode="auto">
          <a:xfrm>
            <a:off x="980382" y="4909403"/>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51" name="Oval 20" descr="Target met"/>
          <p:cNvSpPr>
            <a:spLocks noChangeArrowheads="1"/>
          </p:cNvSpPr>
          <p:nvPr/>
        </p:nvSpPr>
        <p:spPr bwMode="auto">
          <a:xfrm>
            <a:off x="981970" y="465383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52" name="Oval 20" descr="Target met"/>
          <p:cNvSpPr>
            <a:spLocks noChangeArrowheads="1"/>
          </p:cNvSpPr>
          <p:nvPr/>
        </p:nvSpPr>
        <p:spPr bwMode="auto">
          <a:xfrm>
            <a:off x="974928" y="562506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53" name="Oval 20" descr="Target met"/>
          <p:cNvSpPr>
            <a:spLocks noChangeArrowheads="1"/>
          </p:cNvSpPr>
          <p:nvPr/>
        </p:nvSpPr>
        <p:spPr bwMode="auto">
          <a:xfrm>
            <a:off x="974928" y="586378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grpSp>
        <p:nvGrpSpPr>
          <p:cNvPr id="34" name="Group 33"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35"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36"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40"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1"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42"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3876475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49" y="1825625"/>
            <a:ext cx="8365225" cy="4629766"/>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MICH-6 Reduce </a:t>
            </a:r>
            <a:r>
              <a:rPr lang="en-US" sz="1300" dirty="0">
                <a:latin typeface="Verdana" panose="020B0604030504040204" pitchFamily="34" charset="0"/>
                <a:ea typeface="Verdana" panose="020B0604030504040204" pitchFamily="34" charset="0"/>
                <a:cs typeface="Verdana" panose="020B0604030504040204" pitchFamily="34" charset="0"/>
              </a:rPr>
              <a:t>maternal illness and complications due to pregnancy (complications during hospitalized labor and delivery)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MICH-7.1 Reduce </a:t>
            </a:r>
            <a:r>
              <a:rPr lang="en-US" sz="1300" dirty="0">
                <a:latin typeface="Verdana" panose="020B0604030504040204" pitchFamily="34" charset="0"/>
                <a:ea typeface="Verdana" panose="020B0604030504040204" pitchFamily="34" charset="0"/>
                <a:cs typeface="Verdana" panose="020B0604030504040204" pitchFamily="34" charset="0"/>
              </a:rPr>
              <a:t>cesarean births among low-risk women with no prior cesarean births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MICH-7.2 Reduce </a:t>
            </a:r>
            <a:r>
              <a:rPr lang="en-US" sz="1300" dirty="0">
                <a:latin typeface="Verdana" panose="020B0604030504040204" pitchFamily="34" charset="0"/>
                <a:ea typeface="Verdana" panose="020B0604030504040204" pitchFamily="34" charset="0"/>
                <a:cs typeface="Verdana" panose="020B0604030504040204" pitchFamily="34" charset="0"/>
              </a:rPr>
              <a:t>cesarean births among low-risk women giving birth with a prior cesarean birth</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MICH-8.1 Reduce </a:t>
            </a:r>
            <a:r>
              <a:rPr lang="en-US" sz="1300" dirty="0">
                <a:latin typeface="Verdana" panose="020B0604030504040204" pitchFamily="34" charset="0"/>
                <a:ea typeface="Verdana" panose="020B0604030504040204" pitchFamily="34" charset="0"/>
                <a:cs typeface="Verdana" panose="020B0604030504040204" pitchFamily="34" charset="0"/>
              </a:rPr>
              <a:t>low birth weight (LBW)</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MICH-8.2 Reduce </a:t>
            </a:r>
            <a:r>
              <a:rPr lang="en-US" sz="1300" dirty="0">
                <a:latin typeface="Verdana" panose="020B0604030504040204" pitchFamily="34" charset="0"/>
                <a:ea typeface="Verdana" panose="020B0604030504040204" pitchFamily="34" charset="0"/>
                <a:cs typeface="Verdana" panose="020B0604030504040204" pitchFamily="34" charset="0"/>
              </a:rPr>
              <a:t>very low birth weight (VLBW)</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MICH-9.1 Reduce </a:t>
            </a:r>
            <a:r>
              <a:rPr lang="en-US" sz="1300" dirty="0">
                <a:latin typeface="Verdana" panose="020B0604030504040204" pitchFamily="34" charset="0"/>
                <a:ea typeface="Verdana" panose="020B0604030504040204" pitchFamily="34" charset="0"/>
                <a:cs typeface="Verdana" panose="020B0604030504040204" pitchFamily="34" charset="0"/>
              </a:rPr>
              <a:t>total preterm births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MICH-9.2 Reduce </a:t>
            </a:r>
            <a:r>
              <a:rPr lang="en-US" sz="1300" dirty="0">
                <a:latin typeface="Verdana" panose="020B0604030504040204" pitchFamily="34" charset="0"/>
                <a:ea typeface="Verdana" panose="020B0604030504040204" pitchFamily="34" charset="0"/>
                <a:cs typeface="Verdana" panose="020B0604030504040204" pitchFamily="34" charset="0"/>
              </a:rPr>
              <a:t>late preterm or live births at 34 to 36 weeks of gestation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MICH-9.3 Reduce </a:t>
            </a:r>
            <a:r>
              <a:rPr lang="en-US" sz="1300" dirty="0">
                <a:latin typeface="Verdana" panose="020B0604030504040204" pitchFamily="34" charset="0"/>
                <a:ea typeface="Verdana" panose="020B0604030504040204" pitchFamily="34" charset="0"/>
                <a:cs typeface="Verdana" panose="020B0604030504040204" pitchFamily="34" charset="0"/>
              </a:rPr>
              <a:t>live births at 32 to 33 weeks of gestation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MICH-9.4 Reduce </a:t>
            </a:r>
            <a:r>
              <a:rPr lang="en-US" sz="1300" dirty="0">
                <a:latin typeface="Verdana" panose="020B0604030504040204" pitchFamily="34" charset="0"/>
                <a:ea typeface="Verdana" panose="020B0604030504040204" pitchFamily="34" charset="0"/>
                <a:cs typeface="Verdana" panose="020B0604030504040204" pitchFamily="34" charset="0"/>
              </a:rPr>
              <a:t>very preterm or live births at less than 32 weeks of gestation</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MICH-10.1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pregnant women who receive prenatal care beginning in the first trimester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MICH-10.2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pregnant women who receive early and adequate prenatal care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MICH-11.1 Increase </a:t>
            </a:r>
            <a:r>
              <a:rPr lang="en-US" sz="1300" dirty="0">
                <a:latin typeface="Verdana" panose="020B0604030504040204" pitchFamily="34" charset="0"/>
                <a:ea typeface="Verdana" panose="020B0604030504040204" pitchFamily="34" charset="0"/>
                <a:cs typeface="Verdana" panose="020B0604030504040204" pitchFamily="34" charset="0"/>
              </a:rPr>
              <a:t>abstinence from alcohol among pregnant women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MICH-11.2 Increase </a:t>
            </a:r>
            <a:r>
              <a:rPr lang="en-US" sz="1300" dirty="0">
                <a:latin typeface="Verdana" panose="020B0604030504040204" pitchFamily="34" charset="0"/>
                <a:ea typeface="Verdana" panose="020B0604030504040204" pitchFamily="34" charset="0"/>
                <a:cs typeface="Verdana" panose="020B0604030504040204" pitchFamily="34" charset="0"/>
              </a:rPr>
              <a:t>abstinence from binge drinking among pregnant women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MICH-11.3 Increase </a:t>
            </a:r>
            <a:r>
              <a:rPr lang="en-US" sz="1300" dirty="0">
                <a:latin typeface="Verdana" panose="020B0604030504040204" pitchFamily="34" charset="0"/>
                <a:ea typeface="Verdana" panose="020B0604030504040204" pitchFamily="34" charset="0"/>
                <a:cs typeface="Verdana" panose="020B0604030504040204" pitchFamily="34" charset="0"/>
              </a:rPr>
              <a:t>abstinence from cigarette smoking among pregnant women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MICH-11.4 Increase </a:t>
            </a:r>
            <a:r>
              <a:rPr lang="en-US" sz="1300" dirty="0">
                <a:latin typeface="Verdana" panose="020B0604030504040204" pitchFamily="34" charset="0"/>
                <a:ea typeface="Verdana" panose="020B0604030504040204" pitchFamily="34" charset="0"/>
                <a:cs typeface="Verdana" panose="020B0604030504040204" pitchFamily="34" charset="0"/>
              </a:rPr>
              <a:t>abstinence from illicit drugs among pregnant women</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25" name="Oval 20" descr="Target met"/>
          <p:cNvSpPr>
            <a:spLocks noChangeArrowheads="1"/>
          </p:cNvSpPr>
          <p:nvPr/>
        </p:nvSpPr>
        <p:spPr bwMode="auto">
          <a:xfrm>
            <a:off x="980382" y="1895525"/>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352426" y="137481"/>
            <a:ext cx="7151050" cy="1055891"/>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Maternal, Infant, and Child Health Continued</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Morbidity and </a:t>
            </a:r>
            <a:r>
              <a:rPr lang="en-US" sz="1400" b="1" dirty="0" smtClean="0">
                <a:latin typeface="Verdana" panose="020B0604030504040204" pitchFamily="34" charset="0"/>
                <a:ea typeface="Verdana" panose="020B0604030504040204" pitchFamily="34" charset="0"/>
                <a:cs typeface="Verdana" panose="020B0604030504040204" pitchFamily="34" charset="0"/>
              </a:rPr>
              <a:t>Mortality Continued</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6" name="TextBox 25"/>
          <p:cNvSpPr txBox="1"/>
          <p:nvPr/>
        </p:nvSpPr>
        <p:spPr>
          <a:xfrm>
            <a:off x="810976" y="4341801"/>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Pregnancy Health and Behaviors</a:t>
            </a:r>
          </a:p>
        </p:txBody>
      </p:sp>
      <p:sp>
        <p:nvSpPr>
          <p:cNvPr id="27" name="Oval 20" descr="Target met"/>
          <p:cNvSpPr>
            <a:spLocks noChangeArrowheads="1"/>
          </p:cNvSpPr>
          <p:nvPr/>
        </p:nvSpPr>
        <p:spPr bwMode="auto">
          <a:xfrm>
            <a:off x="981970" y="2571115"/>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81970" y="2327520"/>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81970" y="3489413"/>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81970" y="299918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81970" y="417638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81970" y="3947430"/>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81970" y="3707161"/>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6" name="Oval 20" descr="Target met"/>
          <p:cNvSpPr>
            <a:spLocks noChangeArrowheads="1"/>
          </p:cNvSpPr>
          <p:nvPr/>
        </p:nvSpPr>
        <p:spPr bwMode="auto">
          <a:xfrm>
            <a:off x="981970" y="3244923"/>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7" name="Oval 20" descr="Target met"/>
          <p:cNvSpPr>
            <a:spLocks noChangeArrowheads="1"/>
          </p:cNvSpPr>
          <p:nvPr/>
        </p:nvSpPr>
        <p:spPr bwMode="auto">
          <a:xfrm>
            <a:off x="985629" y="6006870"/>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8" name="Oval 20" descr="Target met"/>
          <p:cNvSpPr>
            <a:spLocks noChangeArrowheads="1"/>
          </p:cNvSpPr>
          <p:nvPr/>
        </p:nvSpPr>
        <p:spPr bwMode="auto">
          <a:xfrm>
            <a:off x="980382" y="5087943"/>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9" name="Oval 20" descr="Target met"/>
          <p:cNvSpPr>
            <a:spLocks noChangeArrowheads="1"/>
          </p:cNvSpPr>
          <p:nvPr/>
        </p:nvSpPr>
        <p:spPr bwMode="auto">
          <a:xfrm>
            <a:off x="981970" y="4649578"/>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50" name="Oval 20" descr="Target met"/>
          <p:cNvSpPr>
            <a:spLocks noChangeArrowheads="1"/>
          </p:cNvSpPr>
          <p:nvPr/>
        </p:nvSpPr>
        <p:spPr bwMode="auto">
          <a:xfrm>
            <a:off x="981970" y="624871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51" name="Oval 20" descr="Target met"/>
          <p:cNvSpPr>
            <a:spLocks noChangeArrowheads="1"/>
          </p:cNvSpPr>
          <p:nvPr/>
        </p:nvSpPr>
        <p:spPr bwMode="auto">
          <a:xfrm>
            <a:off x="980382" y="552389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52" name="Oval 20" descr="Target met"/>
          <p:cNvSpPr>
            <a:spLocks noChangeArrowheads="1"/>
          </p:cNvSpPr>
          <p:nvPr/>
        </p:nvSpPr>
        <p:spPr bwMode="auto">
          <a:xfrm>
            <a:off x="981970" y="576796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grpSp>
        <p:nvGrpSpPr>
          <p:cNvPr id="32" name="Group 31" descr="This group shows the legend symbols and their meaning in relationship to the Maternal, Infant, and Child Health objectives for the colored circles that appear on the slide.  Objectives that have met their target represented by a dark green circle, objectives that are Improving are  represented by a light green circle, objectives with little/no change are represented by a yellow circle, objectives that are getting worse are represented by a red circle, objectives that have baseline only data are represented by a gray circle, a white circle represents the the developmental objectives, and the color purple represents the informational objectives." title="Legend Symbols"/>
          <p:cNvGrpSpPr/>
          <p:nvPr/>
        </p:nvGrpSpPr>
        <p:grpSpPr>
          <a:xfrm>
            <a:off x="318850" y="1261078"/>
            <a:ext cx="8672749" cy="261610"/>
            <a:chOff x="318850" y="1261078"/>
            <a:chExt cx="8672749" cy="261610"/>
          </a:xfrm>
        </p:grpSpPr>
        <p:sp>
          <p:nvSpPr>
            <p:cNvPr id="34" name="Text Box 14"/>
            <p:cNvSpPr txBox="1">
              <a:spLocks noChangeArrowheads="1"/>
            </p:cNvSpPr>
            <p:nvPr/>
          </p:nvSpPr>
          <p:spPr bwMode="auto">
            <a:xfrm>
              <a:off x="318850" y="1261078"/>
              <a:ext cx="867274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     </a:t>
              </a:r>
              <a:r>
                <a:rPr lang="en-US" sz="1100" dirty="0" smtClean="0">
                  <a:latin typeface="Verdana" panose="020B0604030504040204" pitchFamily="34" charset="0"/>
                  <a:ea typeface="Verdana" panose="020B0604030504040204" pitchFamily="34" charset="0"/>
                  <a:cs typeface="Verdana" panose="020B0604030504040204" pitchFamily="34" charset="0"/>
                </a:rPr>
                <a:t>Informational </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35" name="Oval 20" descr="Target met"/>
            <p:cNvSpPr>
              <a:spLocks noChangeArrowheads="1"/>
            </p:cNvSpPr>
            <p:nvPr/>
          </p:nvSpPr>
          <p:spPr bwMode="auto">
            <a:xfrm>
              <a:off x="413651" y="130435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1471905" y="13043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2500876" y="130435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3910766" y="1304356"/>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5188440" y="130435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40" name="Oval 20" descr="Target met"/>
            <p:cNvSpPr>
              <a:spLocks noChangeArrowheads="1"/>
            </p:cNvSpPr>
            <p:nvPr/>
          </p:nvSpPr>
          <p:spPr bwMode="auto">
            <a:xfrm>
              <a:off x="7666791" y="1304356"/>
              <a:ext cx="153988" cy="144462"/>
            </a:xfrm>
            <a:prstGeom prst="ellipse">
              <a:avLst/>
            </a:prstGeom>
            <a:solidFill>
              <a:srgbClr val="7030A0"/>
            </a:solidFill>
            <a:ln w="9525">
              <a:solidFill>
                <a:schemeClr val="tx1"/>
              </a:solidFill>
              <a:round/>
              <a:headEnd/>
              <a:tailEnd/>
            </a:ln>
            <a:effectLst/>
          </p:spPr>
          <p:txBody>
            <a:bodyPr wrap="none" anchor="ctr"/>
            <a:lstStyle/>
            <a:p>
              <a:endParaRPr lang="en-US" dirty="0">
                <a:solidFill>
                  <a:prstClr val="black"/>
                </a:solidFill>
              </a:endParaRPr>
            </a:p>
          </p:txBody>
        </p:sp>
        <p:sp>
          <p:nvSpPr>
            <p:cNvPr id="41" name="Oval 20" descr="Target met"/>
            <p:cNvSpPr>
              <a:spLocks noChangeArrowheads="1"/>
            </p:cNvSpPr>
            <p:nvPr/>
          </p:nvSpPr>
          <p:spPr bwMode="auto">
            <a:xfrm>
              <a:off x="6371400" y="1304356"/>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grpSp>
    </p:spTree>
    <p:extLst>
      <p:ext uri="{BB962C8B-B14F-4D97-AF65-F5344CB8AC3E}">
        <p14:creationId xmlns:p14="http://schemas.microsoft.com/office/powerpoint/2010/main" val="2631965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HealthyPeople2020_2016.10.5">
  <a:themeElements>
    <a:clrScheme name="ODPHP PAG">
      <a:dk1>
        <a:srgbClr val="000000"/>
      </a:dk1>
      <a:lt1>
        <a:srgbClr val="FFFFFF"/>
      </a:lt1>
      <a:dk2>
        <a:srgbClr val="1B7999"/>
      </a:dk2>
      <a:lt2>
        <a:srgbClr val="FEFFFF"/>
      </a:lt2>
      <a:accent1>
        <a:srgbClr val="028A26"/>
      </a:accent1>
      <a:accent2>
        <a:srgbClr val="52BAD0"/>
      </a:accent2>
      <a:accent3>
        <a:srgbClr val="7D103B"/>
      </a:accent3>
      <a:accent4>
        <a:srgbClr val="E3770C"/>
      </a:accent4>
      <a:accent5>
        <a:srgbClr val="F8C51D"/>
      </a:accent5>
      <a:accent6>
        <a:srgbClr val="9FE03C"/>
      </a:accent6>
      <a:hlink>
        <a:srgbClr val="0000FF"/>
      </a:hlink>
      <a:folHlink>
        <a:srgbClr val="7D103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FF5F83E2-823B-A348-B758-6CAAD3405B21}"/>
    </a:ext>
  </a:extLst>
</a:theme>
</file>

<file path=ppt/theme/theme2.xml><?xml version="1.0" encoding="utf-8"?>
<a:theme xmlns:a="http://schemas.openxmlformats.org/drawingml/2006/main" name="Se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CDBFB289-1C0A-0543-82E1-28077CA4A489}"/>
    </a:ext>
  </a:extLst>
</a:theme>
</file>

<file path=ppt/theme/theme3.xml><?xml version="1.0" encoding="utf-8"?>
<a:theme xmlns:a="http://schemas.openxmlformats.org/drawingml/2006/main" name="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HealthyPeople2020_2016.10.5</Template>
  <TotalTime>0</TotalTime>
  <Words>2982</Words>
  <Application>Microsoft Office PowerPoint</Application>
  <PresentationFormat>On-screen Show (4:3)</PresentationFormat>
  <Paragraphs>441</Paragraphs>
  <Slides>16</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Calibri</vt:lpstr>
      <vt:lpstr>Courier New</vt:lpstr>
      <vt:lpstr>Verdana</vt:lpstr>
      <vt:lpstr>Wingdings</vt:lpstr>
      <vt:lpstr>HealthyPeople2020_2016.10.5</vt:lpstr>
      <vt:lpstr>Section</vt:lpstr>
      <vt:lpstr>Body</vt:lpstr>
      <vt:lpstr>Appendix </vt:lpstr>
      <vt:lpstr>Objective Status: Family Planning</vt:lpstr>
      <vt:lpstr>Objective Status: Family Planning Continued</vt:lpstr>
      <vt:lpstr>Objective Status: Family Planning Continued</vt:lpstr>
      <vt:lpstr>Objective Status: Family Planning Continued</vt:lpstr>
      <vt:lpstr>Objective Status: Family Planning Continued</vt:lpstr>
      <vt:lpstr>Current HP2020 Objective Status:  Family Planning</vt:lpstr>
      <vt:lpstr>Objective Status: Maternal, Infant, and Child Health</vt:lpstr>
      <vt:lpstr>Objective Status: Maternal, Infant, and Child Health Continued</vt:lpstr>
      <vt:lpstr>Objective Status: Maternal, Infant, and Child Health</vt:lpstr>
      <vt:lpstr>Objective Status: Maternal, Infant, and Child Health</vt:lpstr>
      <vt:lpstr>Objective Status: Maternal, Infant, and Child Health</vt:lpstr>
      <vt:lpstr>Objective Status: Maternal, Infant, and Child Health</vt:lpstr>
      <vt:lpstr>Current HP2020 Objective Status: Maternal, Infant, and Child Health</vt:lpstr>
      <vt:lpstr>Understanding Family Planning</vt:lpstr>
      <vt:lpstr>Understanding Maternal, Infant and Child Health</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cp:lastModifiedBy/>
  <cp:revision>1</cp:revision>
  <dcterms:created xsi:type="dcterms:W3CDTF">2017-10-24T16:52:20Z</dcterms:created>
  <dcterms:modified xsi:type="dcterms:W3CDTF">2017-11-22T15:29:01Z</dcterms:modified>
</cp:coreProperties>
</file>