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0" autoAdjust="0"/>
  </p:normalViewPr>
  <p:slideViewPr>
    <p:cSldViewPr>
      <p:cViewPr varScale="1">
        <p:scale>
          <a:sx n="74" d="100"/>
          <a:sy n="74" d="100"/>
        </p:scale>
        <p:origin x="115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03881459"/>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endParaRPr/>
          </a:p>
        </p:txBody>
      </p:sp>
      <p:sp>
        <p:nvSpPr>
          <p:cNvPr id="60" name="Shape 6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5218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Title Text"/>
          <p:cNvSpPr>
            <a:spLocks noGrp="1"/>
          </p:cNvSpPr>
          <p:nvPr>
            <p:ph type="title"/>
          </p:nvPr>
        </p:nvSpPr>
        <p:spPr>
          <a:prstGeom prst="rect">
            <a:avLst/>
          </a:prstGeom>
        </p:spPr>
        <p:txBody>
          <a:bodyPr/>
          <a:lstStyle/>
          <a:p>
            <a:r>
              <a:t>Title Text</a:t>
            </a:r>
          </a:p>
        </p:txBody>
      </p:sp>
      <p:sp>
        <p:nvSpPr>
          <p:cNvPr id="1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A7A7A7"/>
        </a:solidFill>
        <a:effectLst/>
      </p:bgPr>
    </p:bg>
    <p:spTree>
      <p:nvGrpSpPr>
        <p:cNvPr id="1" name=""/>
        <p:cNvGrpSpPr/>
        <p:nvPr/>
      </p:nvGrpSpPr>
      <p:grpSpPr>
        <a:xfrm>
          <a:off x="0" y="0"/>
          <a:ext cx="0" cy="0"/>
          <a:chOff x="0" y="0"/>
          <a:chExt cx="0" cy="0"/>
        </a:xfrm>
      </p:grpSpPr>
      <p:sp>
        <p:nvSpPr>
          <p:cNvPr id="20" name="Title Text"/>
          <p:cNvSpPr>
            <a:spLocks noGrp="1"/>
          </p:cNvSpPr>
          <p:nvPr>
            <p:ph type="title"/>
          </p:nvPr>
        </p:nvSpPr>
        <p:spPr>
          <a:xfrm>
            <a:off x="457200" y="274637"/>
            <a:ext cx="8229600" cy="1143001"/>
          </a:xfrm>
          <a:prstGeom prst="rect">
            <a:avLst/>
          </a:prstGeom>
        </p:spPr>
        <p:txBody>
          <a:bodyPr lIns="45719" tIns="45719" rIns="45719" bIns="45719" anchor="t"/>
          <a:lstStyle/>
          <a:p>
            <a:r>
              <a:t>Title Text</a:t>
            </a:r>
          </a:p>
        </p:txBody>
      </p:sp>
      <p:sp>
        <p:nvSpPr>
          <p:cNvPr id="21" name="Body Level One…"/>
          <p:cNvSpPr>
            <a:spLocks noGrp="1"/>
          </p:cNvSpPr>
          <p:nvPr>
            <p:ph type="body" idx="1"/>
          </p:nvPr>
        </p:nvSpPr>
        <p:spPr>
          <a:xfrm>
            <a:off x="457200" y="1600200"/>
            <a:ext cx="8229600" cy="4525963"/>
          </a:xfrm>
          <a:prstGeom prst="rect">
            <a:avLst/>
          </a:prstGeom>
        </p:spPr>
        <p:txBody>
          <a:bodyPr lIns="45719" tIns="45719" rIns="45719" bIns="45719"/>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xfrm>
            <a:off x="6292990" y="6220143"/>
            <a:ext cx="258623" cy="269239"/>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90487"/>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Body Level One…"/>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8178" y="6402706"/>
            <a:ext cx="258623" cy="269239"/>
          </a:xfrm>
          <a:prstGeom prst="rect">
            <a:avLst/>
          </a:prstGeom>
          <a:ln w="12700">
            <a:miter lim="400000"/>
          </a:ln>
        </p:spPr>
        <p:txBody>
          <a:bodyPr wrap="none" lIns="45718" tIns="45718" rIns="45718" bIns="45718" anchor="ctr">
            <a:spAutoFit/>
          </a:bodyPr>
          <a:lstStyle>
            <a:lvl1pPr algn="r">
              <a:defRPr sz="1200">
                <a:solidFill>
                  <a:srgbClr val="898989"/>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128587" marR="0" indent="-128587"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1pPr>
      <a:lvl2pPr marL="842433" marR="0" indent="-385233"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2pPr>
      <a:lvl3pPr marL="1275291" marR="0" indent="-360891"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3pPr>
      <a:lvl4pPr marL="1803400" marR="0" indent="-431800"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4pPr>
      <a:lvl5pPr marL="2310341" marR="0" indent="-481541"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5pPr>
      <a:lvl6pPr marL="2767541" marR="0" indent="-481541"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6pPr>
      <a:lvl7pPr marL="3224741" marR="0" indent="-481541"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7pPr>
      <a:lvl8pPr marL="3681941" marR="0" indent="-481541"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8pPr>
      <a:lvl9pPr marL="4139141" marR="0" indent="-481541" algn="l" defTabSz="457200" rtl="0" latinLnBrk="0">
        <a:lnSpc>
          <a:spcPct val="100000"/>
        </a:lnSpc>
        <a:spcBef>
          <a:spcPts val="0"/>
        </a:spcBef>
        <a:spcAft>
          <a:spcPts val="0"/>
        </a:spcAft>
        <a:buClrTx/>
        <a:buSzPct val="100000"/>
        <a:buFont typeface="Arial"/>
        <a:buChar char=""/>
        <a:tabLst/>
        <a:defRPr sz="1200" b="0" i="0" u="none" strike="noStrike" cap="none" spc="0" baseline="0">
          <a:ln>
            <a:noFill/>
          </a:ln>
          <a:solidFill>
            <a:srgbClr val="00000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his slide shows the&#10;cover for Health, United States, 2016: With Chartbook on Long-term Trends in Health and the cover for Health, United States, 2016, In Brief, a summary of key findings from the main report." hidden="1"/>
          <p:cNvPicPr>
            <a:picLocks noChangeAspect="1"/>
          </p:cNvPicPr>
          <p:nvPr/>
        </p:nvPicPr>
        <p:blipFill>
          <a:blip r:embed="rId3" cstate="print"/>
          <a:stretch>
            <a:fillRect/>
          </a:stretch>
        </p:blipFill>
        <p:spPr>
          <a:xfrm>
            <a:off x="2286000" y="1219200"/>
            <a:ext cx="5172856" cy="4486411"/>
          </a:xfrm>
          <a:prstGeom prst="rect">
            <a:avLst/>
          </a:prstGeom>
        </p:spPr>
      </p:pic>
      <p:pic>
        <p:nvPicPr>
          <p:cNvPr id="3" name="Picture 2" descr="This slide shows the cover for Health, United States, 2016: With Chartbook on Long-term Trends in Health and the cover for Health, United States, 2016, In Brief, a summary of key findings from the main report." title="Cover sl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OURCE: NCHS, Health, United States, 2016, Figure 9. Data from the National Vital Statistics System (NVSS)."/>
          <p:cNvSpPr>
            <a:spLocks noGrp="1"/>
          </p:cNvSpPr>
          <p:nvPr>
            <p:ph type="body" sz="quarter" idx="1"/>
          </p:nvPr>
        </p:nvSpPr>
        <p:spPr>
          <a:xfrm>
            <a:off x="228600" y="5278437"/>
            <a:ext cx="8686800" cy="1419226"/>
          </a:xfrm>
          <a:prstGeom prst="rect">
            <a:avLst/>
          </a:prstGeom>
        </p:spPr>
        <p:txBody>
          <a:bodyPr anchor="b"/>
          <a:lstStyle/>
          <a:p>
            <a:pPr marL="0" indent="0">
              <a:lnSpc>
                <a:spcPct val="120000"/>
              </a:lnSpc>
              <a:buSzTx/>
              <a:buNone/>
              <a:defRPr>
                <a:latin typeface="Myriad Pro"/>
                <a:ea typeface="Myriad Pro"/>
                <a:cs typeface="Myriad Pro"/>
                <a:sym typeface="Myriad Pro"/>
              </a:defRPr>
            </a:pPr>
            <a:r>
              <a:t>SOURCE: NCHS, </a:t>
            </a:r>
            <a:r>
              <a:rPr i="1"/>
              <a:t>Health, United States, 2016</a:t>
            </a:r>
            <a:r>
              <a:t>, Figure 9. Data from the National Vital Statistics System (NVSS).</a:t>
            </a:r>
          </a:p>
        </p:txBody>
      </p:sp>
      <p:pic>
        <p:nvPicPr>
          <p:cNvPr id="66" name="Chartbook-Figures_Figure 9.png" descr="Consists of a line graph and a stacked bar chart. The line graph shows birth rates, by age of mother, for 1975 through 2015. The stacked bar chart shows the percent distribution of maternal age at first live-birth, by race and Hispanic origin of mother, for 2015." title="Figure 9 "/>
          <p:cNvPicPr>
            <a:picLocks noChangeAspect="1"/>
          </p:cNvPicPr>
          <p:nvPr/>
        </p:nvPicPr>
        <p:blipFill>
          <a:blip r:embed="rId2" cstate="print">
            <a:extLst/>
          </a:blip>
          <a:stretch>
            <a:fillRect/>
          </a:stretch>
        </p:blipFill>
        <p:spPr>
          <a:xfrm>
            <a:off x="249237" y="762000"/>
            <a:ext cx="8643938" cy="5418138"/>
          </a:xfrm>
          <a:prstGeom prst="rect">
            <a:avLst/>
          </a:prstGeom>
          <a:ln w="12700">
            <a:miter lim="400000"/>
          </a:ln>
        </p:spPr>
      </p:pic>
      <p:sp>
        <p:nvSpPr>
          <p:cNvPr id="67" name="Birth rates"/>
          <p:cNvSpPr>
            <a:spLocks noGrp="1"/>
          </p:cNvSpPr>
          <p:nvPr>
            <p:ph type="title"/>
          </p:nvPr>
        </p:nvSpPr>
        <p:spPr>
          <a:xfrm>
            <a:off x="76200" y="76200"/>
            <a:ext cx="8991600" cy="914400"/>
          </a:xfrm>
          <a:prstGeom prst="rect">
            <a:avLst/>
          </a:prstGeom>
        </p:spPr>
        <p:txBody>
          <a:bodyPr/>
          <a:lstStyle>
            <a:lvl1pPr>
              <a:defRPr sz="3500" b="1">
                <a:latin typeface="Myriad Pro"/>
                <a:ea typeface="Myriad Pro"/>
                <a:cs typeface="Myriad Pro"/>
                <a:sym typeface="Myriad Pro"/>
              </a:defRPr>
            </a:lvl1pPr>
          </a:lstStyle>
          <a:p>
            <a:r>
              <a:rPr dirty="0"/>
              <a:t>Birth rates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NOTE: Smoked 100 cigarettes in their lifetime and now smoke every day or some days.…"/>
          <p:cNvSpPr>
            <a:spLocks noGrp="1"/>
          </p:cNvSpPr>
          <p:nvPr>
            <p:ph type="body" sz="quarter" idx="1"/>
          </p:nvPr>
        </p:nvSpPr>
        <p:spPr>
          <a:xfrm>
            <a:off x="228600" y="5278437"/>
            <a:ext cx="8686800" cy="1419226"/>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Smoked 100 cigarettes in their lifetime and now smoke every day or some days.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10 and Table 48. Data from the National Health Interview Survey (NHIS). </a:t>
            </a:r>
          </a:p>
        </p:txBody>
      </p:sp>
      <p:pic>
        <p:nvPicPr>
          <p:cNvPr id="70" name="Chartbook-Figures_Figure 10.png" descr="Consists of two line graphs, one for men and one for women, showing current cigarette smoking among adults aged 25 years and over, by education level, for 1974 through 2015." title="Figure 10 "/>
          <p:cNvPicPr>
            <a:picLocks noChangeAspect="1"/>
          </p:cNvPicPr>
          <p:nvPr/>
        </p:nvPicPr>
        <p:blipFill>
          <a:blip r:embed="rId2" cstate="print">
            <a:extLst/>
          </a:blip>
          <a:stretch>
            <a:fillRect/>
          </a:stretch>
        </p:blipFill>
        <p:spPr>
          <a:xfrm>
            <a:off x="286888" y="1092200"/>
            <a:ext cx="8567049" cy="4608513"/>
          </a:xfrm>
          <a:prstGeom prst="rect">
            <a:avLst/>
          </a:prstGeom>
          <a:ln w="12700">
            <a:miter lim="400000"/>
          </a:ln>
        </p:spPr>
      </p:pic>
      <p:sp>
        <p:nvSpPr>
          <p:cNvPr id="71" name="Current cigarette smoking: Adults aged 25+"/>
          <p:cNvSpPr>
            <a:spLocks noGrp="1"/>
          </p:cNvSpPr>
          <p:nvPr>
            <p:ph type="title"/>
          </p:nvPr>
        </p:nvSpPr>
        <p:spPr>
          <a:xfrm>
            <a:off x="0" y="76200"/>
            <a:ext cx="9296400" cy="990600"/>
          </a:xfrm>
          <a:prstGeom prst="rect">
            <a:avLst/>
          </a:prstGeom>
        </p:spPr>
        <p:txBody>
          <a:bodyPr>
            <a:noAutofit/>
          </a:bodyPr>
          <a:lstStyle>
            <a:lvl1pPr>
              <a:defRPr sz="3500" b="1">
                <a:latin typeface="Myriad Pro"/>
                <a:ea typeface="Myriad Pro"/>
                <a:cs typeface="Myriad Pro"/>
                <a:sym typeface="Myriad Pro"/>
              </a:defRPr>
            </a:lvl1pPr>
          </a:lstStyle>
          <a:p>
            <a:r>
              <a:rPr dirty="0"/>
              <a:t>Current cigarette smoking: Adults aged 25+</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NOTES: For children and adolescents aged 2–19, obesity is defined as a body mass index (BMI) at or above the sex- and age-specific 95th percentile of the CDC growth charts. For adults, obesity is defined as a BMI at or above 30, Grade 1 obesity is a BMI from 30.0 to 34.9, Grade 2 obesity is a BMI from 35.0 to 39.9, and Grade 3 obesity is a BMI greater than or equal to 40.0. Estimates for adults are age-adjusted.…"/>
          <p:cNvSpPr>
            <a:spLocks noGrp="1"/>
          </p:cNvSpPr>
          <p:nvPr>
            <p:ph type="body" sz="quarter" idx="1"/>
          </p:nvPr>
        </p:nvSpPr>
        <p:spPr>
          <a:xfrm>
            <a:off x="228600" y="5278437"/>
            <a:ext cx="8686800" cy="1419226"/>
          </a:xfrm>
          <a:prstGeom prst="rect">
            <a:avLst/>
          </a:prstGeom>
        </p:spPr>
        <p:txBody>
          <a:bodyPr anchor="b">
            <a:normAutofit fontScale="92500"/>
          </a:bodyPr>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For children and adolescents aged 2–19, obesity is defined as a body mass index (BMI) at or above the sex- and age-specific 95th percentile of the CDC growth charts. For adults, obesity is defined as a BMI at or above 30, Grade 1 obesity is a BMI from 30.0 to 34.9, Grade 2 obesity is a BMI from 35.0 to 39.9, and Grade 3 obesity is a BMI greater than or equal to 40.0. Estimates for adults are age-adjusted.</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11. Data from the National Health and Nutrition Examination Survey (NHANES).</a:t>
            </a:r>
          </a:p>
        </p:txBody>
      </p:sp>
      <p:pic>
        <p:nvPicPr>
          <p:cNvPr id="74" name="Chartbook-Figures_Figure 11.png" descr="Consists of two line graphs for obesity, one for children and adolescents aged 2 through 19 and one for adults aged 20 years and over, for 1988–1994 through 2013–2014." title="Figure 11 "/>
          <p:cNvPicPr>
            <a:picLocks noChangeAspect="1"/>
          </p:cNvPicPr>
          <p:nvPr/>
        </p:nvPicPr>
        <p:blipFill>
          <a:blip r:embed="rId2" cstate="print">
            <a:extLst/>
          </a:blip>
          <a:stretch>
            <a:fillRect/>
          </a:stretch>
        </p:blipFill>
        <p:spPr>
          <a:xfrm>
            <a:off x="608012" y="906462"/>
            <a:ext cx="7924801" cy="4386263"/>
          </a:xfrm>
          <a:prstGeom prst="rect">
            <a:avLst/>
          </a:prstGeom>
          <a:ln w="12700">
            <a:miter lim="400000"/>
          </a:ln>
        </p:spPr>
      </p:pic>
      <p:sp>
        <p:nvSpPr>
          <p:cNvPr id="75" name="Obesity"/>
          <p:cNvSpPr>
            <a:spLocks noGrp="1"/>
          </p:cNvSpPr>
          <p:nvPr>
            <p:ph type="title"/>
          </p:nvPr>
        </p:nvSpPr>
        <p:spPr>
          <a:xfrm>
            <a:off x="76200" y="76200"/>
            <a:ext cx="8991600" cy="1089025"/>
          </a:xfrm>
          <a:prstGeom prst="rect">
            <a:avLst/>
          </a:prstGeom>
        </p:spPr>
        <p:txBody>
          <a:bodyPr/>
          <a:lstStyle>
            <a:lvl1pPr>
              <a:lnSpc>
                <a:spcPts val="3800"/>
              </a:lnSpc>
              <a:defRPr sz="3500" b="1">
                <a:latin typeface="Myriad Pro"/>
                <a:ea typeface="Myriad Pro"/>
                <a:cs typeface="Myriad Pro"/>
                <a:sym typeface="Myriad Pro"/>
              </a:defRPr>
            </a:lvl1pPr>
          </a:lstStyle>
          <a:p>
            <a:r>
              <a:t>Obesity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NOTES: Estimates for adults are age-adjusted. Untreated dental caries refers to decay on the crown or enamel surface of a tooth that has not been treated or filled.…"/>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Estimates for adults are age-adjusted. Untreated dental caries refers to decay on the crown or enamel surface of a tooth that has not been treated or filled.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12. Data from the National Health and Nutrition Examination Survey (NHANES).</a:t>
            </a:r>
          </a:p>
        </p:txBody>
      </p:sp>
      <p:pic>
        <p:nvPicPr>
          <p:cNvPr id="78" name="Chartbook-Figures_Figure 12.png" descr="Consists of two bar charts, one for children and adolescents aged 5 through 19 years and one for adults aged 20 years and over, showing untreated dental caries by percent of poverty level for 1988–1994, 1999–2004, and 2011–2014. " title="Figure 12 "/>
          <p:cNvPicPr>
            <a:picLocks noChangeAspect="1"/>
          </p:cNvPicPr>
          <p:nvPr/>
        </p:nvPicPr>
        <p:blipFill>
          <a:blip r:embed="rId2" cstate="print">
            <a:extLst/>
          </a:blip>
          <a:stretch>
            <a:fillRect/>
          </a:stretch>
        </p:blipFill>
        <p:spPr>
          <a:xfrm>
            <a:off x="206298" y="990600"/>
            <a:ext cx="8604251" cy="4600576"/>
          </a:xfrm>
          <a:prstGeom prst="rect">
            <a:avLst/>
          </a:prstGeom>
          <a:ln w="12700">
            <a:miter lim="400000"/>
          </a:ln>
        </p:spPr>
      </p:pic>
      <p:sp>
        <p:nvSpPr>
          <p:cNvPr id="79" name="Untreated dental caries"/>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Untreated dental caries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NOTES: Estimates are age-adjusted. Estimates are not available for non-Hispanic Asian persons in 1988–1994.…"/>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Estimates are age-adjusted. Estimates are not available for non-Hispanic Asian persons in 1988–1994.</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13. Data from the National Health and Nutrition Examination Survey (NHANES).</a:t>
            </a:r>
          </a:p>
        </p:txBody>
      </p:sp>
      <p:pic>
        <p:nvPicPr>
          <p:cNvPr id="82" name="Chartbook-Figures_Figure 13.png" descr="Is a stacked bar chart showing diabetes prevalence among adults aged 20 years and over, by diagnosis status and race and Hispanic origin, for 1988–1994 and 2011–2014." title="Figure 13 "/>
          <p:cNvPicPr>
            <a:picLocks noChangeAspect="1"/>
          </p:cNvPicPr>
          <p:nvPr/>
        </p:nvPicPr>
        <p:blipFill>
          <a:blip r:embed="rId2" cstate="print">
            <a:extLst/>
          </a:blip>
          <a:stretch>
            <a:fillRect/>
          </a:stretch>
        </p:blipFill>
        <p:spPr>
          <a:xfrm>
            <a:off x="402784" y="1054101"/>
            <a:ext cx="8336845" cy="4660900"/>
          </a:xfrm>
          <a:prstGeom prst="rect">
            <a:avLst/>
          </a:prstGeom>
          <a:ln w="12700">
            <a:miter lim="400000"/>
          </a:ln>
        </p:spPr>
      </p:pic>
      <p:sp>
        <p:nvSpPr>
          <p:cNvPr id="83" name="Diabetes among adults"/>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Diabetes among adults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NOTES: Uncontrolled high blood pressure is a measured systolic blood pressure of at least 140 mm Hg or a measured diastolic blood pressure of at least 90 mm Hg, among those with measured high blood pressure or who reported taking antihypertensive medication. Estimates for left panel are age-adjusted.…"/>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Uncontrolled high blood pressure is a measured systolic blood pressure of at least 140 mm Hg or a measured diastolic blood pressure of at least 90 mm Hg, among those with measured high blood pressure or who reported taking antihypertensive medication. Estimates for left panel are age-adjusted.</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14. Data from the National Health and Nutrition Examination Survey (NHANES). </a:t>
            </a:r>
          </a:p>
        </p:txBody>
      </p:sp>
      <p:pic>
        <p:nvPicPr>
          <p:cNvPr id="86" name="Chartbook-Figures_Figure 14.png" descr="Consists of a line graph and a bar chart. The line graph shows uncontrolled high blood pressure among adults aged 20 and over with hypertension, by sex, for 1988–1994 through 2011–2014. The bar chart shows uncontrolled high blood pressure among adults aged 20 and over with hypertension, by sex and age, for 2011–2014. " title="Figure 14 "/>
          <p:cNvPicPr>
            <a:picLocks noChangeAspect="1"/>
          </p:cNvPicPr>
          <p:nvPr/>
        </p:nvPicPr>
        <p:blipFill>
          <a:blip r:embed="rId2" cstate="print">
            <a:extLst/>
          </a:blip>
          <a:stretch>
            <a:fillRect/>
          </a:stretch>
        </p:blipFill>
        <p:spPr>
          <a:xfrm>
            <a:off x="871537" y="990600"/>
            <a:ext cx="7397751" cy="4398963"/>
          </a:xfrm>
          <a:prstGeom prst="rect">
            <a:avLst/>
          </a:prstGeom>
          <a:ln w="12700">
            <a:miter lim="400000"/>
          </a:ln>
        </p:spPr>
      </p:pic>
      <p:sp>
        <p:nvSpPr>
          <p:cNvPr id="87" name="Uncontrolled high blood pressure among adults with hypertension"/>
          <p:cNvSpPr>
            <a:spLocks noGrp="1"/>
          </p:cNvSpPr>
          <p:nvPr>
            <p:ph type="title"/>
          </p:nvPr>
        </p:nvSpPr>
        <p:spPr>
          <a:xfrm>
            <a:off x="76200" y="76200"/>
            <a:ext cx="8991600" cy="838200"/>
          </a:xfrm>
          <a:prstGeom prst="rect">
            <a:avLst/>
          </a:prstGeom>
        </p:spPr>
        <p:txBody>
          <a:bodyPr>
            <a:noAutofit/>
          </a:bodyPr>
          <a:lstStyle>
            <a:lvl1pPr defTabSz="712787">
              <a:defRPr sz="2700" b="1">
                <a:latin typeface="Myriad Pro"/>
                <a:ea typeface="Myriad Pro"/>
                <a:cs typeface="Myriad Pro"/>
                <a:sym typeface="Myriad Pro"/>
              </a:defRPr>
            </a:lvl1pPr>
          </a:lstStyle>
          <a:p>
            <a:r>
              <a:rPr sz="3500" dirty="0"/>
              <a:t>Uncontrolled high blood pressure among adults with hypertension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NOTE: Respondent-reported use of prescription drugs in the past 30 days.…"/>
          <p:cNvSpPr>
            <a:spLocks noGrp="1"/>
          </p:cNvSpPr>
          <p:nvPr>
            <p:ph type="body" sz="half" idx="1"/>
          </p:nvPr>
        </p:nvSpPr>
        <p:spPr>
          <a:xfrm>
            <a:off x="228600" y="4641850"/>
            <a:ext cx="8839200" cy="1982788"/>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Respondent-reported use of prescription drugs in the past 30 days.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15. Data from the National Health and Nutrition Examination Survey (NHANES). </a:t>
            </a:r>
          </a:p>
        </p:txBody>
      </p:sp>
      <p:pic>
        <p:nvPicPr>
          <p:cNvPr id="90" name="Chartbook-Figures_Figure 15.png" descr="Consists of a line graph and a stacked bar chart. The line graph shows prescription drug use in the past 30 days among adults, by age, for 1988–1994 through 2013–2014. The stacked bar chart shows prescription drug use in the past 30 days among adults, by age and number of drugs taken, for 1988–1994 and 2013–2014." title="Figure 15 "/>
          <p:cNvPicPr>
            <a:picLocks noChangeAspect="1"/>
          </p:cNvPicPr>
          <p:nvPr/>
        </p:nvPicPr>
        <p:blipFill>
          <a:blip r:embed="rId2" cstate="print">
            <a:extLst/>
          </a:blip>
          <a:stretch>
            <a:fillRect/>
          </a:stretch>
        </p:blipFill>
        <p:spPr>
          <a:xfrm>
            <a:off x="331787" y="919162"/>
            <a:ext cx="8477251" cy="4795838"/>
          </a:xfrm>
          <a:prstGeom prst="rect">
            <a:avLst/>
          </a:prstGeom>
          <a:ln w="12700">
            <a:miter lim="400000"/>
          </a:ln>
        </p:spPr>
      </p:pic>
      <p:sp>
        <p:nvSpPr>
          <p:cNvPr id="91" name="Prescription drug use"/>
          <p:cNvSpPr>
            <a:spLocks noGrp="1"/>
          </p:cNvSpPr>
          <p:nvPr>
            <p:ph type="title"/>
          </p:nvPr>
        </p:nvSpPr>
        <p:spPr>
          <a:xfrm>
            <a:off x="76200" y="0"/>
            <a:ext cx="8991600" cy="990600"/>
          </a:xfrm>
          <a:prstGeom prst="rect">
            <a:avLst/>
          </a:prstGeom>
        </p:spPr>
        <p:txBody>
          <a:bodyPr/>
          <a:lstStyle>
            <a:lvl1pPr>
              <a:defRPr sz="3500" b="1">
                <a:latin typeface="Myriad Pro"/>
                <a:ea typeface="Myriad Pro"/>
                <a:cs typeface="Myriad Pro"/>
                <a:sym typeface="Myriad Pro"/>
              </a:defRPr>
            </a:lvl1pPr>
          </a:lstStyle>
          <a:p>
            <a:r>
              <a:t>Prescription drug 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OURCE: NCHS, Health, United States, 2016, Figure 16. Data from the National Health Interview Survey (NHIS)."/>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defRPr>
                <a:latin typeface="Myriad Pro"/>
                <a:ea typeface="Myriad Pro"/>
                <a:cs typeface="Myriad Pro"/>
                <a:sym typeface="Myriad Pro"/>
              </a:defRPr>
            </a:pPr>
            <a:r>
              <a:t>SOURCE: NCHS, </a:t>
            </a:r>
            <a:r>
              <a:rPr i="1"/>
              <a:t>Health, United States, 2016</a:t>
            </a:r>
            <a:r>
              <a:t>, Figure 16. Data from the National Health Interview Survey (NHIS). </a:t>
            </a:r>
          </a:p>
        </p:txBody>
      </p:sp>
      <p:pic>
        <p:nvPicPr>
          <p:cNvPr id="94" name="Chartbook-Figures_Figure 16.png" descr="Consists of three bar charts—the first for children aged 2 through 17 years, the second for adults aged 18 through 64 years, and the third for adults aged 65 years and over—showing the percentage of persons with one or more health care visits in the past 12 months, by provider type, for 1997, 2006, and 2015." title="Figure 16 "/>
          <p:cNvPicPr>
            <a:picLocks noChangeAspect="1"/>
          </p:cNvPicPr>
          <p:nvPr/>
        </p:nvPicPr>
        <p:blipFill>
          <a:blip r:embed="rId2" cstate="print">
            <a:extLst/>
          </a:blip>
          <a:stretch>
            <a:fillRect/>
          </a:stretch>
        </p:blipFill>
        <p:spPr>
          <a:xfrm>
            <a:off x="98425" y="801687"/>
            <a:ext cx="8945563" cy="5137151"/>
          </a:xfrm>
          <a:prstGeom prst="rect">
            <a:avLst/>
          </a:prstGeom>
          <a:ln w="12700">
            <a:miter lim="400000"/>
          </a:ln>
        </p:spPr>
      </p:pic>
      <p:sp>
        <p:nvSpPr>
          <p:cNvPr id="95" name="Health care visits"/>
          <p:cNvSpPr>
            <a:spLocks noGrp="1"/>
          </p:cNvSpPr>
          <p:nvPr>
            <p:ph type="title"/>
          </p:nvPr>
        </p:nvSpPr>
        <p:spPr>
          <a:xfrm>
            <a:off x="76200" y="76200"/>
            <a:ext cx="8991600" cy="838200"/>
          </a:xfrm>
          <a:prstGeom prst="rect">
            <a:avLst/>
          </a:prstGeom>
        </p:spPr>
        <p:txBody>
          <a:bodyPr/>
          <a:lstStyle>
            <a:lvl1pPr>
              <a:defRPr sz="3500" b="1">
                <a:latin typeface="Myriad Pro"/>
                <a:ea typeface="Myriad Pro"/>
                <a:cs typeface="Myriad Pro"/>
                <a:sym typeface="Myriad Pro"/>
              </a:defRPr>
            </a:lvl1pPr>
          </a:lstStyle>
          <a:p>
            <a:r>
              <a:t>Health care visits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OURCE: NCHS, Health, United States, 2016, Figure 17. Data from the National Health Interview Survey (NHIS)."/>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defRPr>
                <a:latin typeface="Myriad Pro"/>
                <a:ea typeface="Myriad Pro"/>
                <a:cs typeface="Myriad Pro"/>
                <a:sym typeface="Myriad Pro"/>
              </a:defRPr>
            </a:pPr>
            <a:r>
              <a:t>SOURCE: NCHS, </a:t>
            </a:r>
            <a:r>
              <a:rPr i="1"/>
              <a:t>Health, United States, 2016</a:t>
            </a:r>
            <a:r>
              <a:t>, Figure 17. Data from the National Health Interview Survey (NHIS). </a:t>
            </a:r>
          </a:p>
        </p:txBody>
      </p:sp>
      <p:pic>
        <p:nvPicPr>
          <p:cNvPr id="98" name="Chartbook-Figures_Figure 17.png" descr="Consists of two line graphs, one for children under 18 years and one for adults aged 18 through 64 years, showing emergency department visits in the past 12 months by type of coverage for 1997 through 2015. " title="Figure 17 "/>
          <p:cNvPicPr>
            <a:picLocks noChangeAspect="1"/>
          </p:cNvPicPr>
          <p:nvPr/>
        </p:nvPicPr>
        <p:blipFill>
          <a:blip r:embed="rId2" cstate="print">
            <a:extLst/>
          </a:blip>
          <a:stretch>
            <a:fillRect/>
          </a:stretch>
        </p:blipFill>
        <p:spPr>
          <a:xfrm>
            <a:off x="0" y="922337"/>
            <a:ext cx="9144000" cy="5011738"/>
          </a:xfrm>
          <a:prstGeom prst="rect">
            <a:avLst/>
          </a:prstGeom>
          <a:ln w="12700">
            <a:miter lim="400000"/>
          </a:ln>
        </p:spPr>
      </p:pic>
      <p:sp>
        <p:nvSpPr>
          <p:cNvPr id="99" name="Emergency department visits"/>
          <p:cNvSpPr>
            <a:spLocks noGrp="1"/>
          </p:cNvSpPr>
          <p:nvPr>
            <p:ph type="title"/>
          </p:nvPr>
        </p:nvSpPr>
        <p:spPr>
          <a:xfrm>
            <a:off x="76200" y="76200"/>
            <a:ext cx="8991600" cy="1066800"/>
          </a:xfrm>
          <a:prstGeom prst="rect">
            <a:avLst/>
          </a:prstGeom>
        </p:spPr>
        <p:txBody>
          <a:bodyPr/>
          <a:lstStyle>
            <a:lvl1pPr>
              <a:defRPr sz="3500" b="1">
                <a:latin typeface="Myriad Pro"/>
                <a:ea typeface="Myriad Pro"/>
                <a:cs typeface="Myriad Pro"/>
                <a:sym typeface="Myriad Pro"/>
              </a:defRPr>
            </a:lvl1pPr>
          </a:lstStyle>
          <a:p>
            <a:r>
              <a:t>Emergency department visits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NOTE: Hospitalizations include those relating to deliveries.…"/>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Hospitalizations include those relating to deliveries.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18. Data from the National Health Interview Survey (NHIS). </a:t>
            </a:r>
          </a:p>
        </p:txBody>
      </p:sp>
      <p:pic>
        <p:nvPicPr>
          <p:cNvPr id="102" name="Chartbook-Figures_Figure 18.png" descr="Consists of two line graphs, one for males and one for females, showing the percentage of persons with one or more overnight hospital stays in the past 12 months, by age, for 1975 through 2015." title="Figure 18 "/>
          <p:cNvPicPr>
            <a:picLocks noChangeAspect="1"/>
          </p:cNvPicPr>
          <p:nvPr/>
        </p:nvPicPr>
        <p:blipFill>
          <a:blip r:embed="rId2" cstate="print">
            <a:extLst/>
          </a:blip>
          <a:stretch>
            <a:fillRect/>
          </a:stretch>
        </p:blipFill>
        <p:spPr>
          <a:xfrm>
            <a:off x="88900" y="798512"/>
            <a:ext cx="8964613" cy="4916488"/>
          </a:xfrm>
          <a:prstGeom prst="rect">
            <a:avLst/>
          </a:prstGeom>
          <a:ln w="12700">
            <a:miter lim="400000"/>
          </a:ln>
        </p:spPr>
      </p:pic>
      <p:sp>
        <p:nvSpPr>
          <p:cNvPr id="103" name="Overnight hospital stays"/>
          <p:cNvSpPr>
            <a:spLocks noGrp="1"/>
          </p:cNvSpPr>
          <p:nvPr>
            <p:ph type="title"/>
          </p:nvPr>
        </p:nvSpPr>
        <p:spPr>
          <a:xfrm>
            <a:off x="76200" y="76200"/>
            <a:ext cx="8991600" cy="844550"/>
          </a:xfrm>
          <a:prstGeom prst="rect">
            <a:avLst/>
          </a:prstGeom>
        </p:spPr>
        <p:txBody>
          <a:bodyPr/>
          <a:lstStyle>
            <a:lvl1pPr>
              <a:defRPr sz="3500" b="1">
                <a:latin typeface="Myriad Pro"/>
                <a:ea typeface="Myriad Pro"/>
                <a:cs typeface="Myriad Pro"/>
                <a:sym typeface="Myriad Pro"/>
              </a:defRPr>
            </a:lvl1pPr>
          </a:lstStyle>
          <a:p>
            <a:r>
              <a:t>Overnight hospital stays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NOTE: Resident population.…"/>
          <p:cNvSpPr>
            <a:spLocks noGrp="1"/>
          </p:cNvSpPr>
          <p:nvPr>
            <p:ph type="body" sz="quarter" idx="1"/>
          </p:nvPr>
        </p:nvSpPr>
        <p:spPr>
          <a:xfrm>
            <a:off x="228600" y="5735637"/>
            <a:ext cx="8686800" cy="908051"/>
          </a:xfrm>
          <a:prstGeom prst="rect">
            <a:avLst/>
          </a:prstGeom>
        </p:spPr>
        <p:txBody>
          <a:bodyPr anchor="b">
            <a:normAutofit lnSpcReduction="10000"/>
          </a:bodyPr>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Resident population.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 Data from the U.S. Census Bureau 1975 intercensal estimates of the July 1, 1975 resident population; 2015 postcensal estimates of the July 1, 2015 resident population.  </a:t>
            </a:r>
          </a:p>
        </p:txBody>
      </p:sp>
      <p:pic>
        <p:nvPicPr>
          <p:cNvPr id="32" name="Chartbook-Figures_Figure 1.png" descr="Consists of two pyramid bar charts, one for 1975 and one for 2015, showing the distribution of the population by sex and five-year age groups." title="Figure 1"/>
          <p:cNvPicPr>
            <a:picLocks noChangeAspect="1"/>
          </p:cNvPicPr>
          <p:nvPr/>
        </p:nvPicPr>
        <p:blipFill>
          <a:blip r:embed="rId2" cstate="print">
            <a:extLst/>
          </a:blip>
          <a:stretch>
            <a:fillRect/>
          </a:stretch>
        </p:blipFill>
        <p:spPr>
          <a:xfrm>
            <a:off x="830262" y="1319212"/>
            <a:ext cx="7480301" cy="4219576"/>
          </a:xfrm>
          <a:prstGeom prst="rect">
            <a:avLst/>
          </a:prstGeom>
          <a:ln w="12700">
            <a:miter lim="400000"/>
          </a:ln>
        </p:spPr>
      </p:pic>
      <p:sp>
        <p:nvSpPr>
          <p:cNvPr id="33" name="Population, by sex and age"/>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Population, by sex and age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NOTES: Mammograms and colorectal cancer testing and procedures may be used for diagnostic or screening purposes. It is not possible to determine the purpose of the test in NHIS.…"/>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Mammograms and colorectal cancer testing and procedures may be used for diagnostic or screening purposes. It is not possible to determine the purpose of the test in NHIS.</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19. Data from the National Health Interview Survey (NHIS). </a:t>
            </a:r>
          </a:p>
        </p:txBody>
      </p:sp>
      <p:pic>
        <p:nvPicPr>
          <p:cNvPr id="106" name="Chartbook-Figures_Figure 19.png" descr="Consists of two line graphs. The first shows use of mammography in the past 2 years among women aged 40 through 74, by race and Hispanic origin, for selected years from 1987 to 2015. The second shows use of any colorectal test or procedure among adults aged 50 through 75, by race and Hispanic origin, for selected years from 2000 to 2015." title="Figure 19 "/>
          <p:cNvPicPr>
            <a:picLocks noChangeAspect="1"/>
          </p:cNvPicPr>
          <p:nvPr/>
        </p:nvPicPr>
        <p:blipFill>
          <a:blip r:embed="rId2" cstate="print">
            <a:extLst/>
          </a:blip>
          <a:stretch>
            <a:fillRect/>
          </a:stretch>
        </p:blipFill>
        <p:spPr>
          <a:xfrm>
            <a:off x="444500" y="1165225"/>
            <a:ext cx="8251825" cy="4525963"/>
          </a:xfrm>
          <a:prstGeom prst="rect">
            <a:avLst/>
          </a:prstGeom>
          <a:ln w="12700">
            <a:miter lim="400000"/>
          </a:ln>
        </p:spPr>
      </p:pic>
      <p:sp>
        <p:nvSpPr>
          <p:cNvPr id="107" name="Mammography use and colorectal cancer testing use"/>
          <p:cNvSpPr>
            <a:spLocks noGrp="1"/>
          </p:cNvSpPr>
          <p:nvPr>
            <p:ph type="title"/>
          </p:nvPr>
        </p:nvSpPr>
        <p:spPr>
          <a:xfrm>
            <a:off x="76200" y="76200"/>
            <a:ext cx="8991600" cy="1044575"/>
          </a:xfrm>
          <a:prstGeom prst="rect">
            <a:avLst/>
          </a:prstGeom>
        </p:spPr>
        <p:txBody>
          <a:bodyPr>
            <a:normAutofit/>
          </a:bodyPr>
          <a:lstStyle>
            <a:lvl1pPr defTabSz="885825">
              <a:lnSpc>
                <a:spcPts val="3600"/>
              </a:lnSpc>
              <a:defRPr sz="3300" b="1">
                <a:latin typeface="Myriad Pro"/>
                <a:ea typeface="Myriad Pro"/>
                <a:cs typeface="Myriad Pro"/>
                <a:sym typeface="Myriad Pro"/>
              </a:defRPr>
            </a:lvl1pPr>
          </a:lstStyle>
          <a:p>
            <a:r>
              <a:rPr sz="3500" dirty="0"/>
              <a:t>Mammography use and colorectal cancer testing 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OURCE: NCHS, Health, United States, 2016, Figure 20. Data from the American Hospital Association (AHA)"/>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defRPr>
                <a:latin typeface="Myriad Pro"/>
                <a:ea typeface="Myriad Pro"/>
                <a:cs typeface="Myriad Pro"/>
                <a:sym typeface="Myriad Pro"/>
              </a:defRPr>
            </a:pPr>
            <a:r>
              <a:rPr dirty="0"/>
              <a:t>SOURCE: NCHS, </a:t>
            </a:r>
            <a:r>
              <a:rPr i="1" dirty="0"/>
              <a:t>Health, United States, 2016</a:t>
            </a:r>
            <a:r>
              <a:rPr dirty="0"/>
              <a:t>, Figure 20. Data from the American Hospital Association (AHA)</a:t>
            </a:r>
            <a:r>
              <a:rPr lang="en-US" dirty="0"/>
              <a:t>.</a:t>
            </a:r>
            <a:r>
              <a:rPr dirty="0"/>
              <a:t> </a:t>
            </a:r>
          </a:p>
        </p:txBody>
      </p:sp>
      <p:pic>
        <p:nvPicPr>
          <p:cNvPr id="110" name="Chartbook-Figures_Figure 20.png" descr="Consists of three bar charts for community hospitals—the first for hospital beds per 1,000 resident population, the second for average length of stay, and the third for occupancy rates—for selected years from 1975 to 2014." title="Figure 20 "/>
          <p:cNvPicPr>
            <a:picLocks noChangeAspect="1"/>
          </p:cNvPicPr>
          <p:nvPr/>
        </p:nvPicPr>
        <p:blipFill>
          <a:blip r:embed="rId2" cstate="print">
            <a:extLst/>
          </a:blip>
          <a:stretch>
            <a:fillRect/>
          </a:stretch>
        </p:blipFill>
        <p:spPr>
          <a:xfrm>
            <a:off x="0" y="1023937"/>
            <a:ext cx="9144000" cy="4808538"/>
          </a:xfrm>
          <a:prstGeom prst="rect">
            <a:avLst/>
          </a:prstGeom>
          <a:ln w="12700">
            <a:miter lim="400000"/>
          </a:ln>
        </p:spPr>
      </p:pic>
      <p:sp>
        <p:nvSpPr>
          <p:cNvPr id="111" name="Community hospitals"/>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rPr dirty="0"/>
              <a:t>Community </a:t>
            </a:r>
            <a:r>
              <a:rPr lang="en-US" dirty="0"/>
              <a:t>H</a:t>
            </a:r>
            <a:r>
              <a:rPr dirty="0"/>
              <a:t>ospitals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NOTES: Primary care generalist physicians include family medicine, internal medicine, obstetrics and gynecology, and pediatrics. Specialists include all other specialties and primary care subspecialists.…"/>
          <p:cNvSpPr>
            <a:spLocks noGrp="1"/>
          </p:cNvSpPr>
          <p:nvPr>
            <p:ph type="body" sz="half" idx="1"/>
          </p:nvPr>
        </p:nvSpPr>
        <p:spPr>
          <a:xfrm>
            <a:off x="228600" y="4725987"/>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Primary care generalist physicians include family medicine, internal medicine, obstetrics and gynecology, and pediatrics. Specialists include all other specialties and primary care subspecialists.</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21. Data from the American Medical Association (AMA). </a:t>
            </a:r>
          </a:p>
        </p:txBody>
      </p:sp>
      <p:pic>
        <p:nvPicPr>
          <p:cNvPr id="114" name="Chartbook-Figures_Figure 21.png" descr="Consists of a line graph and a stacked bar chart. The line graph shows the number of active primary care generalist and specialist physicians per 10,000 population for selected years from 1975 to 2013. The stacked bar chart shows the percent distribution of active physicians, by self-designated specialty, for selected years from 1975 to 2013." title="Figure 21 "/>
          <p:cNvPicPr>
            <a:picLocks noChangeAspect="1"/>
          </p:cNvPicPr>
          <p:nvPr/>
        </p:nvPicPr>
        <p:blipFill>
          <a:blip r:embed="rId2" cstate="print">
            <a:extLst/>
          </a:blip>
          <a:stretch>
            <a:fillRect/>
          </a:stretch>
        </p:blipFill>
        <p:spPr>
          <a:xfrm>
            <a:off x="509587" y="1225550"/>
            <a:ext cx="8123238" cy="4405313"/>
          </a:xfrm>
          <a:prstGeom prst="rect">
            <a:avLst/>
          </a:prstGeom>
          <a:ln w="12700">
            <a:miter lim="400000"/>
          </a:ln>
        </p:spPr>
      </p:pic>
      <p:sp>
        <p:nvSpPr>
          <p:cNvPr id="115" name="Active primary care generalists and specialist physicians"/>
          <p:cNvSpPr>
            <a:spLocks noGrp="1"/>
          </p:cNvSpPr>
          <p:nvPr>
            <p:ph type="title"/>
          </p:nvPr>
        </p:nvSpPr>
        <p:spPr>
          <a:xfrm>
            <a:off x="76200" y="76200"/>
            <a:ext cx="8991600" cy="1219200"/>
          </a:xfrm>
          <a:prstGeom prst="rect">
            <a:avLst/>
          </a:prstGeom>
        </p:spPr>
        <p:txBody>
          <a:bodyPr/>
          <a:lstStyle>
            <a:lvl1pPr>
              <a:lnSpc>
                <a:spcPts val="3800"/>
              </a:lnSpc>
              <a:defRPr sz="3500" b="1">
                <a:latin typeface="Myriad Pro"/>
                <a:ea typeface="Myriad Pro"/>
                <a:cs typeface="Myriad Pro"/>
                <a:sym typeface="Myriad Pro"/>
              </a:defRPr>
            </a:lvl1pPr>
          </a:lstStyle>
          <a:p>
            <a:r>
              <a:t>Active primary care generalists and specialist physicians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OURCE: NCHS, Health, United States, 2016, Figure 22. Data from the National Nursing Home Survey (NNHS) for 1977, 1985, 1995, and 2004 data and the National Study of Long-Term Care Providers (NSLTCP) for 2014 data."/>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defRPr>
                <a:latin typeface="Myriad Pro"/>
                <a:ea typeface="Myriad Pro"/>
                <a:cs typeface="Myriad Pro"/>
                <a:sym typeface="Myriad Pro"/>
              </a:defRPr>
            </a:pPr>
            <a:r>
              <a:t>SOURCE: NCHS, </a:t>
            </a:r>
            <a:r>
              <a:rPr i="1"/>
              <a:t>Health, United States, 2016</a:t>
            </a:r>
            <a:r>
              <a:t>, Figure 22. Data from the National Nursing Home Survey (NNHS) for 1977, 1985, 1995, and 2004 data and the National Study of Long-Term Care Providers (NSLTCP) for 2014 data.</a:t>
            </a:r>
          </a:p>
        </p:txBody>
      </p:sp>
      <p:pic>
        <p:nvPicPr>
          <p:cNvPr id="118" name="Chartbook-Figures_Figure 22.png" descr="Consists of three bar charts for nursing homes—the first for nursing home beds per 1,000 resident population aged 65 years and over, the second for nursing home residents aged 65 and over per 1,000 resident population aged 65 years and over, and the third for occupancy rates—for selected years from 1977 to 2014." title="Figure 22 "/>
          <p:cNvPicPr>
            <a:picLocks noChangeAspect="1"/>
          </p:cNvPicPr>
          <p:nvPr/>
        </p:nvPicPr>
        <p:blipFill>
          <a:blip r:embed="rId2" cstate="print">
            <a:extLst/>
          </a:blip>
          <a:stretch>
            <a:fillRect/>
          </a:stretch>
        </p:blipFill>
        <p:spPr>
          <a:xfrm>
            <a:off x="0" y="985837"/>
            <a:ext cx="9105900" cy="4884738"/>
          </a:xfrm>
          <a:prstGeom prst="rect">
            <a:avLst/>
          </a:prstGeom>
          <a:ln w="12700">
            <a:miter lim="400000"/>
          </a:ln>
        </p:spPr>
      </p:pic>
      <p:sp>
        <p:nvSpPr>
          <p:cNvPr id="119" name="Nursing homes"/>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Nursing homes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NOTE: Personal health care expenditures are outlays for goods and services relating directly to patient care.…"/>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Personal health care expenditures are outlays for goods and services relating directly to patient care.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23. Data from the Centers for Medicare &amp; Medicaid Services, National Health Expenditures Accounts (NHEA).</a:t>
            </a:r>
          </a:p>
        </p:txBody>
      </p:sp>
      <p:pic>
        <p:nvPicPr>
          <p:cNvPr id="122" name="Chartbook-Figures_Figure 23.png" descr="Consists of two stacked bar charts for personal health care expenditures: one showing the percent distribution of expenditures by source of funds, and one showing the percent distribution of expenditures by type of expenditure, for 1975, 1995, and 2015. " title="Figure 23 "/>
          <p:cNvPicPr>
            <a:picLocks noChangeAspect="1"/>
          </p:cNvPicPr>
          <p:nvPr/>
        </p:nvPicPr>
        <p:blipFill>
          <a:blip r:embed="rId2" cstate="print">
            <a:extLst/>
          </a:blip>
          <a:stretch>
            <a:fillRect/>
          </a:stretch>
        </p:blipFill>
        <p:spPr>
          <a:xfrm>
            <a:off x="180975" y="831850"/>
            <a:ext cx="8778875" cy="4827588"/>
          </a:xfrm>
          <a:prstGeom prst="rect">
            <a:avLst/>
          </a:prstGeom>
          <a:ln w="12700">
            <a:miter lim="400000"/>
          </a:ln>
        </p:spPr>
      </p:pic>
      <p:sp>
        <p:nvSpPr>
          <p:cNvPr id="123" name="Personal health care expenditures"/>
          <p:cNvSpPr>
            <a:spLocks noGrp="1"/>
          </p:cNvSpPr>
          <p:nvPr>
            <p:ph type="title"/>
          </p:nvPr>
        </p:nvSpPr>
        <p:spPr>
          <a:xfrm>
            <a:off x="76200" y="76200"/>
            <a:ext cx="8991600" cy="838200"/>
          </a:xfrm>
          <a:prstGeom prst="rect">
            <a:avLst/>
          </a:prstGeom>
        </p:spPr>
        <p:txBody>
          <a:bodyPr/>
          <a:lstStyle>
            <a:lvl1pPr>
              <a:defRPr sz="3500" b="1">
                <a:latin typeface="Myriad Pro"/>
                <a:ea typeface="Myriad Pro"/>
                <a:cs typeface="Myriad Pro"/>
                <a:sym typeface="Myriad Pro"/>
              </a:defRPr>
            </a:lvl1pPr>
          </a:lstStyle>
          <a:p>
            <a:r>
              <a:t>Personal health care expenditures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OURCE: NCHS, Health, United States, 2016, Figure 24. Data from the Substance Abuse and Mental Health Services Administration (SAMHSA), Behavioral Health Spending and Use Accounts (BHSUA)."/>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defRPr>
                <a:latin typeface="Myriad Pro"/>
                <a:ea typeface="Myriad Pro"/>
                <a:cs typeface="Myriad Pro"/>
                <a:sym typeface="Myriad Pro"/>
              </a:defRPr>
            </a:pPr>
            <a:r>
              <a:t>SOURCE: NCHS, </a:t>
            </a:r>
            <a:r>
              <a:rPr i="1"/>
              <a:t>Health, United States, 2016</a:t>
            </a:r>
            <a:r>
              <a:t>, Figure 24. Data from the Substance Abuse and Mental Health Services Administration (SAMHSA), Behavioral Health Spending and Use Accounts (BHSUA).</a:t>
            </a:r>
          </a:p>
        </p:txBody>
      </p:sp>
      <p:pic>
        <p:nvPicPr>
          <p:cNvPr id="126" name="Chartbook-Figures_Figure 24.png" descr="Consists of two line graphs, one for mental health expenditures and one for substance use disorder expenditures, by type of expenditure, for selected years from 1986 to 2014." title="Figure 24 "/>
          <p:cNvPicPr>
            <a:picLocks noChangeAspect="1"/>
          </p:cNvPicPr>
          <p:nvPr/>
        </p:nvPicPr>
        <p:blipFill>
          <a:blip r:embed="rId2" cstate="print">
            <a:extLst/>
          </a:blip>
          <a:stretch>
            <a:fillRect/>
          </a:stretch>
        </p:blipFill>
        <p:spPr>
          <a:xfrm>
            <a:off x="176212" y="1231900"/>
            <a:ext cx="8789988" cy="4702175"/>
          </a:xfrm>
          <a:prstGeom prst="rect">
            <a:avLst/>
          </a:prstGeom>
          <a:ln w="12700">
            <a:miter lim="400000"/>
          </a:ln>
        </p:spPr>
      </p:pic>
      <p:sp>
        <p:nvSpPr>
          <p:cNvPr id="127" name="Mental health and substance use disorder expenditures"/>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Mental health and substance use disorder expenditures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OURCE: NCHS, Health, United States, 2016, Figure 25. Data from the Centers for Medicare &amp; Medicaid Services,  Medicare Administrative Data."/>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25. Data from the Centers for Medicare &amp; Medicaid Services, </a:t>
            </a:r>
            <a:br/>
            <a:r>
              <a:t>Medicare Administrative Data. </a:t>
            </a:r>
          </a:p>
        </p:txBody>
      </p:sp>
      <p:pic>
        <p:nvPicPr>
          <p:cNvPr id="130" name="Chartbook-Figures_Figure 25.png" descr="Consists of a line graph and a map. The line graph shows the percentage of Medicare enrollees in managed care for 1994 through 2015. The map shows the percentage of Medicare enrollees in managed care by state for 2015." title="Figure 25 "/>
          <p:cNvPicPr>
            <a:picLocks noChangeAspect="1"/>
          </p:cNvPicPr>
          <p:nvPr/>
        </p:nvPicPr>
        <p:blipFill>
          <a:blip r:embed="rId2" cstate="print">
            <a:extLst/>
          </a:blip>
          <a:stretch>
            <a:fillRect/>
          </a:stretch>
        </p:blipFill>
        <p:spPr>
          <a:xfrm>
            <a:off x="0" y="1008062"/>
            <a:ext cx="9144000" cy="4999038"/>
          </a:xfrm>
          <a:prstGeom prst="rect">
            <a:avLst/>
          </a:prstGeom>
          <a:ln w="12700">
            <a:miter lim="400000"/>
          </a:ln>
        </p:spPr>
      </p:pic>
      <p:sp>
        <p:nvSpPr>
          <p:cNvPr id="131" name="Medicare enrollees in managed care"/>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Medicare enrollees in managed care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NOTES: Preliminary estimates for the first 9 months of 2016 are shown with a dashed line. Health insurance coverage, definitions, and questionnaires have changed over time.…"/>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Preliminary estimates for the first 9 months of 2016 are shown with a dashed line. Health insurance coverage, definitions, and questionnaires have changed over time.</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26. Data from the National Health Interview Survey (NHIS).</a:t>
            </a:r>
          </a:p>
        </p:txBody>
      </p:sp>
      <p:pic>
        <p:nvPicPr>
          <p:cNvPr id="134" name="Chartbook-Figures_Figure 26.png" descr="Is a line graph showing health insurance coverage among children under age 18, by type of coverage, for selected years from 1978 through September 2016. Data for 2016 are preliminary." title="Figure 26 "/>
          <p:cNvPicPr>
            <a:picLocks noChangeAspect="1"/>
          </p:cNvPicPr>
          <p:nvPr/>
        </p:nvPicPr>
        <p:blipFill>
          <a:blip r:embed="rId2" cstate="print">
            <a:extLst/>
          </a:blip>
          <a:stretch>
            <a:fillRect/>
          </a:stretch>
        </p:blipFill>
        <p:spPr>
          <a:xfrm>
            <a:off x="687182" y="1206500"/>
            <a:ext cx="7766461" cy="4313238"/>
          </a:xfrm>
          <a:prstGeom prst="rect">
            <a:avLst/>
          </a:prstGeom>
          <a:ln w="12700">
            <a:miter lim="400000"/>
          </a:ln>
        </p:spPr>
      </p:pic>
      <p:sp>
        <p:nvSpPr>
          <p:cNvPr id="135" name="Health insurance coverage:  Children under age 18"/>
          <p:cNvSpPr>
            <a:spLocks noGrp="1"/>
          </p:cNvSpPr>
          <p:nvPr>
            <p:ph type="title"/>
          </p:nvPr>
        </p:nvSpPr>
        <p:spPr>
          <a:xfrm>
            <a:off x="76200" y="76200"/>
            <a:ext cx="8991600" cy="914400"/>
          </a:xfrm>
          <a:prstGeom prst="rect">
            <a:avLst/>
          </a:prstGeom>
        </p:spPr>
        <p:txBody>
          <a:bodyPr>
            <a:noAutofit/>
          </a:bodyPr>
          <a:lstStyle/>
          <a:p>
            <a:pPr defTabSz="789431">
              <a:defRPr sz="2976" b="1">
                <a:latin typeface="Myriad Pro"/>
                <a:ea typeface="Myriad Pro"/>
                <a:cs typeface="Myriad Pro"/>
                <a:sym typeface="Myriad Pro"/>
              </a:defRPr>
            </a:pPr>
            <a:r>
              <a:rPr sz="3500" dirty="0"/>
              <a:t>Health insurance coverage: </a:t>
            </a:r>
            <a:br>
              <a:rPr sz="3500" dirty="0"/>
            </a:br>
            <a:r>
              <a:rPr sz="3500" dirty="0"/>
              <a:t>Children under age 18</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NOTES: Preliminary estimates for the first 9 months of 2016 are shown with a dashed line. Health insurance coverage, definitions, and questionnaires have changed over time.…"/>
          <p:cNvSpPr>
            <a:spLocks noGrp="1"/>
          </p:cNvSpPr>
          <p:nvPr>
            <p:ph type="body" sz="half" idx="1"/>
          </p:nvPr>
        </p:nvSpPr>
        <p:spPr>
          <a:xfrm>
            <a:off x="228600" y="4641850"/>
            <a:ext cx="8686800" cy="2055813"/>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Preliminary estimates for the first 9 months of 2016 are shown with a dashed line. Health insurance coverage, definitions, and questionnaires have changed over time.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27. Data from the National Health Interview Survey (NHIS).</a:t>
            </a:r>
          </a:p>
        </p:txBody>
      </p:sp>
      <p:pic>
        <p:nvPicPr>
          <p:cNvPr id="138" name="Chartbook-Figures_Figure 27.png" descr="Is a line graph showing health insurance coverage among adults aged 18 through 64, by type of coverage, for selected years from 1978 through September 2016. Data for 2016 are preliminary." title="Figure 27 "/>
          <p:cNvPicPr>
            <a:picLocks noChangeAspect="1"/>
          </p:cNvPicPr>
          <p:nvPr/>
        </p:nvPicPr>
        <p:blipFill>
          <a:blip r:embed="rId2" cstate="print">
            <a:extLst/>
          </a:blip>
          <a:stretch>
            <a:fillRect/>
          </a:stretch>
        </p:blipFill>
        <p:spPr>
          <a:xfrm>
            <a:off x="724367" y="1301750"/>
            <a:ext cx="7692091" cy="4254500"/>
          </a:xfrm>
          <a:prstGeom prst="rect">
            <a:avLst/>
          </a:prstGeom>
          <a:ln w="12700">
            <a:miter lim="400000"/>
          </a:ln>
        </p:spPr>
      </p:pic>
      <p:sp>
        <p:nvSpPr>
          <p:cNvPr id="139" name="Health insurance coverage:  Adults aged 18–64"/>
          <p:cNvSpPr>
            <a:spLocks noGrp="1"/>
          </p:cNvSpPr>
          <p:nvPr>
            <p:ph type="title"/>
          </p:nvPr>
        </p:nvSpPr>
        <p:spPr>
          <a:xfrm>
            <a:off x="76200" y="76200"/>
            <a:ext cx="8991600" cy="1117600"/>
          </a:xfrm>
          <a:prstGeom prst="rect">
            <a:avLst/>
          </a:prstGeom>
        </p:spPr>
        <p:txBody>
          <a:bodyPr>
            <a:noAutofit/>
          </a:bodyPr>
          <a:lstStyle/>
          <a:p>
            <a:pPr defTabSz="885825">
              <a:defRPr sz="3300" b="1">
                <a:latin typeface="Myriad Pro"/>
                <a:ea typeface="Myriad Pro"/>
                <a:cs typeface="Myriad Pro"/>
                <a:sym typeface="Myriad Pro"/>
              </a:defRPr>
            </a:pPr>
            <a:r>
              <a:rPr sz="3500" dirty="0"/>
              <a:t>Health insurance coverage: </a:t>
            </a:r>
            <a:br>
              <a:rPr sz="3500" dirty="0"/>
            </a:br>
            <a:r>
              <a:rPr sz="3500" dirty="0"/>
              <a:t>Adults aged 18–64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17-269469_HUS2016_Cover 3 CR layers 3.jpeg" descr="A graphic showing an image of the Health, United States website, a list of the materials available on the site, and an invitation to join an e-mail list for updates to the report." title="Back Cover"/>
          <p:cNvPicPr>
            <a:picLocks noChangeAspect="1"/>
          </p:cNvPicPr>
          <p:nvPr/>
        </p:nvPicPr>
        <p:blipFill>
          <a:blip r:embed="rId2" cstate="print">
            <a:extLst/>
          </a:blip>
          <a:srcRect t="2421" b="2421"/>
          <a:stretch>
            <a:fillRect/>
          </a:stretch>
        </p:blipFill>
        <p:spPr>
          <a:xfrm>
            <a:off x="2270125" y="457199"/>
            <a:ext cx="4703763" cy="6069014"/>
          </a:xfrm>
          <a:prstGeom prst="rect">
            <a:avLst/>
          </a:prstGeom>
          <a:ln w="12700">
            <a:miter lim="400000"/>
          </a:ln>
          <a:effectLst>
            <a:outerShdw blurRad="50800" dist="38100" dir="2700000" rotWithShape="0">
              <a:srgbClr val="000000">
                <a:alpha val="39997"/>
              </a:srgb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NOTES: Resident population. Persons of Hispanic origin may be of any race. Race data for 2000 and 2015 are not directly comparable with data from 1980 and 1990 because of the use of different Standards for classifying race.…"/>
          <p:cNvSpPr>
            <a:spLocks noGrp="1"/>
          </p:cNvSpPr>
          <p:nvPr>
            <p:ph type="body" sz="half" idx="1"/>
          </p:nvPr>
        </p:nvSpPr>
        <p:spPr>
          <a:xfrm>
            <a:off x="228600" y="4576762"/>
            <a:ext cx="8686800" cy="2108201"/>
          </a:xfrm>
          <a:prstGeom prst="rect">
            <a:avLst/>
          </a:prstGeom>
        </p:spPr>
        <p:txBody>
          <a:bodyPr anchor="b"/>
          <a:lstStyle/>
          <a:p>
            <a:pPr marL="0" indent="0">
              <a:buSzTx/>
              <a:buNone/>
              <a:defRPr>
                <a:latin typeface="Myriad Pro"/>
                <a:ea typeface="Myriad Pro"/>
                <a:cs typeface="Myriad Pro"/>
                <a:sym typeface="Myriad Pro"/>
              </a:defRPr>
            </a:pPr>
            <a:r>
              <a:t>NOTES: Resident population. Persons of Hispanic origin may be of any race. Race data for 2000 and 2015 are not directly comparable with data from 1980 and 1990 because of the use of different Standards for classifying race. </a:t>
            </a:r>
          </a:p>
          <a:p>
            <a:pPr marL="0" indent="0">
              <a:buSzTx/>
              <a:buNone/>
              <a:defRPr>
                <a:latin typeface="Myriad Pro"/>
                <a:ea typeface="Myriad Pro"/>
                <a:cs typeface="Myriad Pro"/>
                <a:sym typeface="Myriad Pro"/>
              </a:defRPr>
            </a:pPr>
            <a:endParaRPr/>
          </a:p>
          <a:p>
            <a:pPr marL="0" indent="0">
              <a:buSzTx/>
              <a:buNone/>
              <a:defRPr>
                <a:latin typeface="Myriad Pro"/>
                <a:ea typeface="Myriad Pro"/>
                <a:cs typeface="Myriad Pro"/>
                <a:sym typeface="Myriad Pro"/>
              </a:defRPr>
            </a:pPr>
            <a:r>
              <a:t>SOURCE: NCHS, </a:t>
            </a:r>
            <a:r>
              <a:rPr i="1"/>
              <a:t>Health, United States, 2016</a:t>
            </a:r>
            <a:r>
              <a:t>, Figure 2. Data from the U.S. Census Bureau decennial estimates 1980, 1990, and 2000; postcensal estimate 2015.</a:t>
            </a:r>
          </a:p>
        </p:txBody>
      </p:sp>
      <p:pic>
        <p:nvPicPr>
          <p:cNvPr id="36" name="Chartbook-Figures_Figure 2.png" descr="Consists of three stacked bar charts—the first for children aged 0 through 17 years, the second for adults aged 18 through 64 years, and the third for adults aged 65 years and over—showing the distribution of the population by race and Hispanic origin in 1980, 1990, 2000, and 2015. " title="Figure 2 "/>
          <p:cNvPicPr>
            <a:picLocks noChangeAspect="1"/>
          </p:cNvPicPr>
          <p:nvPr/>
        </p:nvPicPr>
        <p:blipFill>
          <a:blip r:embed="rId2" cstate="print">
            <a:extLst/>
          </a:blip>
          <a:stretch>
            <a:fillRect/>
          </a:stretch>
        </p:blipFill>
        <p:spPr>
          <a:xfrm>
            <a:off x="535852" y="1243012"/>
            <a:ext cx="7742096" cy="4248796"/>
          </a:xfrm>
          <a:prstGeom prst="rect">
            <a:avLst/>
          </a:prstGeom>
          <a:ln w="12700">
            <a:miter lim="400000"/>
          </a:ln>
        </p:spPr>
      </p:pic>
      <p:sp>
        <p:nvSpPr>
          <p:cNvPr id="37" name="Population, by race and Hispanic origin,  and age"/>
          <p:cNvSpPr>
            <a:spLocks noGrp="1"/>
          </p:cNvSpPr>
          <p:nvPr>
            <p:ph type="title"/>
          </p:nvPr>
        </p:nvSpPr>
        <p:spPr>
          <a:xfrm>
            <a:off x="76200" y="76200"/>
            <a:ext cx="8991600" cy="1219200"/>
          </a:xfrm>
          <a:prstGeom prst="rect">
            <a:avLst/>
          </a:prstGeom>
        </p:spPr>
        <p:txBody>
          <a:bodyPr/>
          <a:lstStyle/>
          <a:p>
            <a:pPr>
              <a:defRPr sz="3500" b="1">
                <a:latin typeface="Myriad Pro"/>
                <a:ea typeface="Myriad Pro"/>
                <a:cs typeface="Myriad Pro"/>
                <a:sym typeface="Myriad Pro"/>
              </a:defRPr>
            </a:pPr>
            <a:r>
              <a:t>Population, by race and Hispanic origin, </a:t>
            </a:r>
            <a:br/>
            <a:r>
              <a:t>and age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NOTES: Resident population for 1970–2000 and civilian noninstitutionalized population for 2010 and 2015. The foreign-born population includes anyone who is not a U.S. citizen at birth among those with region of birth reported.…"/>
          <p:cNvSpPr>
            <a:spLocks noGrp="1"/>
          </p:cNvSpPr>
          <p:nvPr>
            <p:ph type="body" sz="quarter" idx="1"/>
          </p:nvPr>
        </p:nvSpPr>
        <p:spPr>
          <a:xfrm>
            <a:off x="228600" y="5599112"/>
            <a:ext cx="8686800" cy="1098551"/>
          </a:xfrm>
          <a:prstGeom prst="rect">
            <a:avLst/>
          </a:prstGeom>
        </p:spPr>
        <p:txBody>
          <a:bodyPr anchor="b">
            <a:normAutofit lnSpcReduction="10000"/>
          </a:bodyPr>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Resident population for 1970–2000 and civilian noninstitutionalized population for 2010 and 2015. The foreign-born population includes anyone who is not a U.S. citizen at birth among those with region of birth reported.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3. Data from the U.S. Census Bureau, Decennial Census 1970–2000; American Community Survey (ACS) 2010 and 2015. </a:t>
            </a:r>
          </a:p>
        </p:txBody>
      </p:sp>
      <p:pic>
        <p:nvPicPr>
          <p:cNvPr id="40" name="Chartbook-Figures_Figure 3.png" descr="Consists of one bar chart and two pie charts. The bar chart shows the percent of the population that was foreign-born for 1970 through 2015. Two pie charts, one for 1970 and one for 2015, show the distribution of the foreign-born population by region of origin." title="Figure 3 "/>
          <p:cNvPicPr>
            <a:picLocks noChangeAspect="1"/>
          </p:cNvPicPr>
          <p:nvPr/>
        </p:nvPicPr>
        <p:blipFill>
          <a:blip r:embed="rId2" cstate="print">
            <a:extLst/>
          </a:blip>
          <a:stretch>
            <a:fillRect/>
          </a:stretch>
        </p:blipFill>
        <p:spPr>
          <a:xfrm>
            <a:off x="347662" y="1052512"/>
            <a:ext cx="8445501" cy="4387851"/>
          </a:xfrm>
          <a:prstGeom prst="rect">
            <a:avLst/>
          </a:prstGeom>
          <a:ln w="12700">
            <a:miter lim="400000"/>
          </a:ln>
        </p:spPr>
      </p:pic>
      <p:sp>
        <p:nvSpPr>
          <p:cNvPr id="41" name="Foreign-born population"/>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Foreign-born population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NOTES: Civilian noninstitutionalized population (all persons). Percent of poverty level is based on family income and family size and composition using U.S. Census Bureau poverty thresholds.…"/>
          <p:cNvSpPr>
            <a:spLocks noGrp="1"/>
          </p:cNvSpPr>
          <p:nvPr>
            <p:ph type="body" sz="quarter" idx="1"/>
          </p:nvPr>
        </p:nvSpPr>
        <p:spPr>
          <a:xfrm>
            <a:off x="228600" y="5278437"/>
            <a:ext cx="8686800" cy="1419226"/>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NOTES: Civilian noninstitutionalized population (all persons). Percent of poverty level is based on family income and family size and composition using U.S. Census Bureau poverty thresholds.</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4. Data from the U.S Census Bureau, Current Population Survey, Annual Social and Economic Supplements. </a:t>
            </a:r>
          </a:p>
        </p:txBody>
      </p:sp>
      <p:pic>
        <p:nvPicPr>
          <p:cNvPr id="44" name="Chartbook-Figures_Figure 4.png" descr="The stacked bar chart shows the percent of the population by poverty level, sex, and age for 2015." title="Figure 4 "/>
          <p:cNvPicPr>
            <a:picLocks noChangeAspect="1"/>
          </p:cNvPicPr>
          <p:nvPr/>
        </p:nvPicPr>
        <p:blipFill>
          <a:blip r:embed="rId2" cstate="print">
            <a:extLst/>
          </a:blip>
          <a:stretch>
            <a:fillRect/>
          </a:stretch>
        </p:blipFill>
        <p:spPr>
          <a:xfrm>
            <a:off x="693737" y="1304925"/>
            <a:ext cx="7754938" cy="4086225"/>
          </a:xfrm>
          <a:prstGeom prst="rect">
            <a:avLst/>
          </a:prstGeom>
          <a:ln w="12700">
            <a:miter lim="400000"/>
          </a:ln>
        </p:spPr>
      </p:pic>
      <p:sp>
        <p:nvSpPr>
          <p:cNvPr id="45" name="Population, by percent of poverty level  and age"/>
          <p:cNvSpPr>
            <a:spLocks noGrp="1"/>
          </p:cNvSpPr>
          <p:nvPr>
            <p:ph type="title"/>
          </p:nvPr>
        </p:nvSpPr>
        <p:spPr>
          <a:xfrm>
            <a:off x="76200" y="76200"/>
            <a:ext cx="8991600" cy="1219200"/>
          </a:xfrm>
          <a:prstGeom prst="rect">
            <a:avLst/>
          </a:prstGeom>
        </p:spPr>
        <p:txBody>
          <a:bodyPr/>
          <a:lstStyle/>
          <a:p>
            <a:pPr>
              <a:defRPr sz="3500" b="1">
                <a:latin typeface="Myriad Pro"/>
                <a:ea typeface="Myriad Pro"/>
                <a:cs typeface="Myriad Pro"/>
                <a:sym typeface="Myriad Pro"/>
              </a:defRPr>
            </a:pPr>
            <a:r>
              <a:t>Population, by percent of poverty level </a:t>
            </a:r>
            <a:br/>
            <a:r>
              <a:t>and age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NOTE: The categories micropolitan and noncore were not used in 1970, 1980, and 1990; therefore, total nonmetropolitan population is shown.…"/>
          <p:cNvSpPr>
            <a:spLocks noGrp="1"/>
          </p:cNvSpPr>
          <p:nvPr>
            <p:ph type="body" sz="quarter" idx="1"/>
          </p:nvPr>
        </p:nvSpPr>
        <p:spPr>
          <a:xfrm>
            <a:off x="228600" y="5278437"/>
            <a:ext cx="8686800" cy="1419226"/>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The categories micropolitan and noncore were not used in 1970, 1980, and 1990; therefore, total nonmetropolitan population is shown.</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5. Data from the U.S. Census Bureau; 1970 and 1980 from Department of Agriculture Economic Research Service reports.</a:t>
            </a:r>
          </a:p>
        </p:txBody>
      </p:sp>
      <p:pic>
        <p:nvPicPr>
          <p:cNvPr id="48" name="Chartbook-Figures_Figure 5.png" descr="Is a stacked bar chart showing the distribution of the population by urbanization level for 1970, 1980, 1990, 2000, and 2015." title="Figure 5 "/>
          <p:cNvPicPr>
            <a:picLocks noChangeAspect="1"/>
          </p:cNvPicPr>
          <p:nvPr/>
        </p:nvPicPr>
        <p:blipFill>
          <a:blip r:embed="rId2" cstate="print">
            <a:extLst/>
          </a:blip>
          <a:stretch>
            <a:fillRect/>
          </a:stretch>
        </p:blipFill>
        <p:spPr>
          <a:xfrm>
            <a:off x="533400" y="754062"/>
            <a:ext cx="8075613" cy="4708526"/>
          </a:xfrm>
          <a:prstGeom prst="rect">
            <a:avLst/>
          </a:prstGeom>
          <a:ln w="12700">
            <a:miter lim="400000"/>
          </a:ln>
        </p:spPr>
      </p:pic>
      <p:sp>
        <p:nvSpPr>
          <p:cNvPr id="49" name="Population, by urbanization level"/>
          <p:cNvSpPr>
            <a:spLocks noGrp="1"/>
          </p:cNvSpPr>
          <p:nvPr>
            <p:ph type="title"/>
          </p:nvPr>
        </p:nvSpPr>
        <p:spPr>
          <a:xfrm>
            <a:off x="76200" y="50800"/>
            <a:ext cx="8991600" cy="822325"/>
          </a:xfrm>
          <a:prstGeom prst="rect">
            <a:avLst/>
          </a:prstGeom>
        </p:spPr>
        <p:txBody>
          <a:bodyPr/>
          <a:lstStyle>
            <a:lvl1pPr>
              <a:defRPr sz="3500" b="1">
                <a:latin typeface="Myriad Pro"/>
                <a:ea typeface="Myriad Pro"/>
                <a:cs typeface="Myriad Pro"/>
                <a:sym typeface="Myriad Pro"/>
              </a:defRPr>
            </a:lvl1pPr>
          </a:lstStyle>
          <a:p>
            <a:r>
              <a:t>Population, by urbanization level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NOTE: Life expectancy data by Hispanic origin were available starting in 2006 and were corrected to address racial and ethnic misclassification.…"/>
          <p:cNvSpPr>
            <a:spLocks noGrp="1"/>
          </p:cNvSpPr>
          <p:nvPr>
            <p:ph type="body" sz="quarter" idx="1"/>
          </p:nvPr>
        </p:nvSpPr>
        <p:spPr>
          <a:xfrm>
            <a:off x="228600" y="5278437"/>
            <a:ext cx="8686800" cy="1419226"/>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Life expectancy data by Hispanic origin were available starting in 2006 and were corrected to address racial and ethnic misclassification.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6. Data from the National Vital Statistics System (NVSS). </a:t>
            </a:r>
          </a:p>
        </p:txBody>
      </p:sp>
      <p:pic>
        <p:nvPicPr>
          <p:cNvPr id="52" name="Chartbook-Figures_Figure 6.png" descr="Consists of a line graph and a bar chart. The line graph shows life expectancy at birth, by sex and race, for 1975 through 2015. The bar chart shows life expectancy at birth, by sex, race, and Hispanic origin for 2015." title="Figure 6 "/>
          <p:cNvPicPr>
            <a:picLocks noChangeAspect="1"/>
          </p:cNvPicPr>
          <p:nvPr/>
        </p:nvPicPr>
        <p:blipFill>
          <a:blip r:embed="rId2" cstate="print">
            <a:extLst/>
          </a:blip>
          <a:stretch>
            <a:fillRect/>
          </a:stretch>
        </p:blipFill>
        <p:spPr>
          <a:xfrm>
            <a:off x="122237" y="947737"/>
            <a:ext cx="8897938" cy="4827588"/>
          </a:xfrm>
          <a:prstGeom prst="rect">
            <a:avLst/>
          </a:prstGeom>
          <a:ln w="12700">
            <a:miter lim="400000"/>
          </a:ln>
        </p:spPr>
      </p:pic>
      <p:sp>
        <p:nvSpPr>
          <p:cNvPr id="53" name="Life expectancy at birth"/>
          <p:cNvSpPr>
            <a:spLocks noGrp="1"/>
          </p:cNvSpPr>
          <p:nvPr>
            <p:ph type="title"/>
          </p:nvPr>
        </p:nvSpPr>
        <p:spPr>
          <a:xfrm>
            <a:off x="76200" y="76200"/>
            <a:ext cx="8991600" cy="1219200"/>
          </a:xfrm>
          <a:prstGeom prst="rect">
            <a:avLst/>
          </a:prstGeom>
        </p:spPr>
        <p:txBody>
          <a:bodyPr/>
          <a:lstStyle>
            <a:lvl1pPr>
              <a:defRPr sz="3500" b="1">
                <a:latin typeface="Myriad Pro"/>
                <a:ea typeface="Myriad Pro"/>
                <a:cs typeface="Myriad Pro"/>
                <a:sym typeface="Myriad Pro"/>
              </a:defRPr>
            </a:lvl1pPr>
          </a:lstStyle>
          <a:p>
            <a:r>
              <a:t>Life expectancy at birth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OURCE: NCHS, Health, United States, 2016, Figure 7. Data from the National Vital Statistics System (NVSS)."/>
          <p:cNvSpPr>
            <a:spLocks noGrp="1"/>
          </p:cNvSpPr>
          <p:nvPr>
            <p:ph type="body" sz="quarter" idx="1"/>
          </p:nvPr>
        </p:nvSpPr>
        <p:spPr>
          <a:xfrm>
            <a:off x="228600" y="5278437"/>
            <a:ext cx="8686800" cy="1419226"/>
          </a:xfrm>
          <a:prstGeom prst="rect">
            <a:avLst/>
          </a:prstGeom>
        </p:spPr>
        <p:txBody>
          <a:bodyPr anchor="b"/>
          <a:lstStyle/>
          <a:p>
            <a:pPr marL="0" indent="0">
              <a:lnSpc>
                <a:spcPct val="120000"/>
              </a:lnSpc>
              <a:buSzTx/>
              <a:buNone/>
              <a:defRPr>
                <a:latin typeface="Myriad Pro"/>
                <a:ea typeface="Myriad Pro"/>
                <a:cs typeface="Myriad Pro"/>
                <a:sym typeface="Myriad Pro"/>
              </a:defRPr>
            </a:pPr>
            <a:r>
              <a:t>SOURCE: NCHS, </a:t>
            </a:r>
            <a:r>
              <a:rPr i="1"/>
              <a:t>Health, United States, 2016</a:t>
            </a:r>
            <a:r>
              <a:t>, Figure 7. Data from the National Vital Statistics System (NVSS).</a:t>
            </a:r>
          </a:p>
        </p:txBody>
      </p:sp>
      <p:pic>
        <p:nvPicPr>
          <p:cNvPr id="56" name="Chartbook-Figures_Figure 7.png" descr="Consists of a line graph and a bar chart. The line graph shows infant, neonatal, and postneonatal mortality rates for 1975 through 2015. The bar chart shows infant mortality rates, by race and Hispanic origin, for 2014." title="Figure 7 "/>
          <p:cNvPicPr>
            <a:picLocks noChangeAspect="1"/>
          </p:cNvPicPr>
          <p:nvPr/>
        </p:nvPicPr>
        <p:blipFill>
          <a:blip r:embed="rId3" cstate="print">
            <a:extLst/>
          </a:blip>
          <a:stretch>
            <a:fillRect/>
          </a:stretch>
        </p:blipFill>
        <p:spPr>
          <a:xfrm>
            <a:off x="343322" y="1003300"/>
            <a:ext cx="8454181" cy="5170488"/>
          </a:xfrm>
          <a:prstGeom prst="rect">
            <a:avLst/>
          </a:prstGeom>
          <a:ln w="12700">
            <a:miter lim="400000"/>
          </a:ln>
        </p:spPr>
      </p:pic>
      <p:sp>
        <p:nvSpPr>
          <p:cNvPr id="57" name="Infant mortality rates"/>
          <p:cNvSpPr>
            <a:spLocks noGrp="1"/>
          </p:cNvSpPr>
          <p:nvPr>
            <p:ph type="title"/>
          </p:nvPr>
        </p:nvSpPr>
        <p:spPr>
          <a:xfrm>
            <a:off x="76200" y="76200"/>
            <a:ext cx="8991600" cy="990600"/>
          </a:xfrm>
          <a:prstGeom prst="rect">
            <a:avLst/>
          </a:prstGeom>
        </p:spPr>
        <p:txBody>
          <a:bodyPr/>
          <a:lstStyle>
            <a:lvl1pPr>
              <a:defRPr sz="3500" b="1">
                <a:latin typeface="Myriad Pro"/>
                <a:ea typeface="Myriad Pro"/>
                <a:cs typeface="Myriad Pro"/>
                <a:sym typeface="Myriad Pro"/>
              </a:defRPr>
            </a:lvl1pPr>
          </a:lstStyle>
          <a:p>
            <a:r>
              <a:rPr dirty="0"/>
              <a:t>Infant mortality rates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NOTE: Due to coding changes for chronic lower respiratory diseases (CLRD) between ICD–9 and ICD–10, which prevent the direct comparison of trends prior to 1998 and after 1999, rates for CLRD are only shown for 1999 onwards.…"/>
          <p:cNvSpPr>
            <a:spLocks noGrp="1"/>
          </p:cNvSpPr>
          <p:nvPr>
            <p:ph type="body" sz="quarter" idx="1"/>
          </p:nvPr>
        </p:nvSpPr>
        <p:spPr>
          <a:xfrm>
            <a:off x="228600" y="5278437"/>
            <a:ext cx="8686800" cy="1419226"/>
          </a:xfrm>
          <a:prstGeom prst="rect">
            <a:avLst/>
          </a:prstGeom>
        </p:spPr>
        <p:txBody>
          <a:bodyPr anchor="b"/>
          <a:lstStyle/>
          <a:p>
            <a:pPr marL="0" indent="0">
              <a:lnSpc>
                <a:spcPct val="120000"/>
              </a:lnSpc>
              <a:buSzTx/>
              <a:buNone/>
              <a:tabLst>
                <a:tab pos="114300" algn="l"/>
                <a:tab pos="228600" algn="l"/>
                <a:tab pos="342900" algn="l"/>
              </a:tabLst>
              <a:defRPr>
                <a:latin typeface="Myriad Pro"/>
                <a:ea typeface="Myriad Pro"/>
                <a:cs typeface="Myriad Pro"/>
                <a:sym typeface="Myriad Pro"/>
              </a:defRPr>
            </a:pPr>
            <a:r>
              <a:t>NOTE: Due to coding changes for chronic lower respiratory diseases (CLRD) between ICD–9 and ICD–10, which prevent the direct comparison of trends prior to 1998 and after 1999, rates for CLRD are only shown for 1999 onwards. </a:t>
            </a:r>
          </a:p>
          <a:p>
            <a:pPr marL="0" indent="0">
              <a:lnSpc>
                <a:spcPct val="120000"/>
              </a:lnSpc>
              <a:buSzTx/>
              <a:buNone/>
              <a:tabLst>
                <a:tab pos="114300" algn="l"/>
                <a:tab pos="228600" algn="l"/>
                <a:tab pos="342900" algn="l"/>
              </a:tabLst>
              <a:defRPr>
                <a:latin typeface="Myriad Pro"/>
                <a:ea typeface="Myriad Pro"/>
                <a:cs typeface="Myriad Pro"/>
                <a:sym typeface="Myriad Pro"/>
              </a:defRPr>
            </a:pPr>
            <a:endParaRPr/>
          </a:p>
          <a:p>
            <a:pPr marL="0" indent="0">
              <a:lnSpc>
                <a:spcPct val="120000"/>
              </a:lnSpc>
              <a:buSzTx/>
              <a:buNone/>
              <a:tabLst>
                <a:tab pos="114300" algn="l"/>
                <a:tab pos="228600" algn="l"/>
                <a:tab pos="342900" algn="l"/>
              </a:tabLst>
              <a:defRPr>
                <a:latin typeface="Myriad Pro"/>
                <a:ea typeface="Myriad Pro"/>
                <a:cs typeface="Myriad Pro"/>
                <a:sym typeface="Myriad Pro"/>
              </a:defRPr>
            </a:pPr>
            <a:r>
              <a:t>SOURCE: NCHS, </a:t>
            </a:r>
            <a:r>
              <a:rPr i="1"/>
              <a:t>Health, United States, 2016</a:t>
            </a:r>
            <a:r>
              <a:t>, Figure 8. Data from the National Vital Statistics System (NVSS). </a:t>
            </a:r>
          </a:p>
        </p:txBody>
      </p:sp>
      <p:pic>
        <p:nvPicPr>
          <p:cNvPr id="62" name="Chartbook-Figures_Figure 8.png" descr="Consists of a line graph and a stacked bar chart. The line graph shows the trend in the top five leading causes of death in 1975 and follows them into 2015. The stacked bar chart shows the top ten leading causes of death for 2015." title="Figure 8"/>
          <p:cNvPicPr>
            <a:picLocks noChangeAspect="1"/>
          </p:cNvPicPr>
          <p:nvPr/>
        </p:nvPicPr>
        <p:blipFill>
          <a:blip r:embed="rId2" cstate="print">
            <a:extLst/>
          </a:blip>
          <a:stretch>
            <a:fillRect/>
          </a:stretch>
        </p:blipFill>
        <p:spPr>
          <a:xfrm>
            <a:off x="193675" y="893762"/>
            <a:ext cx="8753475" cy="4795838"/>
          </a:xfrm>
          <a:prstGeom prst="rect">
            <a:avLst/>
          </a:prstGeom>
          <a:ln w="12700">
            <a:miter lim="400000"/>
          </a:ln>
        </p:spPr>
      </p:pic>
      <p:sp>
        <p:nvSpPr>
          <p:cNvPr id="63" name="Leading causes of death"/>
          <p:cNvSpPr>
            <a:spLocks noGrp="1"/>
          </p:cNvSpPr>
          <p:nvPr>
            <p:ph type="title"/>
          </p:nvPr>
        </p:nvSpPr>
        <p:spPr>
          <a:xfrm>
            <a:off x="76200" y="76200"/>
            <a:ext cx="8991600" cy="971550"/>
          </a:xfrm>
          <a:prstGeom prst="rect">
            <a:avLst/>
          </a:prstGeom>
        </p:spPr>
        <p:txBody>
          <a:bodyPr/>
          <a:lstStyle>
            <a:lvl1pPr>
              <a:defRPr sz="3500" b="1">
                <a:latin typeface="Myriad Pro"/>
                <a:ea typeface="Myriad Pro"/>
                <a:cs typeface="Myriad Pro"/>
                <a:sym typeface="Myriad Pro"/>
              </a:defRPr>
            </a:lvl1pPr>
          </a:lstStyle>
          <a:p>
            <a:r>
              <a:t>Leading causes of death</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A7A7A7"/>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92e83ae-daf0-4e1e-ba06-684cbebd170f">VQXTH45X3ZEH-1975810583-736</_dlc_DocId>
    <_dlc_DocIdUrl xmlns="792e83ae-daf0-4e1e-ba06-684cbebd170f">
      <Url>https://partner.cdc.gov/Sites/NCHS/HUS/_layouts/DocIdRedir.aspx?ID=VQXTH45X3ZEH-1975810583-736</Url>
      <Description>VQXTH45X3ZEH-1975810583-736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E38EDD01968B649BD9D7A5754CCC8D6" ma:contentTypeVersion="0" ma:contentTypeDescription="Create a new document." ma:contentTypeScope="" ma:versionID="11ef9ac38c07099d3e0841ecb065314a">
  <xsd:schema xmlns:xsd="http://www.w3.org/2001/XMLSchema" xmlns:xs="http://www.w3.org/2001/XMLSchema" xmlns:p="http://schemas.microsoft.com/office/2006/metadata/properties" xmlns:ns2="792e83ae-daf0-4e1e-ba06-684cbebd170f" targetNamespace="http://schemas.microsoft.com/office/2006/metadata/properties" ma:root="true" ma:fieldsID="b94a5a6707470db6cc653308f1fe7836" ns2:_="">
    <xsd:import namespace="792e83ae-daf0-4e1e-ba06-684cbebd170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e83ae-daf0-4e1e-ba06-684cbebd17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EF4949-1EF2-4CC2-8F35-45921141336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92e83ae-daf0-4e1e-ba06-684cbebd170f"/>
    <ds:schemaRef ds:uri="http://www.w3.org/XML/1998/namespace"/>
    <ds:schemaRef ds:uri="http://purl.org/dc/dcmitype/"/>
  </ds:schemaRefs>
</ds:datastoreItem>
</file>

<file path=customXml/itemProps2.xml><?xml version="1.0" encoding="utf-8"?>
<ds:datastoreItem xmlns:ds="http://schemas.openxmlformats.org/officeDocument/2006/customXml" ds:itemID="{71EE2E0E-0530-4527-B382-DA19E4729CE9}">
  <ds:schemaRefs>
    <ds:schemaRef ds:uri="http://schemas.microsoft.com/sharepoint/v3/contenttype/forms"/>
  </ds:schemaRefs>
</ds:datastoreItem>
</file>

<file path=customXml/itemProps3.xml><?xml version="1.0" encoding="utf-8"?>
<ds:datastoreItem xmlns:ds="http://schemas.openxmlformats.org/officeDocument/2006/customXml" ds:itemID="{EDD42FEC-3A68-4EB5-AF8B-79BE68E3AA0D}">
  <ds:schemaRefs>
    <ds:schemaRef ds:uri="http://schemas.microsoft.com/sharepoint/events"/>
  </ds:schemaRefs>
</ds:datastoreItem>
</file>

<file path=customXml/itemProps4.xml><?xml version="1.0" encoding="utf-8"?>
<ds:datastoreItem xmlns:ds="http://schemas.openxmlformats.org/officeDocument/2006/customXml" ds:itemID="{82F6676F-A75A-4B32-9EE3-EC687946D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2e83ae-daf0-4e1e-ba06-684cbebd17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TotalTime>
  <Words>1462</Words>
  <Application>Microsoft Office PowerPoint</Application>
  <PresentationFormat>On-screen Show (4:3)</PresentationFormat>
  <Paragraphs>92</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Myriad Pro</vt:lpstr>
      <vt:lpstr>Times New Roman</vt:lpstr>
      <vt:lpstr>Office Theme</vt:lpstr>
      <vt:lpstr>PowerPoint Presentation</vt:lpstr>
      <vt:lpstr>Population, by sex and age</vt:lpstr>
      <vt:lpstr>Population, by race and Hispanic origin,  and age</vt:lpstr>
      <vt:lpstr>Foreign-born population</vt:lpstr>
      <vt:lpstr>Population, by percent of poverty level  and age</vt:lpstr>
      <vt:lpstr>Population, by urbanization level</vt:lpstr>
      <vt:lpstr>Life expectancy at birth</vt:lpstr>
      <vt:lpstr>Infant mortality rates</vt:lpstr>
      <vt:lpstr>Leading causes of death</vt:lpstr>
      <vt:lpstr>Birth rates</vt:lpstr>
      <vt:lpstr>Current cigarette smoking: Adults aged 25+</vt:lpstr>
      <vt:lpstr>Obesity</vt:lpstr>
      <vt:lpstr>Untreated dental caries</vt:lpstr>
      <vt:lpstr>Diabetes among adults</vt:lpstr>
      <vt:lpstr>Uncontrolled high blood pressure among adults with hypertension</vt:lpstr>
      <vt:lpstr>Prescription drug use</vt:lpstr>
      <vt:lpstr>Health care visits </vt:lpstr>
      <vt:lpstr>Emergency department visits</vt:lpstr>
      <vt:lpstr>Overnight hospital stays </vt:lpstr>
      <vt:lpstr>Mammography use and colorectal cancer testing use</vt:lpstr>
      <vt:lpstr>Community Hospitals</vt:lpstr>
      <vt:lpstr>Active primary care generalists and specialist physicians</vt:lpstr>
      <vt:lpstr>Nursing homes</vt:lpstr>
      <vt:lpstr>Personal health care expenditures</vt:lpstr>
      <vt:lpstr>Mental health and substance use disorder expenditures</vt:lpstr>
      <vt:lpstr>Medicare enrollees in managed care</vt:lpstr>
      <vt:lpstr>Health insurance coverage:  Children under age 18</vt:lpstr>
      <vt:lpstr>Health insurance coverage:  Adults aged 18–64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Infiniti</dc:creator>
  <cp:lastModifiedBy>Woodall, Ashley (CDC/OPHSS/NCHS)</cp:lastModifiedBy>
  <cp:revision>22</cp:revision>
  <dcterms:modified xsi:type="dcterms:W3CDTF">2017-06-22T18:25:43Z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0x010100BE38EDD01968B649BD9D7A5754CCC8D6</vt:lpwstr>
  </property>
  <property fmtid="{D5CDD505-2E9C-101B-9397-08002B2CF9AE}" pid="3" name="_dlc_DocIdItemGuid">
    <vt:lpwstr>6a3d7120-ceaa-4248-bf1d-b0ed8179c327</vt:lpwstr>
  </property>
</Properties>
</file>