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0" r:id="rId3"/>
    <p:sldId id="256" r:id="rId4"/>
    <p:sldId id="257"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0" d="100"/>
          <a:sy n="120" d="100"/>
        </p:scale>
        <p:origin x="-54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086100-68C9-407A-8C97-8E329836C23B}"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EBB439-C51E-4200-B318-5BE396C753F6}" type="slidenum">
              <a:rPr lang="en-US" smtClean="0"/>
              <a:t>‹#›</a:t>
            </a:fld>
            <a:endParaRPr lang="en-US" dirty="0"/>
          </a:p>
        </p:txBody>
      </p:sp>
    </p:spTree>
    <p:extLst>
      <p:ext uri="{BB962C8B-B14F-4D97-AF65-F5344CB8AC3E}">
        <p14:creationId xmlns:p14="http://schemas.microsoft.com/office/powerpoint/2010/main" val="213955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86100-68C9-407A-8C97-8E329836C23B}"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EBB439-C51E-4200-B318-5BE396C753F6}" type="slidenum">
              <a:rPr lang="en-US" smtClean="0"/>
              <a:t>‹#›</a:t>
            </a:fld>
            <a:endParaRPr lang="en-US" dirty="0"/>
          </a:p>
        </p:txBody>
      </p:sp>
    </p:spTree>
    <p:extLst>
      <p:ext uri="{BB962C8B-B14F-4D97-AF65-F5344CB8AC3E}">
        <p14:creationId xmlns:p14="http://schemas.microsoft.com/office/powerpoint/2010/main" val="2766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86100-68C9-407A-8C97-8E329836C23B}"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EBB439-C51E-4200-B318-5BE396C753F6}" type="slidenum">
              <a:rPr lang="en-US" smtClean="0"/>
              <a:t>‹#›</a:t>
            </a:fld>
            <a:endParaRPr lang="en-US" dirty="0"/>
          </a:p>
        </p:txBody>
      </p:sp>
    </p:spTree>
    <p:extLst>
      <p:ext uri="{BB962C8B-B14F-4D97-AF65-F5344CB8AC3E}">
        <p14:creationId xmlns:p14="http://schemas.microsoft.com/office/powerpoint/2010/main" val="392724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9969E5-5D8C-438A-9506-098ABCFAF1E3}"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D9D919-CFF6-4C39-B232-7A0B4BAB4162}" type="slidenum">
              <a:rPr lang="en-US" smtClean="0"/>
              <a:t>‹#›</a:t>
            </a:fld>
            <a:endParaRPr lang="en-US" dirty="0"/>
          </a:p>
        </p:txBody>
      </p:sp>
    </p:spTree>
    <p:extLst>
      <p:ext uri="{BB962C8B-B14F-4D97-AF65-F5344CB8AC3E}">
        <p14:creationId xmlns:p14="http://schemas.microsoft.com/office/powerpoint/2010/main" val="932733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969E5-5D8C-438A-9506-098ABCFAF1E3}"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D9D919-CFF6-4C39-B232-7A0B4BAB4162}" type="slidenum">
              <a:rPr lang="en-US" smtClean="0"/>
              <a:t>‹#›</a:t>
            </a:fld>
            <a:endParaRPr lang="en-US" dirty="0"/>
          </a:p>
        </p:txBody>
      </p:sp>
    </p:spTree>
    <p:extLst>
      <p:ext uri="{BB962C8B-B14F-4D97-AF65-F5344CB8AC3E}">
        <p14:creationId xmlns:p14="http://schemas.microsoft.com/office/powerpoint/2010/main" val="3175473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9969E5-5D8C-438A-9506-098ABCFAF1E3}"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D9D919-CFF6-4C39-B232-7A0B4BAB4162}" type="slidenum">
              <a:rPr lang="en-US" smtClean="0"/>
              <a:t>‹#›</a:t>
            </a:fld>
            <a:endParaRPr lang="en-US" dirty="0"/>
          </a:p>
        </p:txBody>
      </p:sp>
    </p:spTree>
    <p:extLst>
      <p:ext uri="{BB962C8B-B14F-4D97-AF65-F5344CB8AC3E}">
        <p14:creationId xmlns:p14="http://schemas.microsoft.com/office/powerpoint/2010/main" val="515182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9969E5-5D8C-438A-9506-098ABCFAF1E3}" type="datetimeFigureOut">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D9D919-CFF6-4C39-B232-7A0B4BAB4162}" type="slidenum">
              <a:rPr lang="en-US" smtClean="0"/>
              <a:t>‹#›</a:t>
            </a:fld>
            <a:endParaRPr lang="en-US" dirty="0"/>
          </a:p>
        </p:txBody>
      </p:sp>
    </p:spTree>
    <p:extLst>
      <p:ext uri="{BB962C8B-B14F-4D97-AF65-F5344CB8AC3E}">
        <p14:creationId xmlns:p14="http://schemas.microsoft.com/office/powerpoint/2010/main" val="1746798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9969E5-5D8C-438A-9506-098ABCFAF1E3}" type="datetimeFigureOut">
              <a:rPr lang="en-US" smtClean="0"/>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D9D919-CFF6-4C39-B232-7A0B4BAB4162}" type="slidenum">
              <a:rPr lang="en-US" smtClean="0"/>
              <a:t>‹#›</a:t>
            </a:fld>
            <a:endParaRPr lang="en-US" dirty="0"/>
          </a:p>
        </p:txBody>
      </p:sp>
    </p:spTree>
    <p:extLst>
      <p:ext uri="{BB962C8B-B14F-4D97-AF65-F5344CB8AC3E}">
        <p14:creationId xmlns:p14="http://schemas.microsoft.com/office/powerpoint/2010/main" val="4275676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9969E5-5D8C-438A-9506-098ABCFAF1E3}" type="datetimeFigureOut">
              <a:rPr lang="en-US" smtClean="0"/>
              <a:t>8/15/2018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D9D919-CFF6-4C39-B232-7A0B4BAB4162}" type="slidenum">
              <a:rPr lang="en-US" smtClean="0"/>
              <a:t>‹#›</a:t>
            </a:fld>
            <a:endParaRPr lang="en-US" dirty="0"/>
          </a:p>
        </p:txBody>
      </p:sp>
    </p:spTree>
    <p:extLst>
      <p:ext uri="{BB962C8B-B14F-4D97-AF65-F5344CB8AC3E}">
        <p14:creationId xmlns:p14="http://schemas.microsoft.com/office/powerpoint/2010/main" val="3231401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969E5-5D8C-438A-9506-098ABCFAF1E3}" type="datetimeFigureOut">
              <a:rPr lang="en-US" smtClean="0"/>
              <a:t>8/15/2018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D9D919-CFF6-4C39-B232-7A0B4BAB4162}" type="slidenum">
              <a:rPr lang="en-US" smtClean="0"/>
              <a:t>‹#›</a:t>
            </a:fld>
            <a:endParaRPr lang="en-US" dirty="0"/>
          </a:p>
        </p:txBody>
      </p:sp>
    </p:spTree>
    <p:extLst>
      <p:ext uri="{BB962C8B-B14F-4D97-AF65-F5344CB8AC3E}">
        <p14:creationId xmlns:p14="http://schemas.microsoft.com/office/powerpoint/2010/main" val="3753172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9969E5-5D8C-438A-9506-098ABCFAF1E3}" type="datetimeFigureOut">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D9D919-CFF6-4C39-B232-7A0B4BAB4162}" type="slidenum">
              <a:rPr lang="en-US" smtClean="0"/>
              <a:t>‹#›</a:t>
            </a:fld>
            <a:endParaRPr lang="en-US" dirty="0"/>
          </a:p>
        </p:txBody>
      </p:sp>
    </p:spTree>
    <p:extLst>
      <p:ext uri="{BB962C8B-B14F-4D97-AF65-F5344CB8AC3E}">
        <p14:creationId xmlns:p14="http://schemas.microsoft.com/office/powerpoint/2010/main" val="250288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86100-68C9-407A-8C97-8E329836C23B}"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EBB439-C51E-4200-B318-5BE396C753F6}" type="slidenum">
              <a:rPr lang="en-US" smtClean="0"/>
              <a:t>‹#›</a:t>
            </a:fld>
            <a:endParaRPr lang="en-US" dirty="0"/>
          </a:p>
        </p:txBody>
      </p:sp>
    </p:spTree>
    <p:extLst>
      <p:ext uri="{BB962C8B-B14F-4D97-AF65-F5344CB8AC3E}">
        <p14:creationId xmlns:p14="http://schemas.microsoft.com/office/powerpoint/2010/main" val="1625666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59969E5-5D8C-438A-9506-098ABCFAF1E3}" type="datetimeFigureOut">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D9D919-CFF6-4C39-B232-7A0B4BAB4162}" type="slidenum">
              <a:rPr lang="en-US" smtClean="0"/>
              <a:t>‹#›</a:t>
            </a:fld>
            <a:endParaRPr lang="en-US" dirty="0"/>
          </a:p>
        </p:txBody>
      </p:sp>
    </p:spTree>
    <p:extLst>
      <p:ext uri="{BB962C8B-B14F-4D97-AF65-F5344CB8AC3E}">
        <p14:creationId xmlns:p14="http://schemas.microsoft.com/office/powerpoint/2010/main" val="3205547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969E5-5D8C-438A-9506-098ABCFAF1E3}"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D9D919-CFF6-4C39-B232-7A0B4BAB4162}" type="slidenum">
              <a:rPr lang="en-US" smtClean="0"/>
              <a:t>‹#›</a:t>
            </a:fld>
            <a:endParaRPr lang="en-US" dirty="0"/>
          </a:p>
        </p:txBody>
      </p:sp>
    </p:spTree>
    <p:extLst>
      <p:ext uri="{BB962C8B-B14F-4D97-AF65-F5344CB8AC3E}">
        <p14:creationId xmlns:p14="http://schemas.microsoft.com/office/powerpoint/2010/main" val="1433269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9969E5-5D8C-438A-9506-098ABCFAF1E3}"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D9D919-CFF6-4C39-B232-7A0B4BAB4162}" type="slidenum">
              <a:rPr lang="en-US" smtClean="0"/>
              <a:t>‹#›</a:t>
            </a:fld>
            <a:endParaRPr lang="en-US" dirty="0"/>
          </a:p>
        </p:txBody>
      </p:sp>
    </p:spTree>
    <p:extLst>
      <p:ext uri="{BB962C8B-B14F-4D97-AF65-F5344CB8AC3E}">
        <p14:creationId xmlns:p14="http://schemas.microsoft.com/office/powerpoint/2010/main" val="186323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086100-68C9-407A-8C97-8E329836C23B}" type="datetimeFigureOut">
              <a:rPr lang="en-US" smtClean="0"/>
              <a:t>8/15/2018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EBB439-C51E-4200-B318-5BE396C753F6}" type="slidenum">
              <a:rPr lang="en-US" smtClean="0"/>
              <a:t>‹#›</a:t>
            </a:fld>
            <a:endParaRPr lang="en-US" dirty="0"/>
          </a:p>
        </p:txBody>
      </p:sp>
    </p:spTree>
    <p:extLst>
      <p:ext uri="{BB962C8B-B14F-4D97-AF65-F5344CB8AC3E}">
        <p14:creationId xmlns:p14="http://schemas.microsoft.com/office/powerpoint/2010/main" val="402747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086100-68C9-407A-8C97-8E329836C23B}" type="datetimeFigureOut">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EBB439-C51E-4200-B318-5BE396C753F6}" type="slidenum">
              <a:rPr lang="en-US" smtClean="0"/>
              <a:t>‹#›</a:t>
            </a:fld>
            <a:endParaRPr lang="en-US" dirty="0"/>
          </a:p>
        </p:txBody>
      </p:sp>
    </p:spTree>
    <p:extLst>
      <p:ext uri="{BB962C8B-B14F-4D97-AF65-F5344CB8AC3E}">
        <p14:creationId xmlns:p14="http://schemas.microsoft.com/office/powerpoint/2010/main" val="396725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086100-68C9-407A-8C97-8E329836C23B}" type="datetimeFigureOut">
              <a:rPr lang="en-US" smtClean="0"/>
              <a:t>8/15/2018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EBB439-C51E-4200-B318-5BE396C753F6}" type="slidenum">
              <a:rPr lang="en-US" smtClean="0"/>
              <a:t>‹#›</a:t>
            </a:fld>
            <a:endParaRPr lang="en-US" dirty="0"/>
          </a:p>
        </p:txBody>
      </p:sp>
    </p:spTree>
    <p:extLst>
      <p:ext uri="{BB962C8B-B14F-4D97-AF65-F5344CB8AC3E}">
        <p14:creationId xmlns:p14="http://schemas.microsoft.com/office/powerpoint/2010/main" val="301119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86100-68C9-407A-8C97-8E329836C23B}" type="datetimeFigureOut">
              <a:rPr lang="en-US" smtClean="0"/>
              <a:t>8/15/2018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EBB439-C51E-4200-B318-5BE396C753F6}" type="slidenum">
              <a:rPr lang="en-US" smtClean="0"/>
              <a:t>‹#›</a:t>
            </a:fld>
            <a:endParaRPr lang="en-US" dirty="0"/>
          </a:p>
        </p:txBody>
      </p:sp>
    </p:spTree>
    <p:extLst>
      <p:ext uri="{BB962C8B-B14F-4D97-AF65-F5344CB8AC3E}">
        <p14:creationId xmlns:p14="http://schemas.microsoft.com/office/powerpoint/2010/main" val="221699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86100-68C9-407A-8C97-8E329836C23B}" type="datetimeFigureOut">
              <a:rPr lang="en-US" smtClean="0"/>
              <a:t>8/15/2018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EBB439-C51E-4200-B318-5BE396C753F6}" type="slidenum">
              <a:rPr lang="en-US" smtClean="0"/>
              <a:t>‹#›</a:t>
            </a:fld>
            <a:endParaRPr lang="en-US" dirty="0"/>
          </a:p>
        </p:txBody>
      </p:sp>
    </p:spTree>
    <p:extLst>
      <p:ext uri="{BB962C8B-B14F-4D97-AF65-F5344CB8AC3E}">
        <p14:creationId xmlns:p14="http://schemas.microsoft.com/office/powerpoint/2010/main" val="312425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086100-68C9-407A-8C97-8E329836C23B}" type="datetimeFigureOut">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EBB439-C51E-4200-B318-5BE396C753F6}" type="slidenum">
              <a:rPr lang="en-US" smtClean="0"/>
              <a:t>‹#›</a:t>
            </a:fld>
            <a:endParaRPr lang="en-US" dirty="0"/>
          </a:p>
        </p:txBody>
      </p:sp>
    </p:spTree>
    <p:extLst>
      <p:ext uri="{BB962C8B-B14F-4D97-AF65-F5344CB8AC3E}">
        <p14:creationId xmlns:p14="http://schemas.microsoft.com/office/powerpoint/2010/main" val="228064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086100-68C9-407A-8C97-8E329836C23B}" type="datetimeFigureOut">
              <a:rPr lang="en-US" smtClean="0"/>
              <a:t>8/15/2018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EBB439-C51E-4200-B318-5BE396C753F6}" type="slidenum">
              <a:rPr lang="en-US" smtClean="0"/>
              <a:t>‹#›</a:t>
            </a:fld>
            <a:endParaRPr lang="en-US" dirty="0"/>
          </a:p>
        </p:txBody>
      </p:sp>
    </p:spTree>
    <p:extLst>
      <p:ext uri="{BB962C8B-B14F-4D97-AF65-F5344CB8AC3E}">
        <p14:creationId xmlns:p14="http://schemas.microsoft.com/office/powerpoint/2010/main" val="307951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86100-68C9-407A-8C97-8E329836C23B}" type="datetimeFigureOut">
              <a:rPr lang="en-US" smtClean="0"/>
              <a:t>8/15/2018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BB439-C51E-4200-B318-5BE396C753F6}" type="slidenum">
              <a:rPr lang="en-US" smtClean="0"/>
              <a:t>‹#›</a:t>
            </a:fld>
            <a:endParaRPr lang="en-US" dirty="0"/>
          </a:p>
        </p:txBody>
      </p:sp>
    </p:spTree>
    <p:extLst>
      <p:ext uri="{BB962C8B-B14F-4D97-AF65-F5344CB8AC3E}">
        <p14:creationId xmlns:p14="http://schemas.microsoft.com/office/powerpoint/2010/main" val="774457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969E5-5D8C-438A-9506-098ABCFAF1E3}" type="datetimeFigureOut">
              <a:rPr lang="en-US" smtClean="0"/>
              <a:t>8/15/2018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9D919-CFF6-4C39-B232-7A0B4BAB4162}" type="slidenum">
              <a:rPr lang="en-US" smtClean="0"/>
              <a:t>‹#›</a:t>
            </a:fld>
            <a:endParaRPr lang="en-US" dirty="0"/>
          </a:p>
        </p:txBody>
      </p:sp>
    </p:spTree>
    <p:extLst>
      <p:ext uri="{BB962C8B-B14F-4D97-AF65-F5344CB8AC3E}">
        <p14:creationId xmlns:p14="http://schemas.microsoft.com/office/powerpoint/2010/main" val="367029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reliminary estimates for the first 9 months of 2016 are shown with a dashed line. Health insurance coverage, definitions, and questionnaires have changed over time.…"/>
          <p:cNvSpPr txBox="1">
            <a:spLocks/>
          </p:cNvSpPr>
          <p:nvPr/>
        </p:nvSpPr>
        <p:spPr>
          <a:xfrm>
            <a:off x="2668386" y="5669758"/>
            <a:ext cx="6367550" cy="905610"/>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Life expectancy data by Hispanic origin were available starting in 2006 and were corrected to address racial and ethnic misclassification. Life expectancy estimates for 2016 are based on preliminary Medicare data.</a:t>
            </a: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1. Data from the National Vital Statistics System (NVSS), Mortality. </a:t>
            </a:r>
          </a:p>
        </p:txBody>
      </p:sp>
      <p:sp>
        <p:nvSpPr>
          <p:cNvPr id="9" name="Health insurance coverage:  Children under age 18"/>
          <p:cNvSpPr txBox="1">
            <a:spLocks/>
          </p:cNvSpPr>
          <p:nvPr/>
        </p:nvSpPr>
        <p:spPr>
          <a:xfrm>
            <a:off x="1600200" y="292100"/>
            <a:ext cx="8991600" cy="914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Life expectancy at birth, by sex and race </a:t>
            </a:r>
          </a:p>
          <a:p>
            <a:pPr defTabSz="788988"/>
            <a:r>
              <a:rPr lang="en-US" altLang="en-US" sz="2800" b="1" dirty="0">
                <a:solidFill>
                  <a:prstClr val="black"/>
                </a:solidFill>
                <a:latin typeface="Myriad Pro" panose="020B0503030403020204" pitchFamily="34" charset="0"/>
                <a:sym typeface="Myriad Pro" panose="020B0503030403020204" pitchFamily="34" charset="0"/>
              </a:rPr>
              <a:t>and Hispanic origin</a:t>
            </a:r>
          </a:p>
        </p:txBody>
      </p:sp>
      <p:pic>
        <p:nvPicPr>
          <p:cNvPr id="10" name="Picture 9" descr="Figure 1 consists of two line graphs, one for males and one for females, showing the life expectancy at birth by race and Hispanic origin, for 2006 through 2016." title="Life expectancy at birth, by sex and race and Hispanic origin"/>
          <p:cNvPicPr>
            <a:picLocks noChangeAspect="1"/>
          </p:cNvPicPr>
          <p:nvPr/>
        </p:nvPicPr>
        <p:blipFill rotWithShape="1">
          <a:blip r:embed="rId2">
            <a:extLst>
              <a:ext uri="{28A0092B-C50C-407E-A947-70E740481C1C}">
                <a14:useLocalDpi xmlns:a14="http://schemas.microsoft.com/office/drawing/2010/main" val="0"/>
              </a:ext>
            </a:extLst>
          </a:blip>
          <a:srcRect t="13301" b="6414"/>
          <a:stretch/>
        </p:blipFill>
        <p:spPr>
          <a:xfrm>
            <a:off x="2523066" y="1231901"/>
            <a:ext cx="6288425" cy="4500025"/>
          </a:xfrm>
          <a:prstGeom prst="rect">
            <a:avLst/>
          </a:prstGeom>
        </p:spPr>
      </p:pic>
    </p:spTree>
    <p:extLst>
      <p:ext uri="{BB962C8B-B14F-4D97-AF65-F5344CB8AC3E}">
        <p14:creationId xmlns:p14="http://schemas.microsoft.com/office/powerpoint/2010/main" val="287023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0 consists of a line graph and a bar chart. The line graph shows hypertension among adults aged 20 and over, by sex and age from the period 1999 to 2000 through the period 2015 to 2016. The bar chart shows the percent of adults who are unaware of their hypertension, by age and sex, for 2015 through 2016. " title="Hypertension and awareness of hypertension"/>
          <p:cNvPicPr>
            <a:picLocks noChangeAspect="1"/>
          </p:cNvPicPr>
          <p:nvPr/>
        </p:nvPicPr>
        <p:blipFill rotWithShape="1">
          <a:blip r:embed="rId2">
            <a:extLst>
              <a:ext uri="{28A0092B-C50C-407E-A947-70E740481C1C}">
                <a14:useLocalDpi xmlns:a14="http://schemas.microsoft.com/office/drawing/2010/main" val="0"/>
              </a:ext>
            </a:extLst>
          </a:blip>
          <a:srcRect l="1238" t="10720" b="9699"/>
          <a:stretch/>
        </p:blipFill>
        <p:spPr>
          <a:xfrm>
            <a:off x="2874677" y="1330038"/>
            <a:ext cx="6202821" cy="4339466"/>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Hypertension and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awareness </a:t>
            </a:r>
            <a:r>
              <a:rPr lang="en-US" altLang="en-US" sz="2800" b="1" dirty="0">
                <a:solidFill>
                  <a:prstClr val="black"/>
                </a:solidFill>
                <a:latin typeface="Myriad Pro" panose="020B0503030403020204" pitchFamily="34" charset="0"/>
                <a:sym typeface="Myriad Pro" panose="020B0503030403020204" pitchFamily="34" charset="0"/>
              </a:rPr>
              <a:t>of hypertension</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2768140" y="5752885"/>
            <a:ext cx="6708370" cy="448410"/>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10. Data from the National Health and Nutrition Examination Survey (NHANES).</a:t>
            </a:r>
          </a:p>
        </p:txBody>
      </p:sp>
    </p:spTree>
    <p:extLst>
      <p:ext uri="{BB962C8B-B14F-4D97-AF65-F5344CB8AC3E}">
        <p14:creationId xmlns:p14="http://schemas.microsoft.com/office/powerpoint/2010/main" val="427559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1 consists of two line graphs, one for adults aged 18 to 64 and one for adults aged 65 and over, showing percent of adults with functional limitation, by age and level of difficulty, for 2010 through 2016. " title="Functional limitation"/>
          <p:cNvPicPr>
            <a:picLocks noChangeAspect="1"/>
          </p:cNvPicPr>
          <p:nvPr/>
        </p:nvPicPr>
        <p:blipFill rotWithShape="1">
          <a:blip r:embed="rId2">
            <a:extLst>
              <a:ext uri="{28A0092B-C50C-407E-A947-70E740481C1C}">
                <a14:useLocalDpi xmlns:a14="http://schemas.microsoft.com/office/drawing/2010/main" val="0"/>
              </a:ext>
            </a:extLst>
          </a:blip>
          <a:srcRect l="2057" t="10037" b="9592"/>
          <a:stretch/>
        </p:blipFill>
        <p:spPr>
          <a:xfrm>
            <a:off x="2861275" y="942052"/>
            <a:ext cx="6191285" cy="4406511"/>
          </a:xfrm>
          <a:prstGeom prst="rect">
            <a:avLst/>
          </a:prstGeom>
        </p:spPr>
      </p:pic>
      <p:sp>
        <p:nvSpPr>
          <p:cNvPr id="3" name="Health insurance coverage:  Children under age 18"/>
          <p:cNvSpPr txBox="1">
            <a:spLocks/>
          </p:cNvSpPr>
          <p:nvPr/>
        </p:nvSpPr>
        <p:spPr>
          <a:xfrm>
            <a:off x="1600200" y="292101"/>
            <a:ext cx="8991600" cy="5724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smtClean="0">
                <a:solidFill>
                  <a:prstClr val="black"/>
                </a:solidFill>
                <a:latin typeface="Myriad Pro" panose="020B0503030403020204" pitchFamily="34" charset="0"/>
                <a:sym typeface="Myriad Pro" panose="020B0503030403020204" pitchFamily="34" charset="0"/>
              </a:rPr>
              <a:t>Functional limitation</a:t>
            </a:r>
            <a:endParaRPr lang="en-US" altLang="en-US" sz="2800" b="1" dirty="0">
              <a:solidFill>
                <a:prstClr val="black"/>
              </a:solidFill>
              <a:latin typeface="Myriad Pro" panose="020B0503030403020204" pitchFamily="34" charset="0"/>
              <a:sym typeface="Myriad Pro" panose="020B0503030403020204" pitchFamily="34" charset="0"/>
            </a:endParaRPr>
          </a:p>
        </p:txBody>
      </p:sp>
      <p:sp>
        <p:nvSpPr>
          <p:cNvPr id="6" name="NOTES: Preliminary estimates for the first 9 months of 2016 are shown with a dashed line. Health insurance coverage, definitions, and questionnaires have changed over time.…"/>
          <p:cNvSpPr txBox="1">
            <a:spLocks/>
          </p:cNvSpPr>
          <p:nvPr/>
        </p:nvSpPr>
        <p:spPr>
          <a:xfrm>
            <a:off x="2593572" y="5419899"/>
            <a:ext cx="7024254" cy="112221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Functional limitation is defined by the reported level of difficulty in six domains of functioning: seeing (even if wearing glasses), hearing (even if wearing hearing aids), mobility (walking or climbing stairs), communication (understanding or being understood by others), cognition (remembering or concentrating), and self-care (such as washing all over or dressing). Estimates are age-adjusted</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11. Data from the National Health Interview Survey (NHIS).</a:t>
            </a:r>
          </a:p>
        </p:txBody>
      </p:sp>
    </p:spTree>
    <p:extLst>
      <p:ext uri="{BB962C8B-B14F-4D97-AF65-F5344CB8AC3E}">
        <p14:creationId xmlns:p14="http://schemas.microsoft.com/office/powerpoint/2010/main" val="1085198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2 is a map of the United States showing vaccination coverage for the combined 7-vaccine series among children aged 19 to 35 months, by state, for 2016." title="Vaccination coverage for combined 7-vaccine series"/>
          <p:cNvPicPr>
            <a:picLocks noChangeAspect="1"/>
          </p:cNvPicPr>
          <p:nvPr/>
        </p:nvPicPr>
        <p:blipFill rotWithShape="1">
          <a:blip r:embed="rId2">
            <a:extLst>
              <a:ext uri="{28A0092B-C50C-407E-A947-70E740481C1C}">
                <a14:useLocalDpi xmlns:a14="http://schemas.microsoft.com/office/drawing/2010/main" val="0"/>
              </a:ext>
            </a:extLst>
          </a:blip>
          <a:srcRect t="18184" b="7551"/>
          <a:stretch/>
        </p:blipFill>
        <p:spPr>
          <a:xfrm>
            <a:off x="3158392" y="1349715"/>
            <a:ext cx="6730343" cy="3962117"/>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Vaccination coverage for </a:t>
            </a:r>
            <a:r>
              <a:rPr lang="en-US" altLang="en-US" sz="2800" b="1" dirty="0" smtClean="0">
                <a:solidFill>
                  <a:prstClr val="black"/>
                </a:solidFill>
                <a:latin typeface="Myriad Pro" panose="020B0503030403020204" pitchFamily="34" charset="0"/>
                <a:sym typeface="Myriad Pro" panose="020B0503030403020204" pitchFamily="34" charset="0"/>
              </a:rPr>
              <a:t>combined </a:t>
            </a:r>
            <a:r>
              <a:rPr lang="en-US" altLang="en-US" sz="2800" b="1" dirty="0">
                <a:solidFill>
                  <a:prstClr val="black"/>
                </a:solidFill>
                <a:latin typeface="Myriad Pro" panose="020B0503030403020204" pitchFamily="34" charset="0"/>
                <a:sym typeface="Myriad Pro" panose="020B0503030403020204" pitchFamily="34" charset="0"/>
              </a:rPr>
              <a:t>7-vaccine series</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2576946" y="5419899"/>
            <a:ext cx="7813964" cy="112221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Data for the map are displayed by a modified Jenks classification for the 50 U.S. states and D.C., which creates categories that minimize within-group variation and maximize between-group variation</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12. Data from the National Center for Immunization and Respiratory Diseases (NCIRD) and National Immunization Survey-Child (NIS-Child).</a:t>
            </a:r>
          </a:p>
        </p:txBody>
      </p:sp>
    </p:spTree>
    <p:extLst>
      <p:ext uri="{BB962C8B-B14F-4D97-AF65-F5344CB8AC3E}">
        <p14:creationId xmlns:p14="http://schemas.microsoft.com/office/powerpoint/2010/main" val="80818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3 consists of a line graph and a pie chart. The line graph shows the percent of persons with one or more emergency department visits in the past 12 months, by age, for 2006 through 2016. The pie chart shows the distribution of selected reasons for visiting the emergency room among those with one or more visits in the past 12 months for 2016. " title="Emergency department visits and reason for selecting emergency room"/>
          <p:cNvPicPr>
            <a:picLocks noChangeAspect="1"/>
          </p:cNvPicPr>
          <p:nvPr/>
        </p:nvPicPr>
        <p:blipFill rotWithShape="1">
          <a:blip r:embed="rId2">
            <a:extLst>
              <a:ext uri="{28A0092B-C50C-407E-A947-70E740481C1C}">
                <a14:useLocalDpi xmlns:a14="http://schemas.microsoft.com/office/drawing/2010/main" val="0"/>
              </a:ext>
            </a:extLst>
          </a:blip>
          <a:srcRect t="10518" b="10807"/>
          <a:stretch/>
        </p:blipFill>
        <p:spPr>
          <a:xfrm>
            <a:off x="3174265" y="1393823"/>
            <a:ext cx="5903234" cy="4061579"/>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Emergency department visits and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reason </a:t>
            </a:r>
            <a:r>
              <a:rPr lang="en-US" altLang="en-US" sz="2800" b="1" dirty="0">
                <a:solidFill>
                  <a:prstClr val="black"/>
                </a:solidFill>
                <a:latin typeface="Myriad Pro" panose="020B0503030403020204" pitchFamily="34" charset="0"/>
                <a:sym typeface="Myriad Pro" panose="020B0503030403020204" pitchFamily="34" charset="0"/>
              </a:rPr>
              <a:t>for selecting emergency room</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3059084" y="5419899"/>
            <a:ext cx="6558742" cy="112221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Reason for choosing the ER was determined based on responses to a series of questions, used to define each category shown in the figure: seriousness of medical problem, doctor’s office not open, and lack of access to other providers</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13. Data from the National Health Interview Survey (NHIS).</a:t>
            </a:r>
          </a:p>
        </p:txBody>
      </p:sp>
    </p:spTree>
    <p:extLst>
      <p:ext uri="{BB962C8B-B14F-4D97-AF65-F5344CB8AC3E}">
        <p14:creationId xmlns:p14="http://schemas.microsoft.com/office/powerpoint/2010/main" val="212814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4 is a line graph showing the delay or nonreceipt of needed medical care in the past 12 months due to cost among adults aged 18 to 64, by percent of poverty level, for 2006 through 2016. " title="Delay or nonreceipt of needed medical care"/>
          <p:cNvPicPr>
            <a:picLocks noChangeAspect="1"/>
          </p:cNvPicPr>
          <p:nvPr/>
        </p:nvPicPr>
        <p:blipFill rotWithShape="1">
          <a:blip r:embed="rId2">
            <a:extLst>
              <a:ext uri="{28A0092B-C50C-407E-A947-70E740481C1C}">
                <a14:useLocalDpi xmlns:a14="http://schemas.microsoft.com/office/drawing/2010/main" val="0"/>
              </a:ext>
            </a:extLst>
          </a:blip>
          <a:srcRect l="2618" t="14340" b="7969"/>
          <a:stretch/>
        </p:blipFill>
        <p:spPr>
          <a:xfrm>
            <a:off x="2666689" y="1047065"/>
            <a:ext cx="6501384" cy="4577295"/>
          </a:xfrm>
          <a:prstGeom prst="rect">
            <a:avLst/>
          </a:prstGeom>
        </p:spPr>
      </p:pic>
      <p:sp>
        <p:nvSpPr>
          <p:cNvPr id="3" name="Health insurance coverage:  Children under age 18"/>
          <p:cNvSpPr txBox="1">
            <a:spLocks/>
          </p:cNvSpPr>
          <p:nvPr/>
        </p:nvSpPr>
        <p:spPr>
          <a:xfrm>
            <a:off x="1600200" y="292101"/>
            <a:ext cx="8991600" cy="5973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Delay or nonreceipt of needed medical care</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2668387" y="5769511"/>
            <a:ext cx="6708370" cy="448410"/>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14 and Table 63. Data from the National Health Interview Survey (NHIS).</a:t>
            </a:r>
          </a:p>
        </p:txBody>
      </p:sp>
    </p:spTree>
    <p:extLst>
      <p:ext uri="{BB962C8B-B14F-4D97-AF65-F5344CB8AC3E}">
        <p14:creationId xmlns:p14="http://schemas.microsoft.com/office/powerpoint/2010/main" val="361219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5 consists of two line graphs, one for children aged 0 to 5 and one for children aged 6 to 17, showing the percentages of children with no usual source of care, by type of health insurance coverage, for 2006 through 2016. " title="No usual source of care "/>
          <p:cNvPicPr>
            <a:picLocks noChangeAspect="1"/>
          </p:cNvPicPr>
          <p:nvPr/>
        </p:nvPicPr>
        <p:blipFill rotWithShape="1">
          <a:blip r:embed="rId2">
            <a:extLst>
              <a:ext uri="{28A0092B-C50C-407E-A947-70E740481C1C}">
                <a14:useLocalDpi xmlns:a14="http://schemas.microsoft.com/office/drawing/2010/main" val="0"/>
              </a:ext>
            </a:extLst>
          </a:blip>
          <a:srcRect l="1739" t="9566" b="12388"/>
          <a:stretch/>
        </p:blipFill>
        <p:spPr>
          <a:xfrm>
            <a:off x="2593910" y="1007707"/>
            <a:ext cx="6501384" cy="4594507"/>
          </a:xfrm>
          <a:prstGeom prst="rect">
            <a:avLst/>
          </a:prstGeom>
        </p:spPr>
      </p:pic>
      <p:sp>
        <p:nvSpPr>
          <p:cNvPr id="3" name="Health insurance coverage:  Children under age 18"/>
          <p:cNvSpPr txBox="1">
            <a:spLocks/>
          </p:cNvSpPr>
          <p:nvPr/>
        </p:nvSpPr>
        <p:spPr>
          <a:xfrm>
            <a:off x="1600200" y="292101"/>
            <a:ext cx="8991600" cy="5973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No usual source of care </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2793076" y="5419899"/>
            <a:ext cx="6367549" cy="93102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 Health insurance categories are mutually exclusive and refer to status at the time of interview</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15. Data from the National Health Interview Survey (NHIS).</a:t>
            </a:r>
          </a:p>
        </p:txBody>
      </p:sp>
    </p:spTree>
    <p:extLst>
      <p:ext uri="{BB962C8B-B14F-4D97-AF65-F5344CB8AC3E}">
        <p14:creationId xmlns:p14="http://schemas.microsoft.com/office/powerpoint/2010/main" val="79807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6 is a line graph showing the number of physicians per 100,000 resident population, by self-designated specialty, for 2005 through 2015." title="Physicians"/>
          <p:cNvPicPr>
            <a:picLocks noChangeAspect="1"/>
          </p:cNvPicPr>
          <p:nvPr/>
        </p:nvPicPr>
        <p:blipFill rotWithShape="1">
          <a:blip r:embed="rId2">
            <a:extLst>
              <a:ext uri="{28A0092B-C50C-407E-A947-70E740481C1C}">
                <a14:useLocalDpi xmlns:a14="http://schemas.microsoft.com/office/drawing/2010/main" val="0"/>
              </a:ext>
            </a:extLst>
          </a:blip>
          <a:srcRect l="1865" t="11008" b="10291"/>
          <a:stretch/>
        </p:blipFill>
        <p:spPr>
          <a:xfrm>
            <a:off x="2677886" y="989046"/>
            <a:ext cx="6501384" cy="4558791"/>
          </a:xfrm>
          <a:prstGeom prst="rect">
            <a:avLst/>
          </a:prstGeom>
        </p:spPr>
      </p:pic>
      <p:sp>
        <p:nvSpPr>
          <p:cNvPr id="3" name="Health insurance coverage:  Children under age 18"/>
          <p:cNvSpPr txBox="1">
            <a:spLocks/>
          </p:cNvSpPr>
          <p:nvPr/>
        </p:nvSpPr>
        <p:spPr>
          <a:xfrm>
            <a:off x="1600200" y="292101"/>
            <a:ext cx="8991600" cy="5973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smtClean="0">
                <a:solidFill>
                  <a:prstClr val="black"/>
                </a:solidFill>
                <a:latin typeface="Myriad Pro" panose="020B0503030403020204" pitchFamily="34" charset="0"/>
                <a:sym typeface="Myriad Pro" panose="020B0503030403020204" pitchFamily="34" charset="0"/>
              </a:rPr>
              <a:t>Physicians</a:t>
            </a:r>
            <a:endParaRPr lang="en-US" altLang="en-US" sz="2800" b="1" dirty="0">
              <a:solidFill>
                <a:prstClr val="black"/>
              </a:solidFill>
              <a:latin typeface="Myriad Pro" panose="020B0503030403020204" pitchFamily="34" charset="0"/>
              <a:sym typeface="Myriad Pro" panose="020B0503030403020204" pitchFamily="34" charset="0"/>
            </a:endParaRPr>
          </a:p>
        </p:txBody>
      </p:sp>
      <p:sp>
        <p:nvSpPr>
          <p:cNvPr id="4" name="NOTES: Preliminary estimates for the first 9 months of 2016 are shown with a dashed line. Health insurance coverage, definitions, and questionnaires have changed over time.…"/>
          <p:cNvSpPr txBox="1">
            <a:spLocks/>
          </p:cNvSpPr>
          <p:nvPr/>
        </p:nvSpPr>
        <p:spPr>
          <a:xfrm>
            <a:off x="2701636" y="5594467"/>
            <a:ext cx="6517178" cy="93102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Specialty is self-designated. General primary care specialists were formerly referred to as generalists. The total U.S. resident population was used to calculate all rates. </a:t>
            </a: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16. Data from the American Medical Association (AMA).</a:t>
            </a:r>
          </a:p>
        </p:txBody>
      </p:sp>
    </p:spTree>
    <p:extLst>
      <p:ext uri="{BB962C8B-B14F-4D97-AF65-F5344CB8AC3E}">
        <p14:creationId xmlns:p14="http://schemas.microsoft.com/office/powerpoint/2010/main" val="243854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7 consists of a line graph and a stacked bar chart. The line graph shows personal health expenditures, by source of funds, for 2006 through 2016. The stacked bar shows the distribution of personal health expenditures, by type of expenditure, for 2016. " title="Personal health care expenditures"/>
          <p:cNvPicPr>
            <a:picLocks noChangeAspect="1"/>
          </p:cNvPicPr>
          <p:nvPr/>
        </p:nvPicPr>
        <p:blipFill rotWithShape="1">
          <a:blip r:embed="rId2">
            <a:extLst>
              <a:ext uri="{28A0092B-C50C-407E-A947-70E740481C1C}">
                <a14:useLocalDpi xmlns:a14="http://schemas.microsoft.com/office/drawing/2010/main" val="0"/>
              </a:ext>
            </a:extLst>
          </a:blip>
          <a:srcRect l="1358" t="10004" b="10434"/>
          <a:stretch/>
        </p:blipFill>
        <p:spPr>
          <a:xfrm>
            <a:off x="2646162" y="1067760"/>
            <a:ext cx="6398085" cy="4455074"/>
          </a:xfrm>
          <a:prstGeom prst="rect">
            <a:avLst/>
          </a:prstGeom>
        </p:spPr>
      </p:pic>
      <p:sp>
        <p:nvSpPr>
          <p:cNvPr id="3" name="Health insurance coverage:  Children under age 18"/>
          <p:cNvSpPr txBox="1">
            <a:spLocks/>
          </p:cNvSpPr>
          <p:nvPr/>
        </p:nvSpPr>
        <p:spPr>
          <a:xfrm>
            <a:off x="1600200" y="292101"/>
            <a:ext cx="8991600" cy="5973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Personal health care expenditures</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2543694" y="5677593"/>
            <a:ext cx="6575368" cy="931025"/>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Personal health care expenditures are outlays for goods and services relating directly to patient care. Personal health care expenditures are in current dollars and are not adjusted for inflation</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17. Data from the Centers for Medicare &amp; Medicaid Services, National Health Expenditures Accounts (NHEA).</a:t>
            </a:r>
          </a:p>
        </p:txBody>
      </p:sp>
    </p:spTree>
    <p:extLst>
      <p:ext uri="{BB962C8B-B14F-4D97-AF65-F5344CB8AC3E}">
        <p14:creationId xmlns:p14="http://schemas.microsoft.com/office/powerpoint/2010/main" val="389430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8 is a line graph showing health insurance coverage among children under age 18 years, by type of coverage, for 2006 through 2017. Data for 2017 are preliminary." title="Health insurance coverage: Children under age 18"/>
          <p:cNvPicPr>
            <a:picLocks noChangeAspect="1"/>
          </p:cNvPicPr>
          <p:nvPr/>
        </p:nvPicPr>
        <p:blipFill rotWithShape="1">
          <a:blip r:embed="rId2">
            <a:extLst>
              <a:ext uri="{28A0092B-C50C-407E-A947-70E740481C1C}">
                <a14:useLocalDpi xmlns:a14="http://schemas.microsoft.com/office/drawing/2010/main" val="0"/>
              </a:ext>
            </a:extLst>
          </a:blip>
          <a:srcRect l="1488" t="14168" r="3078" b="9572"/>
          <a:stretch/>
        </p:blipFill>
        <p:spPr>
          <a:xfrm>
            <a:off x="2491272" y="1101013"/>
            <a:ext cx="6501384" cy="4542413"/>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Health insurance coverage: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Children </a:t>
            </a:r>
            <a:r>
              <a:rPr lang="en-US" altLang="en-US" sz="2800" b="1" dirty="0">
                <a:solidFill>
                  <a:prstClr val="black"/>
                </a:solidFill>
                <a:latin typeface="Myriad Pro" panose="020B0503030403020204" pitchFamily="34" charset="0"/>
                <a:sym typeface="Myriad Pro" panose="020B0503030403020204" pitchFamily="34" charset="0"/>
              </a:rPr>
              <a:t>under age 18</a:t>
            </a:r>
          </a:p>
        </p:txBody>
      </p:sp>
      <p:sp>
        <p:nvSpPr>
          <p:cNvPr id="5" name="NOTES: Preliminary estimates for the first 9 months of 2016 are shown with a dashed line. Health insurance coverage, definitions, and questionnaires have changed over time.…"/>
          <p:cNvSpPr txBox="1">
            <a:spLocks/>
          </p:cNvSpPr>
          <p:nvPr/>
        </p:nvSpPr>
        <p:spPr>
          <a:xfrm>
            <a:off x="2590800" y="5741093"/>
            <a:ext cx="6452062" cy="761307"/>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Estimates for 2017 are preliminary and are shown with a dashed line. Health insurance categories are mutually exclusive</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18. Data from the National Health Interview Survey (NHIS).</a:t>
            </a:r>
          </a:p>
        </p:txBody>
      </p:sp>
    </p:spTree>
    <p:extLst>
      <p:ext uri="{BB962C8B-B14F-4D97-AF65-F5344CB8AC3E}">
        <p14:creationId xmlns:p14="http://schemas.microsoft.com/office/powerpoint/2010/main" val="2959282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9 is a line graph showing health insurance coverage among adults aged 18 to 64, by type of coverage, for 2006 through 2017. Data for 2017 are preliminary." title="Health insurance coverage: Adults aged 18–64 "/>
          <p:cNvPicPr>
            <a:picLocks noChangeAspect="1"/>
          </p:cNvPicPr>
          <p:nvPr/>
        </p:nvPicPr>
        <p:blipFill rotWithShape="1">
          <a:blip r:embed="rId2">
            <a:extLst>
              <a:ext uri="{28A0092B-C50C-407E-A947-70E740481C1C}">
                <a14:useLocalDpi xmlns:a14="http://schemas.microsoft.com/office/drawing/2010/main" val="0"/>
              </a:ext>
            </a:extLst>
          </a:blip>
          <a:srcRect l="1989" t="14570" r="2827" b="8744"/>
          <a:stretch/>
        </p:blipFill>
        <p:spPr>
          <a:xfrm>
            <a:off x="2528596" y="1129004"/>
            <a:ext cx="6501384" cy="4588708"/>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Health insurance coverage: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Adults </a:t>
            </a:r>
            <a:r>
              <a:rPr lang="en-US" altLang="en-US" sz="2800" b="1" dirty="0">
                <a:solidFill>
                  <a:prstClr val="black"/>
                </a:solidFill>
                <a:latin typeface="Myriad Pro" panose="020B0503030403020204" pitchFamily="34" charset="0"/>
                <a:sym typeface="Myriad Pro" panose="020B0503030403020204" pitchFamily="34" charset="0"/>
              </a:rPr>
              <a:t>aged 18–64 </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2590800" y="5741093"/>
            <a:ext cx="6452062" cy="761307"/>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Estimates for 2017 are preliminary and are shown with a dashed line. Health insurance categories are mutually exclusive</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a:t>
            </a:r>
            <a:r>
              <a:rPr lang="en-US" altLang="en-US" sz="1050" i="1"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2017</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 </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Figure 19. Data from the National Health Interview Survey (NHIS).</a:t>
            </a:r>
          </a:p>
        </p:txBody>
      </p:sp>
    </p:spTree>
    <p:extLst>
      <p:ext uri="{BB962C8B-B14F-4D97-AF65-F5344CB8AC3E}">
        <p14:creationId xmlns:p14="http://schemas.microsoft.com/office/powerpoint/2010/main" val="361633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2 consists of two line graphs, one for males and one for females of all ages, showing the age-adjusted death rates for selected causes of death for 2006 through 2016. " title="Age-adjusted death rates for selected causes of death, by sex"/>
          <p:cNvPicPr>
            <a:picLocks noChangeAspect="1"/>
          </p:cNvPicPr>
          <p:nvPr/>
        </p:nvPicPr>
        <p:blipFill rotWithShape="1">
          <a:blip r:embed="rId2">
            <a:extLst>
              <a:ext uri="{28A0092B-C50C-407E-A947-70E740481C1C}">
                <a14:useLocalDpi xmlns:a14="http://schemas.microsoft.com/office/drawing/2010/main" val="0"/>
              </a:ext>
            </a:extLst>
          </a:blip>
          <a:srcRect t="9939" b="10909"/>
          <a:stretch/>
        </p:blipFill>
        <p:spPr>
          <a:xfrm>
            <a:off x="2881192" y="1169889"/>
            <a:ext cx="6501384" cy="4413301"/>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Age-adjusted death rates for selected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causes </a:t>
            </a:r>
            <a:r>
              <a:rPr lang="en-US" altLang="en-US" sz="2800" b="1" dirty="0">
                <a:solidFill>
                  <a:prstClr val="black"/>
                </a:solidFill>
                <a:latin typeface="Myriad Pro" panose="020B0503030403020204" pitchFamily="34" charset="0"/>
                <a:sym typeface="Myriad Pro" panose="020B0503030403020204" pitchFamily="34" charset="0"/>
              </a:rPr>
              <a:t>of death, by sex</a:t>
            </a:r>
          </a:p>
        </p:txBody>
      </p:sp>
      <p:sp>
        <p:nvSpPr>
          <p:cNvPr id="5" name="NOTES: Preliminary estimates for the first 9 months of 2016 are shown with a dashed line. Health insurance coverage, definitions, and questionnaires have changed over time.…"/>
          <p:cNvSpPr txBox="1">
            <a:spLocks/>
          </p:cNvSpPr>
          <p:nvPr/>
        </p:nvSpPr>
        <p:spPr>
          <a:xfrm>
            <a:off x="2917767" y="5669757"/>
            <a:ext cx="6409114" cy="63960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Stroke is cerebrovascular disease. CLRD is chronic lower respiratory diseases</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2. Data from the National Vital Statistics System (NVSS), Mortality.</a:t>
            </a:r>
          </a:p>
        </p:txBody>
      </p:sp>
    </p:spTree>
    <p:extLst>
      <p:ext uri="{BB962C8B-B14F-4D97-AF65-F5344CB8AC3E}">
        <p14:creationId xmlns:p14="http://schemas.microsoft.com/office/powerpoint/2010/main" val="2219398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0 consists of one line graph and one bar chart. The line graph shows life expectancy at birth, by sex, for 2006 through 2016. The bar chart shows life expectancy at birth, by sex, for 2014, 2015, and 2016. " title="Life expectancy at birth, by sex"/>
          <p:cNvPicPr>
            <a:picLocks noChangeAspect="1"/>
          </p:cNvPicPr>
          <p:nvPr/>
        </p:nvPicPr>
        <p:blipFill rotWithShape="1">
          <a:blip r:embed="rId2">
            <a:extLst>
              <a:ext uri="{28A0092B-C50C-407E-A947-70E740481C1C}">
                <a14:useLocalDpi xmlns:a14="http://schemas.microsoft.com/office/drawing/2010/main" val="0"/>
              </a:ext>
            </a:extLst>
          </a:blip>
          <a:srcRect l="2441" t="8047" b="6151"/>
          <a:stretch/>
        </p:blipFill>
        <p:spPr>
          <a:xfrm>
            <a:off x="1432834" y="1092863"/>
            <a:ext cx="8854567" cy="4571759"/>
          </a:xfrm>
          <a:prstGeom prst="rect">
            <a:avLst/>
          </a:prstGeom>
        </p:spPr>
      </p:pic>
      <p:sp>
        <p:nvSpPr>
          <p:cNvPr id="3" name="Health insurance coverage:  Children under age 18"/>
          <p:cNvSpPr txBox="1">
            <a:spLocks/>
          </p:cNvSpPr>
          <p:nvPr/>
        </p:nvSpPr>
        <p:spPr>
          <a:xfrm>
            <a:off x="1600200" y="292101"/>
            <a:ext cx="8991600" cy="5973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Life expectancy at birth, by sex</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1435100" y="5633027"/>
            <a:ext cx="8750299" cy="761307"/>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 Life expectancy estimates for 2016 are based on preliminary Medicare data</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20. Data from the National Vital Statistics System (NVSS), Mortality.</a:t>
            </a:r>
          </a:p>
        </p:txBody>
      </p:sp>
    </p:spTree>
    <p:extLst>
      <p:ext uri="{BB962C8B-B14F-4D97-AF65-F5344CB8AC3E}">
        <p14:creationId xmlns:p14="http://schemas.microsoft.com/office/powerpoint/2010/main" val="1386885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1 consists of one line graph and one pie chart. The line graph shows the death rates for all causes of death, by age, for 2006 through 2016. The pie chart shows the distribution of deaths, by age, for 2016." title="Death rates for all causes, by age"/>
          <p:cNvPicPr>
            <a:picLocks noChangeAspect="1"/>
          </p:cNvPicPr>
          <p:nvPr/>
        </p:nvPicPr>
        <p:blipFill rotWithShape="1">
          <a:blip r:embed="rId2">
            <a:extLst>
              <a:ext uri="{28A0092B-C50C-407E-A947-70E740481C1C}">
                <a14:useLocalDpi xmlns:a14="http://schemas.microsoft.com/office/drawing/2010/main" val="0"/>
              </a:ext>
            </a:extLst>
          </a:blip>
          <a:srcRect t="12691" b="7367"/>
          <a:stretch/>
        </p:blipFill>
        <p:spPr>
          <a:xfrm>
            <a:off x="1207511" y="1035698"/>
            <a:ext cx="8887970" cy="4518223"/>
          </a:xfrm>
          <a:prstGeom prst="rect">
            <a:avLst/>
          </a:prstGeom>
        </p:spPr>
      </p:pic>
      <p:sp>
        <p:nvSpPr>
          <p:cNvPr id="3" name="Health insurance coverage:  Children under age 18"/>
          <p:cNvSpPr txBox="1">
            <a:spLocks/>
          </p:cNvSpPr>
          <p:nvPr/>
        </p:nvSpPr>
        <p:spPr>
          <a:xfrm>
            <a:off x="1600200" y="292101"/>
            <a:ext cx="8991600" cy="5973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Death rates for all causes, by age</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1282700" y="5741093"/>
            <a:ext cx="9207500" cy="761307"/>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Deaths of persons with age “Not Stated” are not included in the pie chart. Deaths of persons with age “Not Stated” accounted for less than 0.1% of all deaths</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21. Data from the National Vital Statistics System (NVSS), Mortality.</a:t>
            </a:r>
          </a:p>
        </p:txBody>
      </p:sp>
    </p:spTree>
    <p:extLst>
      <p:ext uri="{BB962C8B-B14F-4D97-AF65-F5344CB8AC3E}">
        <p14:creationId xmlns:p14="http://schemas.microsoft.com/office/powerpoint/2010/main" val="2805980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2 consists of one line graph and one bar chart. The line graph shows infant deaths per 1,000 live births, by race and Hispanic origin of mother, for 2005 through 2015. The bar chart shows infant mortality rates for the five leading causes of death, for 2005 and 2015. " title="Infant mortality rates"/>
          <p:cNvPicPr>
            <a:picLocks noChangeAspect="1"/>
          </p:cNvPicPr>
          <p:nvPr/>
        </p:nvPicPr>
        <p:blipFill rotWithShape="1">
          <a:blip r:embed="rId2">
            <a:extLst>
              <a:ext uri="{28A0092B-C50C-407E-A947-70E740481C1C}">
                <a14:useLocalDpi xmlns:a14="http://schemas.microsoft.com/office/drawing/2010/main" val="0"/>
              </a:ext>
            </a:extLst>
          </a:blip>
          <a:srcRect l="1394" t="12336" r="1203" b="6182"/>
          <a:stretch/>
        </p:blipFill>
        <p:spPr>
          <a:xfrm>
            <a:off x="1324947" y="1091682"/>
            <a:ext cx="9038328" cy="4605262"/>
          </a:xfrm>
          <a:prstGeom prst="rect">
            <a:avLst/>
          </a:prstGeom>
        </p:spPr>
      </p:pic>
      <p:sp>
        <p:nvSpPr>
          <p:cNvPr id="3" name="Health insurance coverage:  Children under age 18"/>
          <p:cNvSpPr txBox="1">
            <a:spLocks/>
          </p:cNvSpPr>
          <p:nvPr/>
        </p:nvSpPr>
        <p:spPr>
          <a:xfrm>
            <a:off x="1600200" y="292101"/>
            <a:ext cx="8991600" cy="5973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Infant mortality rates</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1282700" y="5741093"/>
            <a:ext cx="9207500" cy="761307"/>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Congenital malformations is congenital malformations, deformations, and chromosomal abnormalities. SIDS is sudden infant death syndrome. Unintentional injuries is accidents</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22. Data from the National Vital Statistics System (NVSS), Linked Birth/Infant Death Data Set. </a:t>
            </a:r>
          </a:p>
        </p:txBody>
      </p:sp>
    </p:spTree>
    <p:extLst>
      <p:ext uri="{BB962C8B-B14F-4D97-AF65-F5344CB8AC3E}">
        <p14:creationId xmlns:p14="http://schemas.microsoft.com/office/powerpoint/2010/main" val="220460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3 consists of two line graphs. The line graph on the left shows the death rates for the six leading causes of death among children aged 1 to 14 years for 2006 through 2016. The line graph on the right shows the death rates for the six leading causes of death among persons aged 15 to 24 years for 2006 through 2016." title="Leading causes of death: Children aged 1–14 years and persons aged 15–24 years"/>
          <p:cNvPicPr>
            <a:picLocks noChangeAspect="1"/>
          </p:cNvPicPr>
          <p:nvPr/>
        </p:nvPicPr>
        <p:blipFill rotWithShape="1">
          <a:blip r:embed="rId2">
            <a:extLst>
              <a:ext uri="{28A0092B-C50C-407E-A947-70E740481C1C}">
                <a14:useLocalDpi xmlns:a14="http://schemas.microsoft.com/office/drawing/2010/main" val="0"/>
              </a:ext>
            </a:extLst>
          </a:blip>
          <a:srcRect l="2775" t="9182" b="7723"/>
          <a:stretch/>
        </p:blipFill>
        <p:spPr>
          <a:xfrm>
            <a:off x="1496266" y="1232159"/>
            <a:ext cx="8751084" cy="4533834"/>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Leading causes of death: Children aged 1–14 years and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persons </a:t>
            </a:r>
            <a:r>
              <a:rPr lang="en-US" altLang="en-US" sz="2800" b="1" dirty="0">
                <a:solidFill>
                  <a:prstClr val="black"/>
                </a:solidFill>
                <a:latin typeface="Myriad Pro" panose="020B0503030403020204" pitchFamily="34" charset="0"/>
                <a:sym typeface="Myriad Pro" panose="020B0503030403020204" pitchFamily="34" charset="0"/>
              </a:rPr>
              <a:t>aged 15–24 years</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1600200" y="5842693"/>
            <a:ext cx="8610600" cy="761307"/>
          </a:xfrm>
          <a:prstGeom prst="rect">
            <a:avLst/>
          </a:prstGeom>
        </p:spPr>
        <p:txBody>
          <a:bodyPr vert="horz" lIns="91440" tIns="45720" rIns="91440" bIns="45720" rtlCol="0" anchor="b">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Unintentional injuries is accidents. Congenital malformations is congenital malformations, deformations, and chromosomal abnormalities. The majority of suicide deaths in children aged 1-14 years were among those aged 10–14 years</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23. Data from the National Vital Statistics System (NVSS), Mortality.</a:t>
            </a:r>
          </a:p>
        </p:txBody>
      </p:sp>
    </p:spTree>
    <p:extLst>
      <p:ext uri="{BB962C8B-B14F-4D97-AF65-F5344CB8AC3E}">
        <p14:creationId xmlns:p14="http://schemas.microsoft.com/office/powerpoint/2010/main" val="1568249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4 consists of two line graphs. The line graph on the left shows the death rates for the six leading causes of death among persons aged 25 to 44 for 2006 through 2016. The line graph on the right shows the death rates for the six leading causes of death among persons aged 45 to 64 years for 2006 through 2016." title="Leading causes of death: Persons aged 25–44 and 45–64"/>
          <p:cNvPicPr>
            <a:picLocks noChangeAspect="1"/>
          </p:cNvPicPr>
          <p:nvPr/>
        </p:nvPicPr>
        <p:blipFill rotWithShape="1">
          <a:blip r:embed="rId2">
            <a:extLst>
              <a:ext uri="{28A0092B-C50C-407E-A947-70E740481C1C}">
                <a14:useLocalDpi xmlns:a14="http://schemas.microsoft.com/office/drawing/2010/main" val="0"/>
              </a:ext>
            </a:extLst>
          </a:blip>
          <a:srcRect l="1108" t="9366" b="6340"/>
          <a:stretch/>
        </p:blipFill>
        <p:spPr>
          <a:xfrm>
            <a:off x="1399591" y="1200796"/>
            <a:ext cx="8930897" cy="4599254"/>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Leading causes of death: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Persons </a:t>
            </a:r>
            <a:r>
              <a:rPr lang="en-US" altLang="en-US" sz="2800" b="1" dirty="0">
                <a:solidFill>
                  <a:prstClr val="black"/>
                </a:solidFill>
                <a:latin typeface="Myriad Pro" panose="020B0503030403020204" pitchFamily="34" charset="0"/>
                <a:sym typeface="Myriad Pro" panose="020B0503030403020204" pitchFamily="34" charset="0"/>
              </a:rPr>
              <a:t>aged 25–44 and 45–64</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1473200" y="5842693"/>
            <a:ext cx="8737600" cy="761307"/>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Unintentional injuries is accidents. HIV is human immunodeficiency virus. Stroke is cerebrovascular disease. CLRD is chronic lower respiratory disease</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24. Data from the National Vital Statistics System (NVSS), Mortality.</a:t>
            </a:r>
          </a:p>
        </p:txBody>
      </p:sp>
    </p:spTree>
    <p:extLst>
      <p:ext uri="{BB962C8B-B14F-4D97-AF65-F5344CB8AC3E}">
        <p14:creationId xmlns:p14="http://schemas.microsoft.com/office/powerpoint/2010/main" val="2967679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5 consists of a line graph and a bar chart. The line graph shows the death rates for the six leading causes of death among persons aged 65 and over for 2006 through 2016. The bar chart shows the death rates for Alzheimer’s disease among persons aged 65 and over, by age, for 2006 and 2016." title="Leading causes of death and Alzheimer’s disease: Persons aged 65 and over "/>
          <p:cNvPicPr>
            <a:picLocks noChangeAspect="1"/>
          </p:cNvPicPr>
          <p:nvPr/>
        </p:nvPicPr>
        <p:blipFill rotWithShape="1">
          <a:blip r:embed="rId2">
            <a:extLst>
              <a:ext uri="{28A0092B-C50C-407E-A947-70E740481C1C}">
                <a14:useLocalDpi xmlns:a14="http://schemas.microsoft.com/office/drawing/2010/main" val="0"/>
              </a:ext>
            </a:extLst>
          </a:blip>
          <a:srcRect t="10871" r="1188" b="6303"/>
          <a:stretch/>
        </p:blipFill>
        <p:spPr>
          <a:xfrm>
            <a:off x="1191518" y="1337745"/>
            <a:ext cx="9057528" cy="4600190"/>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Leading causes of death and Alzheimer’s disease: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Persons </a:t>
            </a:r>
            <a:r>
              <a:rPr lang="en-US" altLang="en-US" sz="2800" b="1" dirty="0">
                <a:solidFill>
                  <a:prstClr val="black"/>
                </a:solidFill>
                <a:latin typeface="Myriad Pro" panose="020B0503030403020204" pitchFamily="34" charset="0"/>
                <a:sym typeface="Myriad Pro" panose="020B0503030403020204" pitchFamily="34" charset="0"/>
              </a:rPr>
              <a:t>aged 65 and over </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1257300" y="5842693"/>
            <a:ext cx="8953500" cy="761307"/>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Stroke is cerebrovascular disease. CLRD is chronic lower respiratory disease</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25. Data from the National Vital Statistics System (NVSS), Mortality.</a:t>
            </a:r>
          </a:p>
        </p:txBody>
      </p:sp>
    </p:spTree>
    <p:extLst>
      <p:ext uri="{BB962C8B-B14F-4D97-AF65-F5344CB8AC3E}">
        <p14:creationId xmlns:p14="http://schemas.microsoft.com/office/powerpoint/2010/main" val="1655636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6 consists of two line graphs, one for males and one for females, showing the drug overdose death rates among persons aged 15 and over, by age, for 2006 through 2016. " title="Drug overdose death rates by sex: Persons aged 15 and over"/>
          <p:cNvPicPr>
            <a:picLocks noChangeAspect="1"/>
          </p:cNvPicPr>
          <p:nvPr/>
        </p:nvPicPr>
        <p:blipFill rotWithShape="1">
          <a:blip r:embed="rId2">
            <a:extLst>
              <a:ext uri="{28A0092B-C50C-407E-A947-70E740481C1C}">
                <a14:useLocalDpi xmlns:a14="http://schemas.microsoft.com/office/drawing/2010/main" val="0"/>
              </a:ext>
            </a:extLst>
          </a:blip>
          <a:srcRect l="1411" t="8059" b="6716"/>
          <a:stretch/>
        </p:blipFill>
        <p:spPr>
          <a:xfrm>
            <a:off x="1352938" y="1210906"/>
            <a:ext cx="8873855" cy="4592326"/>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Drug overdose death rates by sex: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Persons </a:t>
            </a:r>
            <a:r>
              <a:rPr lang="en-US" altLang="en-US" sz="2800" b="1" dirty="0">
                <a:solidFill>
                  <a:prstClr val="black"/>
                </a:solidFill>
                <a:latin typeface="Myriad Pro" panose="020B0503030403020204" pitchFamily="34" charset="0"/>
                <a:sym typeface="Myriad Pro" panose="020B0503030403020204" pitchFamily="34" charset="0"/>
              </a:rPr>
              <a:t>aged 15 and over</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1257300" y="5842693"/>
            <a:ext cx="8839200" cy="761307"/>
          </a:xfrm>
          <a:prstGeom prst="rect">
            <a:avLst/>
          </a:prstGeom>
        </p:spPr>
        <p:txBody>
          <a:bodyPr vert="horz" lIns="91440" tIns="45720" rIns="91440" bIns="45720" rtlCol="0" anchor="b">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 Drug overdose deaths are identified using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International Classification of Diseases, 10th Revision </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(ICD–10) underlying cause of death codes X40–X44 (unintentional drug poisoning), X60–X64 (suicide by drug poisoning), X85 (homicide by drug poisoning) and Y10–Y14 (drug poisoning of undetermined intent</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26. Data from the National Vital Statistics System (NVSS), Mortality.</a:t>
            </a:r>
          </a:p>
        </p:txBody>
      </p:sp>
    </p:spTree>
    <p:extLst>
      <p:ext uri="{BB962C8B-B14F-4D97-AF65-F5344CB8AC3E}">
        <p14:creationId xmlns:p14="http://schemas.microsoft.com/office/powerpoint/2010/main" val="58764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27 consists of two maps of the United States. The map on the left shows the age-adjusted drug overdose deaths per 100,000 population in 2016. The map on the right shows the percent change in the age-adjusted drug overdose death rate between 2006 and 2016." title="Age-adjusted drug overdose death rates by state: All persons"/>
          <p:cNvPicPr>
            <a:picLocks noChangeAspect="1"/>
          </p:cNvPicPr>
          <p:nvPr/>
        </p:nvPicPr>
        <p:blipFill rotWithShape="1">
          <a:blip r:embed="rId2">
            <a:extLst>
              <a:ext uri="{28A0092B-C50C-407E-A947-70E740481C1C}">
                <a14:useLocalDpi xmlns:a14="http://schemas.microsoft.com/office/drawing/2010/main" val="0"/>
              </a:ext>
            </a:extLst>
          </a:blip>
          <a:srcRect l="650" t="7327" r="927" b="7952"/>
          <a:stretch/>
        </p:blipFill>
        <p:spPr>
          <a:xfrm>
            <a:off x="485191" y="1631301"/>
            <a:ext cx="11148008" cy="3383280"/>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Age-adjusted drug overdose death rates by state: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All </a:t>
            </a:r>
            <a:r>
              <a:rPr lang="en-US" altLang="en-US" sz="2800" b="1" dirty="0">
                <a:solidFill>
                  <a:prstClr val="black"/>
                </a:solidFill>
                <a:latin typeface="Myriad Pro" panose="020B0503030403020204" pitchFamily="34" charset="0"/>
                <a:sym typeface="Myriad Pro" panose="020B0503030403020204" pitchFamily="34" charset="0"/>
              </a:rPr>
              <a:t>persons</a:t>
            </a:r>
          </a:p>
        </p:txBody>
      </p:sp>
      <p:sp>
        <p:nvSpPr>
          <p:cNvPr id="5" name="NOTES: Preliminary estimates for the first 9 months of 2016 are shown with a dashed line. Health insurance coverage, definitions, and questionnaires have changed over time.…"/>
          <p:cNvSpPr txBox="1">
            <a:spLocks/>
          </p:cNvSpPr>
          <p:nvPr/>
        </p:nvSpPr>
        <p:spPr>
          <a:xfrm>
            <a:off x="584200" y="5321301"/>
            <a:ext cx="11137900" cy="939799"/>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Drug overdose deaths are identified using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International Classification of Diseases, 10th Revision </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(ICD–10) underlying cause of death codes X40–X44 (unintentional drug poisoning), X60–X64 (suicide by drug poisoning), X85 (homicide by drug poisoning) and Y10–Y14 (drug poisoning of undetermined intent). In 2006, the drug overdose death rate for North Dakota was unreliable, therefore, the percent change could not be calculated. </a:t>
            </a: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27. Data from the National Vital Statistics System (NVSS), Mortality.</a:t>
            </a:r>
          </a:p>
        </p:txBody>
      </p:sp>
    </p:spTree>
    <p:extLst>
      <p:ext uri="{BB962C8B-B14F-4D97-AF65-F5344CB8AC3E}">
        <p14:creationId xmlns:p14="http://schemas.microsoft.com/office/powerpoint/2010/main" val="2038622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8 consists of two line graphs, one for males and one for females, showing the suicide rates among persons aged 15 and over, by age, for 2006 through 2016." title="Suicide rates by sex: Persons aged 15 and over "/>
          <p:cNvPicPr>
            <a:picLocks noChangeAspect="1"/>
          </p:cNvPicPr>
          <p:nvPr/>
        </p:nvPicPr>
        <p:blipFill rotWithShape="1">
          <a:blip r:embed="rId2">
            <a:extLst>
              <a:ext uri="{28A0092B-C50C-407E-A947-70E740481C1C}">
                <a14:useLocalDpi xmlns:a14="http://schemas.microsoft.com/office/drawing/2010/main" val="0"/>
              </a:ext>
            </a:extLst>
          </a:blip>
          <a:srcRect l="1588" t="6821" b="8757"/>
          <a:stretch/>
        </p:blipFill>
        <p:spPr>
          <a:xfrm>
            <a:off x="1408922" y="1213499"/>
            <a:ext cx="8864742" cy="4654296"/>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Suicide rates by sex: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Persons </a:t>
            </a:r>
            <a:r>
              <a:rPr lang="en-US" altLang="en-US" sz="2800" b="1" dirty="0">
                <a:solidFill>
                  <a:prstClr val="black"/>
                </a:solidFill>
                <a:latin typeface="Myriad Pro" panose="020B0503030403020204" pitchFamily="34" charset="0"/>
                <a:sym typeface="Myriad Pro" panose="020B0503030403020204" pitchFamily="34" charset="0"/>
              </a:rPr>
              <a:t>aged 15 and over </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1447799" y="5850467"/>
            <a:ext cx="8602134" cy="69003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 Suicide deaths are identified using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International Classification of Diseases, 10th Revision </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(ICD–10) underlying cause of death codes U03, X60–X84, and Y87.0</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28. Data from the National Vital Statistics System (NVSS), Mortality.</a:t>
            </a:r>
          </a:p>
        </p:txBody>
      </p:sp>
    </p:spTree>
    <p:extLst>
      <p:ext uri="{BB962C8B-B14F-4D97-AF65-F5344CB8AC3E}">
        <p14:creationId xmlns:p14="http://schemas.microsoft.com/office/powerpoint/2010/main" val="190761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9 consists of two line graphs, one for males and one for females, showing the chronic liver disease and cirrhosis death rates among persons aged 25 and over, by age, for 2006 through 2016." title="Chronic liver disease and cirrhosis death rates by sex: Persons aged 25 and over"/>
          <p:cNvPicPr>
            <a:picLocks noChangeAspect="1"/>
          </p:cNvPicPr>
          <p:nvPr/>
        </p:nvPicPr>
        <p:blipFill rotWithShape="1">
          <a:blip r:embed="rId2">
            <a:extLst>
              <a:ext uri="{28A0092B-C50C-407E-A947-70E740481C1C}">
                <a14:useLocalDpi xmlns:a14="http://schemas.microsoft.com/office/drawing/2010/main" val="0"/>
              </a:ext>
            </a:extLst>
          </a:blip>
          <a:srcRect l="2137" t="9835" r="831" b="8351"/>
          <a:stretch/>
        </p:blipFill>
        <p:spPr>
          <a:xfrm>
            <a:off x="1501193" y="1148183"/>
            <a:ext cx="8814038" cy="4626130"/>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Chronic liver disease and cirrhosis death rates by sex: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Persons </a:t>
            </a:r>
            <a:r>
              <a:rPr lang="en-US" altLang="en-US" sz="2800" b="1" dirty="0">
                <a:solidFill>
                  <a:prstClr val="black"/>
                </a:solidFill>
                <a:latin typeface="Myriad Pro" panose="020B0503030403020204" pitchFamily="34" charset="0"/>
                <a:sym typeface="Myriad Pro" panose="020B0503030403020204" pitchFamily="34" charset="0"/>
              </a:rPr>
              <a:t>aged 25 and over</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1566333" y="5850467"/>
            <a:ext cx="8636000" cy="690033"/>
          </a:xfrm>
          <a:prstGeom prst="rect">
            <a:avLst/>
          </a:prstGeom>
        </p:spPr>
        <p:txBody>
          <a:bodyPr vert="horz" lIns="91440" tIns="45720" rIns="91440" bIns="45720" rtlCol="0" anchor="b">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Rates for </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15</a:t>
            </a:r>
            <a:r>
              <a:rPr lang="en-US" altLang="en-US" sz="1050" dirty="0" smtClean="0">
                <a:solidFill>
                  <a:prstClr val="black"/>
                </a:solidFill>
                <a:latin typeface="Arial" panose="020B0604020202020204" pitchFamily="34" charset="0"/>
                <a:cs typeface="Arial" panose="020B0604020202020204" pitchFamily="34" charset="0"/>
                <a:sym typeface="Myriad Pro" panose="020B0503030403020204" pitchFamily="34" charset="0"/>
              </a:rPr>
              <a:t>–</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24 </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for most years are unreliable due to small size. Chronic liver disease and cirrhosis death rates are identified using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International Classification of Diseases, 10th Revision </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(ICD–10) underlying cause of death codes K70, </a:t>
            </a:r>
            <a:r>
              <a:rPr lang="en-US" altLang="en-US" sz="1050" dirty="0" err="1"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K73</a:t>
            </a:r>
            <a:r>
              <a:rPr lang="en-US" altLang="en-US" sz="1050" dirty="0" smtClean="0">
                <a:solidFill>
                  <a:prstClr val="black"/>
                </a:solidFill>
                <a:latin typeface="Arial" panose="020B0604020202020204" pitchFamily="34" charset="0"/>
                <a:cs typeface="Arial" panose="020B0604020202020204" pitchFamily="34" charset="0"/>
                <a:sym typeface="Myriad Pro" panose="020B0503030403020204" pitchFamily="34" charset="0"/>
              </a:rPr>
              <a:t>–</a:t>
            </a:r>
            <a:r>
              <a:rPr lang="en-US" altLang="en-US" sz="1050" dirty="0" err="1"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K74</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29. Data from the National Vital Statistics System (NVSS), Mortality.</a:t>
            </a:r>
          </a:p>
        </p:txBody>
      </p:sp>
    </p:spTree>
    <p:extLst>
      <p:ext uri="{BB962C8B-B14F-4D97-AF65-F5344CB8AC3E}">
        <p14:creationId xmlns:p14="http://schemas.microsoft.com/office/powerpoint/2010/main" val="3508521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3 is a line graph showing teenage childbearing rates for females aged 15–19 years, by race and Hispanic origin, for 2006 through 2016. Teenage childbearing rates is measured by the number of live births per 1,000 females aged 15–19 years." title="Teen childbearing, by race and Hispanic origin"/>
          <p:cNvPicPr>
            <a:picLocks noChangeAspect="1"/>
          </p:cNvPicPr>
          <p:nvPr/>
        </p:nvPicPr>
        <p:blipFill rotWithShape="1">
          <a:blip r:embed="rId2">
            <a:extLst>
              <a:ext uri="{28A0092B-C50C-407E-A947-70E740481C1C}">
                <a14:useLocalDpi xmlns:a14="http://schemas.microsoft.com/office/drawing/2010/main" val="0"/>
              </a:ext>
            </a:extLst>
          </a:blip>
          <a:srcRect l="1648" t="10303" b="10788"/>
          <a:stretch/>
        </p:blipFill>
        <p:spPr>
          <a:xfrm>
            <a:off x="2892829" y="1338349"/>
            <a:ext cx="5727469" cy="4061467"/>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Teen childbearing,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by </a:t>
            </a:r>
            <a:r>
              <a:rPr lang="en-US" altLang="en-US" sz="2800" b="1" dirty="0">
                <a:solidFill>
                  <a:prstClr val="black"/>
                </a:solidFill>
                <a:latin typeface="Myriad Pro" panose="020B0503030403020204" pitchFamily="34" charset="0"/>
                <a:sym typeface="Myriad Pro" panose="020B0503030403020204" pitchFamily="34" charset="0"/>
              </a:rPr>
              <a:t>race and Hispanic origin</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2992581" y="5586153"/>
            <a:ext cx="5727469" cy="71489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 Estimates are based on single-race categories; multiple-race data were bridged to single-race categories as needed</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3. Data from the National Vital Statistics System (NVSS), Natality.</a:t>
            </a:r>
          </a:p>
        </p:txBody>
      </p:sp>
    </p:spTree>
    <p:extLst>
      <p:ext uri="{BB962C8B-B14F-4D97-AF65-F5344CB8AC3E}">
        <p14:creationId xmlns:p14="http://schemas.microsoft.com/office/powerpoint/2010/main" val="699247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30 consists of two bar graphs, one for decedents aged under 65 and one for decedents aged 65 and over, showing the decedent’s place of death for 2006, 2011, and 2016. " title="Place of death, by decedent’s age"/>
          <p:cNvPicPr>
            <a:picLocks noChangeAspect="1"/>
          </p:cNvPicPr>
          <p:nvPr/>
        </p:nvPicPr>
        <p:blipFill rotWithShape="1">
          <a:blip r:embed="rId2">
            <a:extLst>
              <a:ext uri="{28A0092B-C50C-407E-A947-70E740481C1C}">
                <a14:useLocalDpi xmlns:a14="http://schemas.microsoft.com/office/drawing/2010/main" val="0"/>
              </a:ext>
            </a:extLst>
          </a:blip>
          <a:srcRect l="1221" t="10668" r="819" b="8163"/>
          <a:stretch/>
        </p:blipFill>
        <p:spPr>
          <a:xfrm>
            <a:off x="1346200" y="1088226"/>
            <a:ext cx="9067897" cy="4508159"/>
          </a:xfrm>
          <a:prstGeom prst="rect">
            <a:avLst/>
          </a:prstGeom>
        </p:spPr>
      </p:pic>
      <p:sp>
        <p:nvSpPr>
          <p:cNvPr id="3" name="Health insurance coverage:  Children under age 18"/>
          <p:cNvSpPr txBox="1">
            <a:spLocks/>
          </p:cNvSpPr>
          <p:nvPr/>
        </p:nvSpPr>
        <p:spPr>
          <a:xfrm>
            <a:off x="1600200" y="292100"/>
            <a:ext cx="8991600" cy="6392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Place of death, by decedent’s age</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1413932" y="5782733"/>
            <a:ext cx="8923867" cy="690033"/>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LTC is long-term care facility. Deaths in a licensed hospice facility and all other places of death are not included</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30. Data from the National Vital Statistics System (NVSS), Mortality.</a:t>
            </a:r>
          </a:p>
        </p:txBody>
      </p:sp>
    </p:spTree>
    <p:extLst>
      <p:ext uri="{BB962C8B-B14F-4D97-AF65-F5344CB8AC3E}">
        <p14:creationId xmlns:p14="http://schemas.microsoft.com/office/powerpoint/2010/main" val="354267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4 is a stacked bar chart showing the percent of live singleton births that were born preterm, by gestational age (less than 32 weeks, 32–33 weeks, and 34–36 weeks) and race and Hispanic origin of mother, for 2016. " title="Preterm singleton births, by gestational age and race and Hispanic origin of mother"/>
          <p:cNvPicPr>
            <a:picLocks noChangeAspect="1"/>
          </p:cNvPicPr>
          <p:nvPr/>
        </p:nvPicPr>
        <p:blipFill rotWithShape="1">
          <a:blip r:embed="rId2">
            <a:extLst>
              <a:ext uri="{28A0092B-C50C-407E-A947-70E740481C1C}">
                <a14:useLocalDpi xmlns:a14="http://schemas.microsoft.com/office/drawing/2010/main" val="0"/>
              </a:ext>
            </a:extLst>
          </a:blip>
          <a:srcRect l="1107" t="10612" r="2882" b="10340"/>
          <a:stretch/>
        </p:blipFill>
        <p:spPr>
          <a:xfrm>
            <a:off x="2677888" y="1296957"/>
            <a:ext cx="6501384" cy="4459627"/>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Preterm singleton births, by gestational age and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race </a:t>
            </a:r>
            <a:r>
              <a:rPr lang="en-US" altLang="en-US" sz="2800" b="1" dirty="0">
                <a:solidFill>
                  <a:prstClr val="black"/>
                </a:solidFill>
                <a:latin typeface="Myriad Pro" panose="020B0503030403020204" pitchFamily="34" charset="0"/>
                <a:sym typeface="Myriad Pro" panose="020B0503030403020204" pitchFamily="34" charset="0"/>
              </a:rPr>
              <a:t>and Hispanic origin of mother</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2693325" y="5669757"/>
            <a:ext cx="6708370" cy="905609"/>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Preterm births are based on the obstetric estimate of gestational age and are for all singleton births. Singleton births refer to single births, in contrast with multiple or higher order births. Estimates may not sum to total percentage due to rounding</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4. Data from the National Vital Statistics System (NVSS), Natality.</a:t>
            </a:r>
          </a:p>
        </p:txBody>
      </p:sp>
    </p:spTree>
    <p:extLst>
      <p:ext uri="{BB962C8B-B14F-4D97-AF65-F5344CB8AC3E}">
        <p14:creationId xmlns:p14="http://schemas.microsoft.com/office/powerpoint/2010/main" val="8231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5 consists of a line graph and a bar chart. The line graph shows the percent of current cigarette smoking among adults aged 18 and over, by age, for 2006 through 2016. The bar chart shows the percent of tobacco use in the past 30 days among adolescents in grades 9 through 12, by selected type of product, for 2011 and 2016. " title="Cigarette smoking among adults and tobacco use among adolescents"/>
          <p:cNvPicPr>
            <a:picLocks noChangeAspect="1"/>
          </p:cNvPicPr>
          <p:nvPr/>
        </p:nvPicPr>
        <p:blipFill rotWithShape="1">
          <a:blip r:embed="rId2">
            <a:extLst>
              <a:ext uri="{28A0092B-C50C-407E-A947-70E740481C1C}">
                <a14:useLocalDpi xmlns:a14="http://schemas.microsoft.com/office/drawing/2010/main" val="0"/>
              </a:ext>
            </a:extLst>
          </a:blip>
          <a:srcRect l="1231" t="13878" b="6938"/>
          <a:stretch/>
        </p:blipFill>
        <p:spPr>
          <a:xfrm>
            <a:off x="2903348" y="1334108"/>
            <a:ext cx="6332092" cy="4391844"/>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Cigarette smoking among adults and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tobacco </a:t>
            </a:r>
            <a:r>
              <a:rPr lang="en-US" altLang="en-US" sz="2800" b="1" dirty="0">
                <a:solidFill>
                  <a:prstClr val="black"/>
                </a:solidFill>
                <a:latin typeface="Myriad Pro" panose="020B0503030403020204" pitchFamily="34" charset="0"/>
                <a:sym typeface="Myriad Pro" panose="020B0503030403020204" pitchFamily="34" charset="0"/>
              </a:rPr>
              <a:t>use among adolescents</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2693325" y="5669757"/>
            <a:ext cx="6708370" cy="1021988"/>
          </a:xfrm>
          <a:prstGeom prst="rect">
            <a:avLst/>
          </a:prstGeom>
        </p:spPr>
        <p:txBody>
          <a:bodyPr vert="horz" lIns="91440" tIns="45720" rIns="91440" bIns="45720" rtlCol="0" anchor="b">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Current cigarette smoking by adults is defined as having smoked 100 or more cigarettes in their lifetime and smoking now, every day or some days. Use of tobacco products by students in grades 9–12 is defined as having used the product on one or more days during the past 30 days. Data on bidis and pipe tobacco can be found in the data table</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5. Data from the National Health Interview Survey (NHIS) and CDC, National Youth Tobacco Survey (NYTS).</a:t>
            </a:r>
          </a:p>
        </p:txBody>
      </p:sp>
    </p:spTree>
    <p:extLst>
      <p:ext uri="{BB962C8B-B14F-4D97-AF65-F5344CB8AC3E}">
        <p14:creationId xmlns:p14="http://schemas.microsoft.com/office/powerpoint/2010/main" val="373802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6 consists of two area graphs, one for men and one for women. Each area graph shows the percent of adults aged 20 and over who were overweight but not obese and the percent of adults with Grade 1, Grade 2, and Grade 3 obesity from the period 1999 to 2000 through the period 2015 to 2016." title="Overweight and obesity among adults"/>
          <p:cNvPicPr>
            <a:picLocks noChangeAspect="1"/>
          </p:cNvPicPr>
          <p:nvPr/>
        </p:nvPicPr>
        <p:blipFill rotWithShape="1">
          <a:blip r:embed="rId2">
            <a:extLst>
              <a:ext uri="{28A0092B-C50C-407E-A947-70E740481C1C}">
                <a14:useLocalDpi xmlns:a14="http://schemas.microsoft.com/office/drawing/2010/main" val="0"/>
              </a:ext>
            </a:extLst>
          </a:blip>
          <a:srcRect l="2065" t="12517" r="1903" b="11700"/>
          <a:stretch/>
        </p:blipFill>
        <p:spPr>
          <a:xfrm>
            <a:off x="2799182" y="1156996"/>
            <a:ext cx="6501384" cy="4572312"/>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Overweight and obesity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among </a:t>
            </a:r>
            <a:r>
              <a:rPr lang="en-US" altLang="en-US" sz="2800" b="1" dirty="0">
                <a:solidFill>
                  <a:prstClr val="black"/>
                </a:solidFill>
                <a:latin typeface="Myriad Pro" panose="020B0503030403020204" pitchFamily="34" charset="0"/>
                <a:sym typeface="Myriad Pro" panose="020B0503030403020204" pitchFamily="34" charset="0"/>
              </a:rPr>
              <a:t>adults</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2693325" y="5669757"/>
            <a:ext cx="6708370" cy="102198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Estimates are age-adjusted. BMI is body mass index. Overweight but not obese is defined as a BMI at or above 25.0 to 29.9. Grade 1 obesity is a BMI </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or above </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30.0 to 34.9, Grade 2 obesity is a BMI from 35.0 to 39.9, and Grade 3 obesity is a BMI greater than or equal to 40.0</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6. Data from the National Health and Nutrition Examination Survey (NHANES).</a:t>
            </a:r>
          </a:p>
        </p:txBody>
      </p:sp>
    </p:spTree>
    <p:extLst>
      <p:ext uri="{BB962C8B-B14F-4D97-AF65-F5344CB8AC3E}">
        <p14:creationId xmlns:p14="http://schemas.microsoft.com/office/powerpoint/2010/main" val="377317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7 is a bar chart showing the percent of children and adolescents aged 2 to 19 years with obesity, by sex and race and Hispanic origin, for the period 2013 to 2016." title="Obesity among children and adolescents"/>
          <p:cNvPicPr>
            <a:picLocks noChangeAspect="1"/>
          </p:cNvPicPr>
          <p:nvPr/>
        </p:nvPicPr>
        <p:blipFill rotWithShape="1">
          <a:blip r:embed="rId2">
            <a:extLst>
              <a:ext uri="{28A0092B-C50C-407E-A947-70E740481C1C}">
                <a14:useLocalDpi xmlns:a14="http://schemas.microsoft.com/office/drawing/2010/main" val="0"/>
              </a:ext>
            </a:extLst>
          </a:blip>
          <a:srcRect l="3136" t="11422" b="8787"/>
          <a:stretch/>
        </p:blipFill>
        <p:spPr>
          <a:xfrm>
            <a:off x="2892829" y="1311206"/>
            <a:ext cx="6143106" cy="4507809"/>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Obesity among children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and </a:t>
            </a:r>
            <a:r>
              <a:rPr lang="en-US" altLang="en-US" sz="2800" b="1" dirty="0">
                <a:solidFill>
                  <a:prstClr val="black"/>
                </a:solidFill>
                <a:latin typeface="Myriad Pro" panose="020B0503030403020204" pitchFamily="34" charset="0"/>
                <a:sym typeface="Myriad Pro" panose="020B0503030403020204" pitchFamily="34" charset="0"/>
              </a:rPr>
              <a:t>adolescents</a:t>
            </a:r>
          </a:p>
        </p:txBody>
      </p:sp>
      <p:sp>
        <p:nvSpPr>
          <p:cNvPr id="4" name="NOTES: Preliminary estimates for the first 9 months of 2016 are shown with a dashed line. Health insurance coverage, definitions, and questionnaires have changed over time.…"/>
          <p:cNvSpPr txBox="1">
            <a:spLocks/>
          </p:cNvSpPr>
          <p:nvPr/>
        </p:nvSpPr>
        <p:spPr>
          <a:xfrm>
            <a:off x="2784765" y="5727946"/>
            <a:ext cx="6708370" cy="839109"/>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 </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Obesity in youth is defined as body mass index (BMI) at or above the sex- and age-specific 95th percentile of the 2000 CDC Growth Charts</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7. Data from the National Health and Nutrition Examination Survey (NHANES).</a:t>
            </a:r>
          </a:p>
        </p:txBody>
      </p:sp>
    </p:spTree>
    <p:extLst>
      <p:ext uri="{BB962C8B-B14F-4D97-AF65-F5344CB8AC3E}">
        <p14:creationId xmlns:p14="http://schemas.microsoft.com/office/powerpoint/2010/main" val="249630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8 is a line graph showing the percent of children under age 18 years with current asthma, by race and Hispanic origin, for 2006 through 2016." title="Current asthma "/>
          <p:cNvPicPr>
            <a:picLocks noChangeAspect="1"/>
          </p:cNvPicPr>
          <p:nvPr/>
        </p:nvPicPr>
        <p:blipFill rotWithShape="1">
          <a:blip r:embed="rId2">
            <a:extLst>
              <a:ext uri="{28A0092B-C50C-407E-A947-70E740481C1C}">
                <a14:useLocalDpi xmlns:a14="http://schemas.microsoft.com/office/drawing/2010/main" val="0"/>
              </a:ext>
            </a:extLst>
          </a:blip>
          <a:srcRect l="1301" t="10577" b="8998"/>
          <a:stretch/>
        </p:blipFill>
        <p:spPr>
          <a:xfrm>
            <a:off x="2642769" y="1153602"/>
            <a:ext cx="6501384" cy="4661914"/>
          </a:xfrm>
          <a:prstGeom prst="rect">
            <a:avLst/>
          </a:prstGeom>
        </p:spPr>
      </p:pic>
      <p:sp>
        <p:nvSpPr>
          <p:cNvPr id="3" name="Health insurance coverage:  Children under age 18"/>
          <p:cNvSpPr txBox="1">
            <a:spLocks/>
          </p:cNvSpPr>
          <p:nvPr/>
        </p:nvSpPr>
        <p:spPr>
          <a:xfrm>
            <a:off x="1600200" y="223935"/>
            <a:ext cx="8991600" cy="8657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Current asthma </a:t>
            </a:r>
            <a:endParaRPr lang="en-US" altLang="en-US" sz="2800" b="1" dirty="0" smtClean="0">
              <a:solidFill>
                <a:prstClr val="black"/>
              </a:solidFill>
              <a:latin typeface="Myriad Pro" panose="020B0503030403020204" pitchFamily="34" charset="0"/>
              <a:sym typeface="Myriad Pro" panose="020B0503030403020204" pitchFamily="34" charset="0"/>
            </a:endParaRPr>
          </a:p>
          <a:p>
            <a:pPr defTabSz="788988"/>
            <a:r>
              <a:rPr lang="en-US" altLang="en-US" sz="2800" b="1" dirty="0" smtClean="0">
                <a:solidFill>
                  <a:prstClr val="black"/>
                </a:solidFill>
                <a:latin typeface="Myriad Pro" panose="020B0503030403020204" pitchFamily="34" charset="0"/>
                <a:sym typeface="Myriad Pro" panose="020B0503030403020204" pitchFamily="34" charset="0"/>
              </a:rPr>
              <a:t>among children</a:t>
            </a:r>
            <a:endParaRPr lang="en-US" altLang="en-US" sz="2800" b="1" dirty="0">
              <a:solidFill>
                <a:prstClr val="black"/>
              </a:solidFill>
              <a:latin typeface="Myriad Pro" panose="020B0503030403020204" pitchFamily="34" charset="0"/>
              <a:sym typeface="Myriad Pro" panose="020B0503030403020204" pitchFamily="34" charset="0"/>
            </a:endParaRPr>
          </a:p>
        </p:txBody>
      </p:sp>
      <p:sp>
        <p:nvSpPr>
          <p:cNvPr id="4" name="NOTES: Preliminary estimates for the first 9 months of 2016 are shown with a dashed line. Health insurance coverage, definitions, and questionnaires have changed over time.…"/>
          <p:cNvSpPr txBox="1">
            <a:spLocks/>
          </p:cNvSpPr>
          <p:nvPr/>
        </p:nvSpPr>
        <p:spPr>
          <a:xfrm>
            <a:off x="2712156" y="5864852"/>
            <a:ext cx="6708370" cy="448410"/>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8. Data from the National Health Interview Survey (NHIS).</a:t>
            </a:r>
          </a:p>
        </p:txBody>
      </p:sp>
    </p:spTree>
    <p:extLst>
      <p:ext uri="{BB962C8B-B14F-4D97-AF65-F5344CB8AC3E}">
        <p14:creationId xmlns:p14="http://schemas.microsoft.com/office/powerpoint/2010/main" val="372884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9 consists of two line graphs, one for heart disease and one for cancer. The first line graph shows the percent of adults aged 45 and over who have been told that they had heart disease, by sex and age, for 2006 through 2016.&#10;&#10;The second line graph shows the percent of adults aged 45 and over &#10;who had ever been told by a doctor or other health professional that they had cancer or a malignancy of any kind, by sex and age, for 2006 through 2016." title="Heart disease and cancer "/>
          <p:cNvPicPr>
            <a:picLocks noChangeAspect="1"/>
          </p:cNvPicPr>
          <p:nvPr/>
        </p:nvPicPr>
        <p:blipFill rotWithShape="1">
          <a:blip r:embed="rId2">
            <a:extLst>
              <a:ext uri="{28A0092B-C50C-407E-A947-70E740481C1C}">
                <a14:useLocalDpi xmlns:a14="http://schemas.microsoft.com/office/drawing/2010/main" val="0"/>
              </a:ext>
            </a:extLst>
          </a:blip>
          <a:srcRect l="1484" t="12188" r="1393" b="10106"/>
          <a:stretch/>
        </p:blipFill>
        <p:spPr>
          <a:xfrm>
            <a:off x="1045029" y="1492898"/>
            <a:ext cx="9769151" cy="3676262"/>
          </a:xfrm>
          <a:prstGeom prst="rect">
            <a:avLst/>
          </a:prstGeom>
        </p:spPr>
      </p:pic>
      <p:sp>
        <p:nvSpPr>
          <p:cNvPr id="3" name="Health insurance coverage:  Children under age 18"/>
          <p:cNvSpPr txBox="1">
            <a:spLocks/>
          </p:cNvSpPr>
          <p:nvPr/>
        </p:nvSpPr>
        <p:spPr>
          <a:xfrm>
            <a:off x="1600200" y="292100"/>
            <a:ext cx="8991600" cy="888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88988"/>
            <a:r>
              <a:rPr lang="en-US" altLang="en-US" sz="2800" b="1" dirty="0">
                <a:solidFill>
                  <a:prstClr val="black"/>
                </a:solidFill>
                <a:latin typeface="Myriad Pro" panose="020B0503030403020204" pitchFamily="34" charset="0"/>
                <a:sym typeface="Myriad Pro" panose="020B0503030403020204" pitchFamily="34" charset="0"/>
              </a:rPr>
              <a:t>Heart disease and cancer </a:t>
            </a:r>
          </a:p>
        </p:txBody>
      </p:sp>
      <p:sp>
        <p:nvSpPr>
          <p:cNvPr id="5" name="NOTES: Preliminary estimates for the first 9 months of 2016 are shown with a dashed line. Health insurance coverage, definitions, and questionnaires have changed over time.…"/>
          <p:cNvSpPr txBox="1">
            <a:spLocks/>
          </p:cNvSpPr>
          <p:nvPr/>
        </p:nvSpPr>
        <p:spPr>
          <a:xfrm>
            <a:off x="1105594" y="5311834"/>
            <a:ext cx="9692640" cy="112221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NOTES: Heart disease is based on self-reported responses to questions about whether respondents had ever been told by a doctor or other health professional that they had coronary heart disease, angina (angina pectoris), a heart attack (myocardial infarction), or any other kind of heart disease or heart condition. Cancer is based on self-reported responses to a question about whether respondents had ever been told by a doctor or other health professional that they had cancer or a malignancy of any kind. Excludes squamous cell and basal cell carcinoma</a:t>
            </a:r>
            <a:r>
              <a:rPr lang="en-US" altLang="en-US" sz="1050" dirty="0" smtClean="0">
                <a:solidFill>
                  <a:prstClr val="black"/>
                </a:solidFill>
                <a:latin typeface="Myriad Pro" panose="020B0503030403020204" pitchFamily="34" charset="0"/>
                <a:cs typeface="Times New Roman" panose="02020603050405020304" pitchFamily="18" charset="0"/>
                <a:sym typeface="Myriad Pro" panose="020B0503030403020204" pitchFamily="34" charset="0"/>
              </a:rPr>
              <a:t>.</a:t>
            </a:r>
            <a:endPar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endParaRPr>
          </a:p>
          <a:p>
            <a:pPr algn="l">
              <a:lnSpc>
                <a:spcPct val="120000"/>
              </a:lnSpc>
              <a:tabLst>
                <a:tab pos="114300" algn="l"/>
                <a:tab pos="228600" algn="l"/>
                <a:tab pos="342900" algn="l"/>
              </a:tabLst>
            </a:pP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SOURCE: NCHS, </a:t>
            </a:r>
            <a:r>
              <a:rPr lang="en-US" altLang="en-US" sz="1050" i="1"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Health, United States, 2017</a:t>
            </a:r>
            <a:r>
              <a:rPr lang="en-US" altLang="en-US" sz="1050" dirty="0">
                <a:solidFill>
                  <a:prstClr val="black"/>
                </a:solidFill>
                <a:latin typeface="Myriad Pro" panose="020B0503030403020204" pitchFamily="34" charset="0"/>
                <a:cs typeface="Times New Roman" panose="02020603050405020304" pitchFamily="18" charset="0"/>
                <a:sym typeface="Myriad Pro" panose="020B0503030403020204" pitchFamily="34" charset="0"/>
              </a:rPr>
              <a:t>, Figure 9. Data from the National Health Interview Survey (NHIS).</a:t>
            </a:r>
          </a:p>
        </p:txBody>
      </p:sp>
    </p:spTree>
    <p:extLst>
      <p:ext uri="{BB962C8B-B14F-4D97-AF65-F5344CB8AC3E}">
        <p14:creationId xmlns:p14="http://schemas.microsoft.com/office/powerpoint/2010/main" val="2736086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2055</Words>
  <Application>Microsoft Office PowerPoint</Application>
  <PresentationFormat>Widescreen</PresentationFormat>
  <Paragraphs>106</Paragraphs>
  <Slides>30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Myriad Pro</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Woodall, Ashley (CDC/OPHSS/NCHS)</dc:creator>
  <cp:lastModifiedBy>Woodall, Ashley (CDC/OPHSS/NCHS)</cp:lastModifiedBy>
  <cp:revision>31</cp:revision>
  <dcterms:created xsi:type="dcterms:W3CDTF">2018-08-02T20:07:24Z</dcterms:created>
  <dcterms:modified xsi:type="dcterms:W3CDTF">2018-08-15T18:15:33Z</dcterms:modified>
</cp:coreProperties>
</file>