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4"/>
  </p:notesMasterIdLst>
  <p:sldIdLst>
    <p:sldId id="256" r:id="rId2"/>
    <p:sldId id="317" r:id="rId3"/>
    <p:sldId id="367" r:id="rId4"/>
    <p:sldId id="319" r:id="rId5"/>
    <p:sldId id="368" r:id="rId6"/>
    <p:sldId id="369" r:id="rId7"/>
    <p:sldId id="322" r:id="rId8"/>
    <p:sldId id="323" r:id="rId9"/>
    <p:sldId id="324" r:id="rId10"/>
    <p:sldId id="325" r:id="rId11"/>
    <p:sldId id="326" r:id="rId12"/>
    <p:sldId id="327" r:id="rId13"/>
    <p:sldId id="328" r:id="rId14"/>
    <p:sldId id="329" r:id="rId15"/>
    <p:sldId id="330" r:id="rId16"/>
    <p:sldId id="331" r:id="rId17"/>
    <p:sldId id="370" r:id="rId18"/>
    <p:sldId id="371" r:id="rId19"/>
    <p:sldId id="334" r:id="rId20"/>
    <p:sldId id="335" r:id="rId21"/>
    <p:sldId id="336" r:id="rId22"/>
    <p:sldId id="337" r:id="rId23"/>
    <p:sldId id="338" r:id="rId24"/>
    <p:sldId id="372" r:id="rId25"/>
    <p:sldId id="373" r:id="rId26"/>
    <p:sldId id="374" r:id="rId27"/>
    <p:sldId id="375" r:id="rId28"/>
    <p:sldId id="343" r:id="rId29"/>
    <p:sldId id="344" r:id="rId30"/>
    <p:sldId id="345" r:id="rId31"/>
    <p:sldId id="376" r:id="rId32"/>
    <p:sldId id="377" r:id="rId33"/>
    <p:sldId id="378" r:id="rId34"/>
    <p:sldId id="379" r:id="rId35"/>
    <p:sldId id="380" r:id="rId36"/>
    <p:sldId id="381" r:id="rId37"/>
    <p:sldId id="382" r:id="rId38"/>
    <p:sldId id="383" r:id="rId39"/>
    <p:sldId id="384" r:id="rId40"/>
    <p:sldId id="385" r:id="rId41"/>
    <p:sldId id="386" r:id="rId42"/>
    <p:sldId id="357" r:id="rId43"/>
    <p:sldId id="358" r:id="rId44"/>
    <p:sldId id="387" r:id="rId45"/>
    <p:sldId id="360" r:id="rId46"/>
    <p:sldId id="361" r:id="rId47"/>
    <p:sldId id="362" r:id="rId48"/>
    <p:sldId id="363" r:id="rId49"/>
    <p:sldId id="316" r:id="rId50"/>
    <p:sldId id="388" r:id="rId51"/>
    <p:sldId id="365" r:id="rId52"/>
    <p:sldId id="389" r:id="rId5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Felt Tip Roman" panose="020B0604020202020204"/>
      <p:italic r:id="rId59"/>
    </p:embeddedFont>
    <p:embeddedFont>
      <p:font typeface="Myriad Pro" panose="020B0503030403020204" pitchFamily="34" charset="0"/>
      <p:regular r:id="rId60"/>
      <p:bold r:id="rId61"/>
      <p:italic r:id="rId62"/>
      <p:boldItalic r:id="rId63"/>
    </p:embeddedFont>
    <p:embeddedFont>
      <p:font typeface="Myriad Pro Light" panose="020B0603030403020204" pitchFamily="34" charset="0"/>
      <p:bold r:id="rId64"/>
      <p:boldItalic r:id="rId6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ebecca J Guerin" initials="RJG" lastIdx="1" clrIdx="0"/>
  <p:cmAuthor id="1" name="Ortiz, Bermang (CDC/NIOSH/EID)" initials="OB(" lastIdx="1" clrIdx="1">
    <p:extLst>
      <p:ext uri="{19B8F6BF-5375-455C-9EA6-DF929625EA0E}">
        <p15:presenceInfo xmlns:p15="http://schemas.microsoft.com/office/powerpoint/2012/main" userId="S-1-5-21-1207783550-2075000910-922709458-40438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396A"/>
    <a:srgbClr val="F050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91" autoAdjust="0"/>
    <p:restoredTop sz="99661" autoAdjust="0"/>
  </p:normalViewPr>
  <p:slideViewPr>
    <p:cSldViewPr>
      <p:cViewPr varScale="1">
        <p:scale>
          <a:sx n="111" d="100"/>
          <a:sy n="111" d="100"/>
        </p:scale>
        <p:origin x="114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4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2" d="100"/>
          <a:sy n="92" d="100"/>
        </p:scale>
        <p:origin x="-3450" y="-120"/>
      </p:cViewPr>
      <p:guideLst>
        <p:guide orient="horz" pos="2880"/>
        <p:guide pos="2160"/>
      </p:guideLst>
    </p:cSldViewPr>
  </p:notesViewPr>
  <p:gridSpacing cx="457200" cy="457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1.fntdata"/><Relationship Id="rId63" Type="http://schemas.openxmlformats.org/officeDocument/2006/relationships/font" Target="fonts/font9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66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61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9A927-64C1-4D25-9512-E343EAC8772D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18086F-7C81-4F02-877E-DABF31823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824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A83DA27-AB72-4884-9D87-5988CFF4BB6A}" type="slidenum">
              <a:rPr lang="en-US" smtClean="0"/>
              <a:pPr eaLnBrk="1" hangingPunct="1"/>
              <a:t>3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61389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8814" indent="-288005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52021" indent="-230404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12830" indent="-230404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73639" indent="-230404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34448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95256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56065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16873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FFA2905-E025-40B3-ADC4-2AFA6470BDAD}" type="slidenum">
              <a:rPr lang="en-US" smtClean="0"/>
              <a:pPr eaLnBrk="1" hangingPunct="1"/>
              <a:t>29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817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FFA2905-E025-40B3-ADC4-2AFA6470BDAD}" type="slidenum">
              <a:rPr lang="en-US" smtClean="0"/>
              <a:pPr eaLnBrk="1" hangingPunct="1"/>
              <a:t>31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8621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FFA2905-E025-40B3-ADC4-2AFA6470BDAD}" type="slidenum">
              <a:rPr lang="en-US" smtClean="0">
                <a:solidFill>
                  <a:prstClr val="black"/>
                </a:solidFill>
              </a:rPr>
              <a:pPr eaLnBrk="1" hangingPunct="1"/>
              <a:t>41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3518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392FB61-B3CE-4F8C-A5C1-0CF1E76C4F99}" type="slidenum">
              <a:rPr lang="en-US" smtClean="0"/>
              <a:pPr eaLnBrk="1" hangingPunct="1"/>
              <a:t>43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727970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392FB61-B3CE-4F8C-A5C1-0CF1E76C4F99}" type="slidenum">
              <a:rPr lang="en-US" smtClean="0"/>
              <a:pPr eaLnBrk="1" hangingPunct="1"/>
              <a:t>44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85684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FFA2905-E025-40B3-ADC4-2AFA6470BDAD}" type="slidenum">
              <a:rPr lang="en-US" smtClean="0">
                <a:solidFill>
                  <a:prstClr val="black"/>
                </a:solidFill>
              </a:rPr>
              <a:pPr eaLnBrk="1" hangingPunct="1"/>
              <a:t>45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5098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392FB61-B3CE-4F8C-A5C1-0CF1E76C4F99}" type="slidenum">
              <a:rPr lang="en-US" smtClean="0"/>
              <a:pPr eaLnBrk="1" hangingPunct="1"/>
              <a:t>47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876059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FFA2905-E025-40B3-ADC4-2AFA6470BDAD}" type="slidenum">
              <a:rPr lang="en-US" smtClean="0">
                <a:solidFill>
                  <a:prstClr val="black"/>
                </a:solidFill>
              </a:rPr>
              <a:pPr eaLnBrk="1" hangingPunct="1"/>
              <a:t>48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5391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392FB61-B3CE-4F8C-A5C1-0CF1E76C4F99}" type="slidenum">
              <a:rPr lang="en-US" smtClean="0">
                <a:solidFill>
                  <a:prstClr val="black"/>
                </a:solidFill>
              </a:rPr>
              <a:pPr eaLnBrk="1" hangingPunct="1"/>
              <a:t>49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5737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FFA2905-E025-40B3-ADC4-2AFA6470BDAD}" type="slidenum">
              <a:rPr lang="en-US" smtClean="0">
                <a:solidFill>
                  <a:prstClr val="black"/>
                </a:solidFill>
              </a:rPr>
              <a:pPr eaLnBrk="1" hangingPunct="1"/>
              <a:t>51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592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8814" indent="-288005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52021" indent="-230404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12830" indent="-230404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73639" indent="-230404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34448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95256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56065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16873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FE83621-67B7-427F-BF85-ECA8E931A10E}" type="slidenum">
              <a:rPr lang="en-US" smtClean="0"/>
              <a:pPr eaLnBrk="1" hangingPunct="1"/>
              <a:t>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980306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FFA2905-E025-40B3-ADC4-2AFA6470BDAD}" type="slidenum">
              <a:rPr lang="en-US" smtClean="0">
                <a:solidFill>
                  <a:prstClr val="black"/>
                </a:solidFill>
              </a:rPr>
              <a:pPr eaLnBrk="1" hangingPunct="1"/>
              <a:t>52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282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FFA2905-E025-40B3-ADC4-2AFA6470BDAD}" type="slidenum">
              <a:rPr lang="en-US" smtClean="0"/>
              <a:pPr eaLnBrk="1" hangingPunct="1"/>
              <a:t>16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362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D6D2BA5-6EC1-4358-B214-D7CE39A0EBFA}" type="slidenum">
              <a:rPr lang="en-US" smtClean="0"/>
              <a:pPr eaLnBrk="1" hangingPunct="1"/>
              <a:t>17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86555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FE83621-67B7-427F-BF85-ECA8E931A10E}" type="slidenum">
              <a:rPr lang="en-US" smtClean="0"/>
              <a:pPr eaLnBrk="1" hangingPunct="1"/>
              <a:t>18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36738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392FB61-B3CE-4F8C-A5C1-0CF1E76C4F99}" type="slidenum">
              <a:rPr lang="en-US" smtClean="0"/>
              <a:pPr eaLnBrk="1" hangingPunct="1"/>
              <a:t>19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50133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8814" indent="-288005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52021" indent="-230404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12830" indent="-230404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73639" indent="-230404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34448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95256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56065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16873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392FB61-B3CE-4F8C-A5C1-0CF1E76C4F99}" type="slidenum">
              <a:rPr lang="en-US" smtClean="0"/>
              <a:pPr eaLnBrk="1" hangingPunct="1"/>
              <a:t>21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296700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8814" indent="-288005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52021" indent="-230404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12830" indent="-230404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73639" indent="-230404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34448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95256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56065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16873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392FB61-B3CE-4F8C-A5C1-0CF1E76C4F99}" type="slidenum">
              <a:rPr lang="en-US" smtClean="0"/>
              <a:pPr eaLnBrk="1" hangingPunct="1"/>
              <a:t>22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649557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8814" indent="-288005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52021" indent="-230404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12830" indent="-230404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73639" indent="-230404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34448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95256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56065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16873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392FB61-B3CE-4F8C-A5C1-0CF1E76C4F99}" type="slidenum">
              <a:rPr lang="en-US" smtClean="0"/>
              <a:pPr eaLnBrk="1" hangingPunct="1"/>
              <a:t>23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33897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3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52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563" y="127000"/>
            <a:ext cx="7445375" cy="10810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50913" y="1504950"/>
            <a:ext cx="3752850" cy="4591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56163" y="1504950"/>
            <a:ext cx="3754437" cy="22193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56163" y="3876675"/>
            <a:ext cx="3754437" cy="22193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Youth@Work - Talking Safety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8F274-AD71-447F-A07E-8A986A6D82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168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latin typeface="Myriad Pro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266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312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99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686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24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15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4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499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9411C-A4EA-4F74-93BF-73DAA631961B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589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 baseline="0">
          <a:solidFill>
            <a:schemeClr val="tx1"/>
          </a:solidFill>
          <a:latin typeface="Myriad Pro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Myriad Pro Light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dc.gov/niosh/topics/youth/chartpackage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hyperlink" Target="http://www.cdc.gov/mmwr/preview/mmwrhtml/mm5915a2.htm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.vml"/><Relationship Id="rId6" Type="http://schemas.openxmlformats.org/officeDocument/2006/relationships/hyperlink" Target="http://www.cdc.gov/niosh/topics/youth/chartpackage.html" TargetMode="Externa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2.vml"/><Relationship Id="rId6" Type="http://schemas.openxmlformats.org/officeDocument/2006/relationships/hyperlink" Target="http://www.cdc.gov/niosh/topics/youth/chartpackage.html" TargetMode="Externa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youtu.be/jy9YDD1LTiI" TargetMode="Externa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39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1676400"/>
            <a:ext cx="9144000" cy="3771900"/>
          </a:xfrm>
          <a:custGeom>
            <a:avLst/>
            <a:gdLst>
              <a:gd name="connsiteX0" fmla="*/ 27296 w 9416955"/>
              <a:gd name="connsiteY0" fmla="*/ 163773 h 3220871"/>
              <a:gd name="connsiteX1" fmla="*/ 9416955 w 9416955"/>
              <a:gd name="connsiteY1" fmla="*/ 0 h 3220871"/>
              <a:gd name="connsiteX2" fmla="*/ 9416955 w 9416955"/>
              <a:gd name="connsiteY2" fmla="*/ 3220871 h 3220871"/>
              <a:gd name="connsiteX3" fmla="*/ 0 w 9416955"/>
              <a:gd name="connsiteY3" fmla="*/ 3002507 h 3220871"/>
              <a:gd name="connsiteX4" fmla="*/ 27296 w 9416955"/>
              <a:gd name="connsiteY4" fmla="*/ 163773 h 3220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6955" h="3220871">
                <a:moveTo>
                  <a:pt x="27296" y="163773"/>
                </a:moveTo>
                <a:lnTo>
                  <a:pt x="9416955" y="0"/>
                </a:lnTo>
                <a:lnTo>
                  <a:pt x="9416955" y="3220871"/>
                </a:lnTo>
                <a:lnTo>
                  <a:pt x="0" y="3002507"/>
                </a:lnTo>
                <a:lnTo>
                  <a:pt x="27296" y="16377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773321"/>
            <a:ext cx="8172448" cy="12954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rgbClr val="1F396A"/>
                </a:solidFill>
                <a:latin typeface="+mn-lt"/>
                <a:cs typeface="Arial" pitchFamily="34" charset="0"/>
              </a:rPr>
              <a:t>Un </a:t>
            </a:r>
            <a:r>
              <a:rPr lang="en-US" b="1" dirty="0" err="1" smtClean="0">
                <a:solidFill>
                  <a:srgbClr val="1F396A"/>
                </a:solidFill>
                <a:latin typeface="+mn-lt"/>
                <a:cs typeface="Arial" pitchFamily="34" charset="0"/>
              </a:rPr>
              <a:t>programa</a:t>
            </a:r>
            <a:r>
              <a:rPr lang="en-US" b="1" dirty="0" smtClean="0">
                <a:solidFill>
                  <a:srgbClr val="1F396A"/>
                </a:solidFill>
                <a:latin typeface="+mn-lt"/>
                <a:cs typeface="Arial" pitchFamily="34" charset="0"/>
              </a:rPr>
              <a:t> de </a:t>
            </a:r>
            <a:r>
              <a:rPr lang="en-US" b="1" dirty="0" err="1" smtClean="0">
                <a:solidFill>
                  <a:srgbClr val="1F396A"/>
                </a:solidFill>
                <a:latin typeface="+mn-lt"/>
                <a:cs typeface="Arial" pitchFamily="34" charset="0"/>
              </a:rPr>
              <a:t>estudios</a:t>
            </a:r>
            <a:r>
              <a:rPr lang="en-US" b="1" dirty="0" smtClean="0">
                <a:solidFill>
                  <a:srgbClr val="1F396A"/>
                </a:solidFill>
                <a:latin typeface="+mn-lt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1F396A"/>
                </a:solidFill>
                <a:latin typeface="+mn-lt"/>
                <a:cs typeface="Arial" pitchFamily="34" charset="0"/>
              </a:rPr>
              <a:t>sobre</a:t>
            </a:r>
            <a:r>
              <a:rPr lang="en-US" b="1" dirty="0" smtClean="0">
                <a:solidFill>
                  <a:srgbClr val="1F396A"/>
                </a:solidFill>
                <a:latin typeface="+mn-lt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1F396A"/>
                </a:solidFill>
                <a:latin typeface="+mn-lt"/>
                <a:cs typeface="Arial" pitchFamily="34" charset="0"/>
              </a:rPr>
              <a:t>seguridad</a:t>
            </a:r>
            <a:r>
              <a:rPr lang="en-US" b="1" dirty="0" smtClean="0">
                <a:solidFill>
                  <a:srgbClr val="1F396A"/>
                </a:solidFill>
                <a:latin typeface="+mn-lt"/>
                <a:cs typeface="Arial" pitchFamily="34" charset="0"/>
              </a:rPr>
              <a:t> y </a:t>
            </a:r>
            <a:r>
              <a:rPr lang="en-US" b="1" dirty="0" err="1" smtClean="0">
                <a:solidFill>
                  <a:srgbClr val="1F396A"/>
                </a:solidFill>
                <a:latin typeface="+mn-lt"/>
                <a:cs typeface="Arial" pitchFamily="34" charset="0"/>
              </a:rPr>
              <a:t>salud</a:t>
            </a:r>
            <a:r>
              <a:rPr lang="en-US" b="1" dirty="0" smtClean="0">
                <a:solidFill>
                  <a:srgbClr val="1F396A"/>
                </a:solidFill>
                <a:latin typeface="+mn-lt"/>
                <a:cs typeface="Arial" pitchFamily="34" charset="0"/>
              </a:rPr>
              <a:t> para </a:t>
            </a:r>
            <a:r>
              <a:rPr lang="en-US" b="1" dirty="0" err="1" smtClean="0">
                <a:solidFill>
                  <a:srgbClr val="1F396A"/>
                </a:solidFill>
                <a:latin typeface="+mn-lt"/>
                <a:cs typeface="Arial" pitchFamily="34" charset="0"/>
              </a:rPr>
              <a:t>trabajadores</a:t>
            </a:r>
            <a:r>
              <a:rPr lang="en-US" b="1" dirty="0" smtClean="0">
                <a:solidFill>
                  <a:srgbClr val="1F396A"/>
                </a:solidFill>
                <a:latin typeface="+mn-lt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1F396A"/>
                </a:solidFill>
                <a:latin typeface="+mn-lt"/>
                <a:cs typeface="Arial" pitchFamily="34" charset="0"/>
              </a:rPr>
              <a:t>jóvenes</a:t>
            </a:r>
            <a:endParaRPr lang="en-US" b="1" dirty="0" smtClean="0">
              <a:solidFill>
                <a:srgbClr val="1F396A"/>
              </a:solidFill>
              <a:latin typeface="+mn-lt"/>
              <a:cs typeface="Arial" pitchFamily="34" charset="0"/>
            </a:endParaRPr>
          </a:p>
          <a:p>
            <a:r>
              <a:rPr lang="en-US" dirty="0" err="1" smtClean="0">
                <a:solidFill>
                  <a:srgbClr val="1F396A"/>
                </a:solidFill>
                <a:latin typeface="+mn-lt"/>
                <a:cs typeface="Arial" pitchFamily="34" charset="0"/>
              </a:rPr>
              <a:t>Edición</a:t>
            </a:r>
            <a:r>
              <a:rPr lang="en-US" dirty="0" smtClean="0">
                <a:solidFill>
                  <a:srgbClr val="1F396A"/>
                </a:solidFill>
                <a:latin typeface="+mn-lt"/>
                <a:cs typeface="Arial" pitchFamily="34" charset="0"/>
              </a:rPr>
              <a:t> para Oklahoma</a:t>
            </a:r>
            <a:endParaRPr lang="en-US" dirty="0">
              <a:solidFill>
                <a:srgbClr val="1F396A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386" y="1983776"/>
            <a:ext cx="4448175" cy="15785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773" y="5668242"/>
            <a:ext cx="4171950" cy="9077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" y="5752762"/>
            <a:ext cx="4572000" cy="6924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DEPARTMENTO DE SALUD Y SERVICIOS HUMANOS</a:t>
            </a:r>
          </a:p>
          <a:p>
            <a:r>
              <a:rPr lang="en-US" sz="13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Centros</a:t>
            </a:r>
            <a:r>
              <a:rPr lang="en-US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para el Control y la </a:t>
            </a:r>
            <a:r>
              <a:rPr lang="en-US" sz="13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Prevención</a:t>
            </a:r>
            <a:r>
              <a:rPr lang="en-US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13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Enfermedades</a:t>
            </a:r>
            <a:endParaRPr lang="en-US" sz="13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3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Instituto</a:t>
            </a:r>
            <a:r>
              <a:rPr lang="en-US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Nacional para la </a:t>
            </a:r>
            <a:r>
              <a:rPr lang="en-US" sz="13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Seguridad</a:t>
            </a:r>
            <a:r>
              <a:rPr lang="en-US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y </a:t>
            </a:r>
            <a:r>
              <a:rPr lang="en-US" sz="13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Salud</a:t>
            </a:r>
            <a:r>
              <a:rPr lang="en-US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Ocupacional</a:t>
            </a:r>
            <a:endParaRPr lang="en-US" sz="1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reeform 7"/>
          <p:cNvSpPr>
            <a:spLocks noChangeAspect="1"/>
          </p:cNvSpPr>
          <p:nvPr/>
        </p:nvSpPr>
        <p:spPr>
          <a:xfrm>
            <a:off x="-2" y="-2"/>
            <a:ext cx="1733266" cy="1678674"/>
          </a:xfrm>
          <a:custGeom>
            <a:avLst/>
            <a:gdLst>
              <a:gd name="connsiteX0" fmla="*/ 0 w 1733266"/>
              <a:gd name="connsiteY0" fmla="*/ 0 h 1678674"/>
              <a:gd name="connsiteX1" fmla="*/ 27295 w 1733266"/>
              <a:gd name="connsiteY1" fmla="*/ 1678674 h 1678674"/>
              <a:gd name="connsiteX2" fmla="*/ 1719618 w 1733266"/>
              <a:gd name="connsiteY2" fmla="*/ 1624083 h 1678674"/>
              <a:gd name="connsiteX3" fmla="*/ 1733266 w 1733266"/>
              <a:gd name="connsiteY3" fmla="*/ 27295 h 1678674"/>
              <a:gd name="connsiteX4" fmla="*/ 0 w 1733266"/>
              <a:gd name="connsiteY4" fmla="*/ 0 h 167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3266" h="1678674">
                <a:moveTo>
                  <a:pt x="0" y="0"/>
                </a:moveTo>
                <a:lnTo>
                  <a:pt x="27295" y="1678674"/>
                </a:lnTo>
                <a:lnTo>
                  <a:pt x="1719618" y="1624083"/>
                </a:lnTo>
                <a:lnTo>
                  <a:pt x="1733266" y="27295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/>
            <a:srcRect/>
            <a:tile tx="0" ty="0" sx="46000" sy="46000" flip="none" algn="tl"/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1897039" y="13648"/>
            <a:ext cx="1569492" cy="1596788"/>
          </a:xfrm>
          <a:custGeom>
            <a:avLst/>
            <a:gdLst>
              <a:gd name="connsiteX0" fmla="*/ 0 w 1569492"/>
              <a:gd name="connsiteY0" fmla="*/ 0 h 1596788"/>
              <a:gd name="connsiteX1" fmla="*/ 0 w 1569492"/>
              <a:gd name="connsiteY1" fmla="*/ 1596788 h 1596788"/>
              <a:gd name="connsiteX2" fmla="*/ 1555845 w 1569492"/>
              <a:gd name="connsiteY2" fmla="*/ 1555845 h 1596788"/>
              <a:gd name="connsiteX3" fmla="*/ 1569492 w 1569492"/>
              <a:gd name="connsiteY3" fmla="*/ 0 h 1596788"/>
              <a:gd name="connsiteX4" fmla="*/ 0 w 1569492"/>
              <a:gd name="connsiteY4" fmla="*/ 0 h 159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9492" h="1596788">
                <a:moveTo>
                  <a:pt x="0" y="0"/>
                </a:moveTo>
                <a:lnTo>
                  <a:pt x="0" y="1596788"/>
                </a:lnTo>
                <a:lnTo>
                  <a:pt x="1555845" y="1555845"/>
                </a:lnTo>
                <a:lnTo>
                  <a:pt x="1569492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/>
            <a:srcRect/>
            <a:tile tx="0" ty="0" sx="42000" sy="42000" flip="none" algn="tl"/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3620778" y="13649"/>
            <a:ext cx="1637021" cy="1565370"/>
          </a:xfrm>
          <a:custGeom>
            <a:avLst/>
            <a:gdLst>
              <a:gd name="connsiteX0" fmla="*/ 13648 w 1501254"/>
              <a:gd name="connsiteY0" fmla="*/ 13648 h 1555845"/>
              <a:gd name="connsiteX1" fmla="*/ 0 w 1501254"/>
              <a:gd name="connsiteY1" fmla="*/ 1555845 h 1555845"/>
              <a:gd name="connsiteX2" fmla="*/ 1473959 w 1501254"/>
              <a:gd name="connsiteY2" fmla="*/ 1514901 h 1555845"/>
              <a:gd name="connsiteX3" fmla="*/ 1501254 w 1501254"/>
              <a:gd name="connsiteY3" fmla="*/ 0 h 1555845"/>
              <a:gd name="connsiteX4" fmla="*/ 13648 w 1501254"/>
              <a:gd name="connsiteY4" fmla="*/ 13648 h 1555845"/>
              <a:gd name="connsiteX0" fmla="*/ 13648 w 1501254"/>
              <a:gd name="connsiteY0" fmla="*/ 13648 h 1555845"/>
              <a:gd name="connsiteX1" fmla="*/ 0 w 1501254"/>
              <a:gd name="connsiteY1" fmla="*/ 1555845 h 1555845"/>
              <a:gd name="connsiteX2" fmla="*/ 1482745 w 1501254"/>
              <a:gd name="connsiteY2" fmla="*/ 1533951 h 1555845"/>
              <a:gd name="connsiteX3" fmla="*/ 1501254 w 1501254"/>
              <a:gd name="connsiteY3" fmla="*/ 0 h 1555845"/>
              <a:gd name="connsiteX4" fmla="*/ 13648 w 1501254"/>
              <a:gd name="connsiteY4" fmla="*/ 13648 h 1555845"/>
              <a:gd name="connsiteX0" fmla="*/ 22434 w 1510040"/>
              <a:gd name="connsiteY0" fmla="*/ 13648 h 1565370"/>
              <a:gd name="connsiteX1" fmla="*/ 0 w 1510040"/>
              <a:gd name="connsiteY1" fmla="*/ 1565370 h 1565370"/>
              <a:gd name="connsiteX2" fmla="*/ 1491531 w 1510040"/>
              <a:gd name="connsiteY2" fmla="*/ 1533951 h 1565370"/>
              <a:gd name="connsiteX3" fmla="*/ 1510040 w 1510040"/>
              <a:gd name="connsiteY3" fmla="*/ 0 h 1565370"/>
              <a:gd name="connsiteX4" fmla="*/ 22434 w 1510040"/>
              <a:gd name="connsiteY4" fmla="*/ 13648 h 1565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040" h="1565370">
                <a:moveTo>
                  <a:pt x="22434" y="13648"/>
                </a:moveTo>
                <a:lnTo>
                  <a:pt x="0" y="1565370"/>
                </a:lnTo>
                <a:lnTo>
                  <a:pt x="1491531" y="1533951"/>
                </a:lnTo>
                <a:lnTo>
                  <a:pt x="1510040" y="0"/>
                </a:lnTo>
                <a:lnTo>
                  <a:pt x="22434" y="13648"/>
                </a:lnTo>
                <a:close/>
              </a:path>
            </a:pathLst>
          </a:custGeom>
          <a:blipFill dpi="0" rotWithShape="1">
            <a:blip r:embed="rId6"/>
            <a:srcRect/>
            <a:tile tx="0" ty="-57150" sx="44000" sy="43000" flip="none" algn="tl"/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 10"/>
          <p:cNvSpPr/>
          <p:nvPr/>
        </p:nvSpPr>
        <p:spPr>
          <a:xfrm>
            <a:off x="5410200" y="0"/>
            <a:ext cx="1665027" cy="1525706"/>
          </a:xfrm>
          <a:custGeom>
            <a:avLst/>
            <a:gdLst>
              <a:gd name="connsiteX0" fmla="*/ 0 w 1665027"/>
              <a:gd name="connsiteY0" fmla="*/ 0 h 1487606"/>
              <a:gd name="connsiteX1" fmla="*/ 0 w 1665027"/>
              <a:gd name="connsiteY1" fmla="*/ 1487606 h 1487606"/>
              <a:gd name="connsiteX2" fmla="*/ 1665027 w 1665027"/>
              <a:gd name="connsiteY2" fmla="*/ 1460310 h 1487606"/>
              <a:gd name="connsiteX3" fmla="*/ 1651379 w 1665027"/>
              <a:gd name="connsiteY3" fmla="*/ 0 h 1487606"/>
              <a:gd name="connsiteX4" fmla="*/ 0 w 1665027"/>
              <a:gd name="connsiteY4" fmla="*/ 0 h 1487606"/>
              <a:gd name="connsiteX0" fmla="*/ 0 w 1665027"/>
              <a:gd name="connsiteY0" fmla="*/ 0 h 1525706"/>
              <a:gd name="connsiteX1" fmla="*/ 9525 w 1665027"/>
              <a:gd name="connsiteY1" fmla="*/ 1525706 h 1525706"/>
              <a:gd name="connsiteX2" fmla="*/ 1665027 w 1665027"/>
              <a:gd name="connsiteY2" fmla="*/ 1460310 h 1525706"/>
              <a:gd name="connsiteX3" fmla="*/ 1651379 w 1665027"/>
              <a:gd name="connsiteY3" fmla="*/ 0 h 1525706"/>
              <a:gd name="connsiteX4" fmla="*/ 0 w 1665027"/>
              <a:gd name="connsiteY4" fmla="*/ 0 h 1525706"/>
              <a:gd name="connsiteX0" fmla="*/ 0 w 1665027"/>
              <a:gd name="connsiteY0" fmla="*/ 0 h 1525706"/>
              <a:gd name="connsiteX1" fmla="*/ 9525 w 1665027"/>
              <a:gd name="connsiteY1" fmla="*/ 1525706 h 1525706"/>
              <a:gd name="connsiteX2" fmla="*/ 1665027 w 1665027"/>
              <a:gd name="connsiteY2" fmla="*/ 1488885 h 1525706"/>
              <a:gd name="connsiteX3" fmla="*/ 1651379 w 1665027"/>
              <a:gd name="connsiteY3" fmla="*/ 0 h 1525706"/>
              <a:gd name="connsiteX4" fmla="*/ 0 w 1665027"/>
              <a:gd name="connsiteY4" fmla="*/ 0 h 1525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5027" h="1525706">
                <a:moveTo>
                  <a:pt x="0" y="0"/>
                </a:moveTo>
                <a:lnTo>
                  <a:pt x="9525" y="1525706"/>
                </a:lnTo>
                <a:lnTo>
                  <a:pt x="1665027" y="1488885"/>
                </a:lnTo>
                <a:lnTo>
                  <a:pt x="1651379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7"/>
            <a:srcRect/>
            <a:tile tx="0" ty="0" sx="42000" sy="42000" flip="none" algn="tl"/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7233313" y="13649"/>
            <a:ext cx="1910687" cy="1499690"/>
          </a:xfrm>
          <a:custGeom>
            <a:avLst/>
            <a:gdLst>
              <a:gd name="connsiteX0" fmla="*/ 13648 w 1910687"/>
              <a:gd name="connsiteY0" fmla="*/ 0 h 1433015"/>
              <a:gd name="connsiteX1" fmla="*/ 0 w 1910687"/>
              <a:gd name="connsiteY1" fmla="*/ 1433015 h 1433015"/>
              <a:gd name="connsiteX2" fmla="*/ 1910687 w 1910687"/>
              <a:gd name="connsiteY2" fmla="*/ 1405719 h 1433015"/>
              <a:gd name="connsiteX3" fmla="*/ 1910687 w 1910687"/>
              <a:gd name="connsiteY3" fmla="*/ 0 h 1433015"/>
              <a:gd name="connsiteX4" fmla="*/ 13648 w 1910687"/>
              <a:gd name="connsiteY4" fmla="*/ 0 h 1433015"/>
              <a:gd name="connsiteX0" fmla="*/ 13648 w 1910687"/>
              <a:gd name="connsiteY0" fmla="*/ 0 h 1499690"/>
              <a:gd name="connsiteX1" fmla="*/ 0 w 1910687"/>
              <a:gd name="connsiteY1" fmla="*/ 1499690 h 1499690"/>
              <a:gd name="connsiteX2" fmla="*/ 1910687 w 1910687"/>
              <a:gd name="connsiteY2" fmla="*/ 1405719 h 1499690"/>
              <a:gd name="connsiteX3" fmla="*/ 1910687 w 1910687"/>
              <a:gd name="connsiteY3" fmla="*/ 0 h 1499690"/>
              <a:gd name="connsiteX4" fmla="*/ 13648 w 1910687"/>
              <a:gd name="connsiteY4" fmla="*/ 0 h 1499690"/>
              <a:gd name="connsiteX0" fmla="*/ 13648 w 1910687"/>
              <a:gd name="connsiteY0" fmla="*/ 0 h 1499690"/>
              <a:gd name="connsiteX1" fmla="*/ 0 w 1910687"/>
              <a:gd name="connsiteY1" fmla="*/ 1499690 h 1499690"/>
              <a:gd name="connsiteX2" fmla="*/ 1910687 w 1910687"/>
              <a:gd name="connsiteY2" fmla="*/ 1472394 h 1499690"/>
              <a:gd name="connsiteX3" fmla="*/ 1910687 w 1910687"/>
              <a:gd name="connsiteY3" fmla="*/ 0 h 1499690"/>
              <a:gd name="connsiteX4" fmla="*/ 13648 w 1910687"/>
              <a:gd name="connsiteY4" fmla="*/ 0 h 1499690"/>
              <a:gd name="connsiteX0" fmla="*/ 13648 w 1910687"/>
              <a:gd name="connsiteY0" fmla="*/ 0 h 1499690"/>
              <a:gd name="connsiteX1" fmla="*/ 0 w 1910687"/>
              <a:gd name="connsiteY1" fmla="*/ 1499690 h 1499690"/>
              <a:gd name="connsiteX2" fmla="*/ 1901162 w 1910687"/>
              <a:gd name="connsiteY2" fmla="*/ 1453344 h 1499690"/>
              <a:gd name="connsiteX3" fmla="*/ 1910687 w 1910687"/>
              <a:gd name="connsiteY3" fmla="*/ 0 h 1499690"/>
              <a:gd name="connsiteX4" fmla="*/ 13648 w 1910687"/>
              <a:gd name="connsiteY4" fmla="*/ 0 h 1499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0687" h="1499690">
                <a:moveTo>
                  <a:pt x="13648" y="0"/>
                </a:moveTo>
                <a:lnTo>
                  <a:pt x="0" y="1499690"/>
                </a:lnTo>
                <a:lnTo>
                  <a:pt x="1901162" y="1453344"/>
                </a:lnTo>
                <a:lnTo>
                  <a:pt x="1910687" y="0"/>
                </a:lnTo>
                <a:lnTo>
                  <a:pt x="13648" y="0"/>
                </a:lnTo>
                <a:close/>
              </a:path>
            </a:pathLst>
          </a:custGeom>
          <a:blipFill dpi="0" rotWithShape="1">
            <a:blip r:embed="rId8"/>
            <a:srcRect/>
            <a:tile tx="0" ty="-196850" sx="50000" sy="50000" flip="none" algn="tl"/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9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5029200" y="4298950"/>
            <a:ext cx="3657599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82880" indent="-182880" defTabSz="736600">
              <a:spcAft>
                <a:spcPts val="12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1600" dirty="0">
                <a:solidFill>
                  <a:srgbClr val="1F396A"/>
                </a:solidFill>
                <a:latin typeface="Myriad Pro" pitchFamily="34" charset="0"/>
              </a:rPr>
              <a:t>¿Por qué crees que esto sucedió?</a:t>
            </a:r>
          </a:p>
          <a:p>
            <a:pPr marL="182880" indent="-182880" defTabSz="736600">
              <a:spcAft>
                <a:spcPts val="12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1600" dirty="0">
                <a:solidFill>
                  <a:srgbClr val="1F396A"/>
                </a:solidFill>
                <a:latin typeface="Myriad Pro" pitchFamily="34" charset="0"/>
              </a:rPr>
              <a:t>¿Qué  pudo haber prevenido la lesión de 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Angela?</a:t>
            </a:r>
            <a:endParaRPr lang="es-419" sz="1600" dirty="0">
              <a:solidFill>
                <a:srgbClr val="1F396A"/>
              </a:solidFill>
              <a:latin typeface="Myriad Pro" pitchFamily="34" charset="0"/>
            </a:endParaRPr>
          </a:p>
          <a:p>
            <a:pPr marL="182880" indent="-182880" defTabSz="736600">
              <a:spcAft>
                <a:spcPts val="12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¿Cómo podría esta lesión afectar la vida cotidiana de </a:t>
            </a:r>
            <a:r>
              <a:rPr lang="es-ES" sz="1600" dirty="0" smtClean="0">
                <a:solidFill>
                  <a:srgbClr val="1F396A"/>
                </a:solidFill>
                <a:latin typeface="Myriad Pro" pitchFamily="34" charset="0"/>
              </a:rPr>
              <a:t>Angela?</a:t>
            </a:r>
            <a:endParaRPr lang="es-ES" sz="1600" dirty="0">
              <a:solidFill>
                <a:srgbClr val="1F396A"/>
              </a:solidFill>
              <a:latin typeface="Myriad Pro" pitchFamily="34" charset="0"/>
            </a:endParaRPr>
          </a:p>
          <a:p>
            <a:pPr marL="182880" indent="-182880" defTabSz="736600">
              <a:spcAft>
                <a:spcPts val="12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endParaRPr lang="en-US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32375" y="2460368"/>
            <a:ext cx="3654424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+mj-lt"/>
              </a:rPr>
              <a:t>Trabajo: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Empleada de oficina </a:t>
            </a:r>
            <a:endParaRPr lang="es-419" sz="1600" dirty="0" smtClean="0"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+mj-lt"/>
              </a:rPr>
              <a:t>Peligro:	</a:t>
            </a:r>
            <a:r>
              <a:rPr lang="es-419" sz="1600" dirty="0">
                <a:solidFill>
                  <a:srgbClr val="1F396A"/>
                </a:solidFill>
                <a:latin typeface="Myriad Pro" pitchFamily="34" charset="0"/>
              </a:rPr>
              <a:t>T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eclear excesivo en una posición incómoda</a:t>
            </a: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+mj-lt"/>
              </a:rPr>
              <a:t>Lesión: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Lesión por esfuerzo repetitivo</a:t>
            </a:r>
            <a:endParaRPr lang="es-419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68" y="1422457"/>
            <a:ext cx="3752141" cy="4854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10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 rot="-5400000">
            <a:off x="-1737519" y="3552975"/>
            <a:ext cx="4773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 smtClean="0">
                <a:solidFill>
                  <a:srgbClr val="1F396A"/>
                </a:solidFill>
                <a:latin typeface="Myriad Pro" pitchFamily="34" charset="0"/>
              </a:rPr>
              <a:t>El impacto de lesiones en el trabajo </a:t>
            </a:r>
            <a:endParaRPr lang="es-419" sz="24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21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s-419" sz="3200" dirty="0">
                <a:solidFill>
                  <a:srgbClr val="F0502D"/>
                </a:solidFill>
                <a:latin typeface="Myriad Pro"/>
              </a:rPr>
              <a:t>Lesiones laborales de adolecentes</a:t>
            </a:r>
            <a:endParaRPr lang="en-US" sz="3200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97878" y="1410866"/>
            <a:ext cx="423703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Felt Tip Roman" pitchFamily="2" charset="0"/>
                <a:ea typeface="+mj-ea"/>
                <a:cs typeface="+mj-cs"/>
              </a:rPr>
              <a:t>La historia de Angela</a:t>
            </a:r>
            <a:endParaRPr lang="en-US" sz="3200" b="1" dirty="0">
              <a:solidFill>
                <a:schemeClr val="bg1"/>
              </a:solidFill>
              <a:latin typeface="Felt Tip Roman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9149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2" name="Rectangle 3"/>
          <p:cNvSpPr>
            <a:spLocks noChangeArrowheads="1"/>
          </p:cNvSpPr>
          <p:nvPr/>
        </p:nvSpPr>
        <p:spPr bwMode="auto">
          <a:xfrm rot="-5400000">
            <a:off x="-1737519" y="3552975"/>
            <a:ext cx="4773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 smtClean="0">
                <a:solidFill>
                  <a:srgbClr val="1F396A"/>
                </a:solidFill>
                <a:latin typeface="Myriad Pro" pitchFamily="34" charset="0"/>
              </a:rPr>
              <a:t>El impacto de lesiones en el trabajo </a:t>
            </a:r>
            <a:endParaRPr lang="es-419" sz="24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5029200" y="4298950"/>
            <a:ext cx="3657599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82880" indent="-182880" defTabSz="736600">
              <a:spcAft>
                <a:spcPts val="12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1600" dirty="0">
                <a:solidFill>
                  <a:srgbClr val="1F396A"/>
                </a:solidFill>
                <a:latin typeface="Myriad Pro" pitchFamily="34" charset="0"/>
              </a:rPr>
              <a:t>¿Por qué crees que esto sucedió?</a:t>
            </a:r>
          </a:p>
          <a:p>
            <a:pPr marL="182880" indent="-182880" defTabSz="736600">
              <a:spcAft>
                <a:spcPts val="12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¿Qué podría haber evitado la muerte de </a:t>
            </a:r>
            <a:r>
              <a:rPr lang="es-ES" sz="1600" dirty="0" err="1">
                <a:solidFill>
                  <a:srgbClr val="1F396A"/>
                </a:solidFill>
                <a:latin typeface="Myriad Pro" pitchFamily="34" charset="0"/>
              </a:rPr>
              <a:t>Terrell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?</a:t>
            </a: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32375" y="2460368"/>
            <a:ext cx="3654424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+mj-lt"/>
              </a:rPr>
              <a:t>Trabajo</a:t>
            </a:r>
            <a:r>
              <a:rPr lang="en-US" sz="1600" b="1" dirty="0" smtClean="0">
                <a:solidFill>
                  <a:srgbClr val="F0502D"/>
                </a:solidFill>
                <a:latin typeface="+mj-lt"/>
              </a:rPr>
              <a:t>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Jardinero</a:t>
            </a:r>
            <a:endParaRPr lang="es-419" sz="1600" dirty="0" smtClean="0"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+mj-lt"/>
              </a:rPr>
              <a:t>Peligro:	</a:t>
            </a:r>
            <a:r>
              <a:rPr lang="es-419" sz="1600" dirty="0" err="1" smtClean="0">
                <a:solidFill>
                  <a:srgbClr val="1F396A"/>
                </a:solidFill>
                <a:latin typeface="Myriad Pro" pitchFamily="34" charset="0"/>
              </a:rPr>
              <a:t>Astilladora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 de madera</a:t>
            </a: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Myriad Pro"/>
              </a:rPr>
              <a:t>Lesión </a:t>
            </a:r>
            <a:r>
              <a:rPr lang="es-419" sz="1600" b="1" dirty="0" smtClean="0">
                <a:solidFill>
                  <a:srgbClr val="F0502D"/>
                </a:solidFill>
                <a:latin typeface="+mj-lt"/>
              </a:rPr>
              <a:t>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Muerte </a:t>
            </a:r>
            <a:endParaRPr lang="es-419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68" y="1422457"/>
            <a:ext cx="3752141" cy="4854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11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4" name="Rectangle 4"/>
          <p:cNvSpPr txBox="1">
            <a:spLocks noChangeArrowheads="1"/>
          </p:cNvSpPr>
          <p:nvPr/>
        </p:nvSpPr>
        <p:spPr>
          <a:xfrm>
            <a:off x="457200" y="274638"/>
            <a:ext cx="8229600" cy="782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baseline="0">
                <a:solidFill>
                  <a:schemeClr val="tx1"/>
                </a:solidFill>
                <a:latin typeface="Myriad Pro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s-419" sz="3200" dirty="0" smtClean="0">
                <a:solidFill>
                  <a:srgbClr val="F0502D"/>
                </a:solidFill>
                <a:latin typeface="Myriad Pro"/>
              </a:rPr>
              <a:t>Lesiones laborales de adolecentes</a:t>
            </a:r>
            <a:endParaRPr lang="en-US" sz="3200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97878" y="1410866"/>
            <a:ext cx="423703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Felt Tip Roman" pitchFamily="2" charset="0"/>
                <a:ea typeface="+mj-ea"/>
                <a:cs typeface="+mj-cs"/>
              </a:rPr>
              <a:t>La historia de Terrell</a:t>
            </a:r>
            <a:endParaRPr lang="en-US" sz="3200" b="1" dirty="0">
              <a:solidFill>
                <a:schemeClr val="bg1"/>
              </a:solidFill>
              <a:latin typeface="Felt Tip Roman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204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5029200" y="4298950"/>
            <a:ext cx="3657599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82880" lvl="0" indent="-182880" defTabSz="736600" eaLnBrk="1" hangingPunct="1">
              <a:spcAft>
                <a:spcPts val="1200"/>
              </a:spcAft>
              <a:buClr>
                <a:srgbClr val="1F497D">
                  <a:lumMod val="40000"/>
                  <a:lumOff val="60000"/>
                </a:srgbClr>
              </a:buClr>
              <a:buFont typeface="Wingdings" pitchFamily="2" charset="2"/>
              <a:buChar char="§"/>
            </a:pPr>
            <a:r>
              <a:rPr lang="es-419" sz="1600" dirty="0">
                <a:solidFill>
                  <a:srgbClr val="1F396A"/>
                </a:solidFill>
                <a:latin typeface="Myriad Pro" pitchFamily="34" charset="0"/>
              </a:rPr>
              <a:t>¿Por qué crees que esto sucedió?</a:t>
            </a:r>
          </a:p>
          <a:p>
            <a:pPr marL="182880" lvl="0" indent="-182880" defTabSz="736600" eaLnBrk="1" hangingPunct="1">
              <a:spcAft>
                <a:spcPts val="1200"/>
              </a:spcAft>
              <a:buClr>
                <a:srgbClr val="1F497D">
                  <a:lumMod val="40000"/>
                  <a:lumOff val="60000"/>
                </a:srgbClr>
              </a:buClr>
              <a:buFont typeface="Wingdings" pitchFamily="2" charset="2"/>
              <a:buChar char="§"/>
            </a:pPr>
            <a:r>
              <a:rPr lang="es-419" sz="1600" dirty="0">
                <a:solidFill>
                  <a:srgbClr val="1F396A"/>
                </a:solidFill>
                <a:latin typeface="Myriad Pro" pitchFamily="34" charset="0"/>
              </a:rPr>
              <a:t>¿Qué  pudo haber prevenido la lesión de </a:t>
            </a:r>
            <a:r>
              <a:rPr lang="es-419" sz="1600" dirty="0" err="1" smtClean="0">
                <a:solidFill>
                  <a:srgbClr val="1F396A"/>
                </a:solidFill>
                <a:latin typeface="Myriad Pro" pitchFamily="34" charset="0"/>
              </a:rPr>
              <a:t>Cody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?</a:t>
            </a:r>
            <a:endParaRPr lang="es-419" sz="1600" dirty="0">
              <a:solidFill>
                <a:srgbClr val="1F396A"/>
              </a:solidFill>
              <a:latin typeface="Myriad Pro" pitchFamily="34" charset="0"/>
            </a:endParaRPr>
          </a:p>
          <a:p>
            <a:pPr marL="182880" lvl="0" indent="-182880" defTabSz="736600" eaLnBrk="1" hangingPunct="1">
              <a:spcAft>
                <a:spcPts val="1200"/>
              </a:spcAft>
              <a:buClr>
                <a:srgbClr val="1F497D">
                  <a:lumMod val="40000"/>
                  <a:lumOff val="60000"/>
                </a:srgbClr>
              </a:buClr>
              <a:buFont typeface="Wingdings" pitchFamily="2" charset="2"/>
              <a:buChar char="§"/>
            </a:pPr>
            <a:r>
              <a:rPr lang="es-419" sz="1600" dirty="0">
                <a:solidFill>
                  <a:srgbClr val="1F396A"/>
                </a:solidFill>
                <a:latin typeface="Myriad Pro" pitchFamily="34" charset="0"/>
              </a:rPr>
              <a:t>¿Cómo podría 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esta lesión afectar </a:t>
            </a:r>
            <a:r>
              <a:rPr lang="es-419" sz="1600" dirty="0">
                <a:solidFill>
                  <a:srgbClr val="1F396A"/>
                </a:solidFill>
                <a:latin typeface="Myriad Pro" pitchFamily="34" charset="0"/>
              </a:rPr>
              <a:t>la vida cotidiana de </a:t>
            </a:r>
            <a:r>
              <a:rPr lang="es-419" sz="1600" dirty="0" err="1" smtClean="0">
                <a:solidFill>
                  <a:srgbClr val="1F396A"/>
                </a:solidFill>
                <a:latin typeface="Myriad Pro" pitchFamily="34" charset="0"/>
              </a:rPr>
              <a:t>Cody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?</a:t>
            </a:r>
            <a:endParaRPr lang="es-419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32375" y="2460368"/>
            <a:ext cx="3654424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+mj-lt"/>
              </a:rPr>
              <a:t>Trabajo</a:t>
            </a:r>
            <a:r>
              <a:rPr lang="en-US" sz="1600" b="1" dirty="0" smtClean="0">
                <a:solidFill>
                  <a:srgbClr val="F0502D"/>
                </a:solidFill>
                <a:latin typeface="+mj-lt"/>
              </a:rPr>
              <a:t>:	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Granjero</a:t>
            </a:r>
            <a:endParaRPr lang="en-US" sz="1600" dirty="0"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+mj-lt"/>
              </a:rPr>
              <a:t>Peligro</a:t>
            </a:r>
            <a:r>
              <a:rPr lang="en-US" sz="1600" b="1" dirty="0" smtClean="0">
                <a:solidFill>
                  <a:srgbClr val="F0502D"/>
                </a:solidFill>
                <a:latin typeface="+mj-lt"/>
              </a:rPr>
              <a:t>:	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Tractor sin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baranda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antivuelcos</a:t>
            </a:r>
            <a:endParaRPr lang="en-US" sz="1600" dirty="0" smtClean="0">
              <a:solidFill>
                <a:srgbClr val="1F396A"/>
              </a:solidFill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n-US" sz="1600" b="1" dirty="0" smtClean="0">
                <a:solidFill>
                  <a:srgbClr val="F0502D"/>
                </a:solidFill>
                <a:latin typeface="+mj-lt"/>
              </a:rPr>
              <a:t>Lesion: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Piernas aplastadas por </a:t>
            </a:r>
            <a:r>
              <a:rPr lang="es-419" sz="1600" dirty="0">
                <a:solidFill>
                  <a:srgbClr val="1F396A"/>
                </a:solidFill>
                <a:latin typeface="Myriad Pro" pitchFamily="34" charset="0"/>
              </a:rPr>
              <a:t>el 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tractor</a:t>
            </a:r>
            <a:endParaRPr lang="en-US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68" y="1422457"/>
            <a:ext cx="3752140" cy="4854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12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4" name="Rectangle 4"/>
          <p:cNvSpPr txBox="1">
            <a:spLocks noChangeArrowheads="1"/>
          </p:cNvSpPr>
          <p:nvPr/>
        </p:nvSpPr>
        <p:spPr>
          <a:xfrm>
            <a:off x="457200" y="274638"/>
            <a:ext cx="8229600" cy="782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baseline="0">
                <a:solidFill>
                  <a:schemeClr val="tx1"/>
                </a:solidFill>
                <a:latin typeface="Myriad Pro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s-419" sz="3200" dirty="0" smtClean="0">
                <a:solidFill>
                  <a:srgbClr val="F0502D"/>
                </a:solidFill>
                <a:latin typeface="Myriad Pro"/>
              </a:rPr>
              <a:t>Lesiones laborales de adolecentes</a:t>
            </a:r>
            <a:endParaRPr lang="en-US" sz="3200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 rot="-5400000">
            <a:off x="-1737519" y="3552975"/>
            <a:ext cx="4773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 smtClean="0">
                <a:solidFill>
                  <a:srgbClr val="1F396A"/>
                </a:solidFill>
                <a:latin typeface="Myriad Pro" pitchFamily="34" charset="0"/>
              </a:rPr>
              <a:t>El impacto de lesiones en el trabajo </a:t>
            </a:r>
            <a:endParaRPr lang="es-419" sz="24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97878" y="1410866"/>
            <a:ext cx="423703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Felt Tip Roman" pitchFamily="2" charset="0"/>
                <a:ea typeface="+mj-ea"/>
                <a:cs typeface="+mj-cs"/>
              </a:rPr>
              <a:t>La historia de Cody</a:t>
            </a:r>
            <a:endParaRPr lang="en-US" sz="3200" b="1" dirty="0">
              <a:solidFill>
                <a:schemeClr val="bg1"/>
              </a:solidFill>
              <a:latin typeface="Felt Tip Roman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6457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5029200" y="4298950"/>
            <a:ext cx="3657599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82880" lvl="0" indent="-182880" defTabSz="736600" eaLnBrk="1" hangingPunct="1">
              <a:spcAft>
                <a:spcPts val="1200"/>
              </a:spcAft>
              <a:buClr>
                <a:srgbClr val="1F497D">
                  <a:lumMod val="40000"/>
                  <a:lumOff val="60000"/>
                </a:srgbClr>
              </a:buClr>
              <a:buFont typeface="Wingdings" pitchFamily="2" charset="2"/>
              <a:buChar char="§"/>
            </a:pP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¿Qué podría haber hecho el empleador de </a:t>
            </a:r>
            <a:r>
              <a:rPr lang="es-ES" sz="1600" dirty="0" err="1">
                <a:solidFill>
                  <a:srgbClr val="1F396A"/>
                </a:solidFill>
                <a:latin typeface="Myriad Pro" pitchFamily="34" charset="0"/>
              </a:rPr>
              <a:t>Lindsey</a:t>
            </a: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 para detener a su agresor?</a:t>
            </a:r>
          </a:p>
          <a:p>
            <a:pPr marL="182880" lvl="0" indent="-182880" defTabSz="736600" eaLnBrk="1" hangingPunct="1">
              <a:spcAft>
                <a:spcPts val="1200"/>
              </a:spcAft>
              <a:buClr>
                <a:srgbClr val="1F497D">
                  <a:lumMod val="40000"/>
                  <a:lumOff val="60000"/>
                </a:srgbClr>
              </a:buClr>
              <a:buFont typeface="Wingdings" pitchFamily="2" charset="2"/>
              <a:buChar char="§"/>
            </a:pP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¿Qué harías tú en esta situación?</a:t>
            </a:r>
          </a:p>
          <a:p>
            <a:pPr marL="182880" lvl="0" indent="-182880" defTabSz="736600" eaLnBrk="1" hangingPunct="1">
              <a:spcAft>
                <a:spcPts val="1200"/>
              </a:spcAft>
              <a:buClr>
                <a:srgbClr val="1F497D">
                  <a:lumMod val="40000"/>
                  <a:lumOff val="60000"/>
                </a:srgbClr>
              </a:buClr>
              <a:buFont typeface="Wingdings" pitchFamily="2" charset="2"/>
              <a:buChar char="§"/>
            </a:pP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¿Cómo puede la vida de </a:t>
            </a:r>
            <a:r>
              <a:rPr lang="es-ES" sz="1600" dirty="0" err="1">
                <a:solidFill>
                  <a:srgbClr val="1F396A"/>
                </a:solidFill>
                <a:latin typeface="Myriad Pro" pitchFamily="34" charset="0"/>
              </a:rPr>
              <a:t>Lindsey</a:t>
            </a: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 verse afectada por este incidente?</a:t>
            </a: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32375" y="2460368"/>
            <a:ext cx="3654424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+mj-lt"/>
              </a:rPr>
              <a:t>Trabajo: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Cajera</a:t>
            </a:r>
            <a:endParaRPr lang="es-419" sz="1600" dirty="0" smtClean="0"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+mj-lt"/>
              </a:rPr>
              <a:t>Peligro: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Violencia en el trabajo</a:t>
            </a: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+mj-lt"/>
              </a:rPr>
              <a:t>Lesión: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Chichones y moretones </a:t>
            </a: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causados por un compañero de trabajo abusivo</a:t>
            </a:r>
            <a:endParaRPr lang="es-419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68" y="1422457"/>
            <a:ext cx="3752140" cy="485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13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4" name="Rectangle 4"/>
          <p:cNvSpPr txBox="1">
            <a:spLocks noChangeArrowheads="1"/>
          </p:cNvSpPr>
          <p:nvPr/>
        </p:nvSpPr>
        <p:spPr>
          <a:xfrm>
            <a:off x="457200" y="274638"/>
            <a:ext cx="8229600" cy="782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baseline="0">
                <a:solidFill>
                  <a:schemeClr val="tx1"/>
                </a:solidFill>
                <a:latin typeface="Myriad Pro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s-419" sz="3200" dirty="0" smtClean="0">
                <a:solidFill>
                  <a:srgbClr val="F0502D"/>
                </a:solidFill>
                <a:latin typeface="Myriad Pro"/>
              </a:rPr>
              <a:t>Lesiones laborales de adolecentes</a:t>
            </a:r>
            <a:endParaRPr lang="en-US" sz="3200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 rot="-5400000">
            <a:off x="-1737519" y="3552975"/>
            <a:ext cx="4773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 smtClean="0">
                <a:solidFill>
                  <a:srgbClr val="1F396A"/>
                </a:solidFill>
                <a:latin typeface="Myriad Pro" pitchFamily="34" charset="0"/>
              </a:rPr>
              <a:t>El impacto de lesiones en el trabajo </a:t>
            </a:r>
            <a:endParaRPr lang="es-419" sz="24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97878" y="1410866"/>
            <a:ext cx="423703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Felt Tip Roman" pitchFamily="2" charset="0"/>
                <a:ea typeface="+mj-ea"/>
                <a:cs typeface="+mj-cs"/>
              </a:rPr>
              <a:t>La historia de Lindsey</a:t>
            </a:r>
            <a:endParaRPr lang="en-US" sz="3200" b="1" dirty="0">
              <a:solidFill>
                <a:schemeClr val="bg1"/>
              </a:solidFill>
              <a:latin typeface="Felt Tip Roman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1595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s-419" sz="3200" dirty="0">
                <a:solidFill>
                  <a:srgbClr val="F0502D"/>
                </a:solidFill>
                <a:latin typeface="Myriad Pro"/>
              </a:rPr>
              <a:t>Lesiones laborales de adolecentes</a:t>
            </a:r>
            <a:endParaRPr lang="en-US" sz="3200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5029200" y="4298950"/>
            <a:ext cx="3657599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82880" indent="-182880" defTabSz="736600" eaLnBrk="1" hangingPunct="1">
              <a:spcAft>
                <a:spcPts val="1200"/>
              </a:spcAft>
              <a:buClr>
                <a:srgbClr val="1F497D">
                  <a:lumMod val="40000"/>
                  <a:lumOff val="60000"/>
                </a:srgbClr>
              </a:buClr>
              <a:buFont typeface="Wingdings" pitchFamily="2" charset="2"/>
              <a:buChar char="§"/>
            </a:pP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¿Qué podría haber hecho el empleador de </a:t>
            </a:r>
            <a:r>
              <a:rPr lang="es-ES" sz="1600" dirty="0" err="1">
                <a:solidFill>
                  <a:srgbClr val="1F396A"/>
                </a:solidFill>
                <a:latin typeface="Myriad Pro" pitchFamily="34" charset="0"/>
              </a:rPr>
              <a:t>Lindsey</a:t>
            </a: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 para detener a su agresor?</a:t>
            </a:r>
          </a:p>
          <a:p>
            <a:pPr marL="182880" lvl="0" indent="-182880" defTabSz="736600" eaLnBrk="1" hangingPunct="1">
              <a:spcAft>
                <a:spcPts val="1200"/>
              </a:spcAft>
              <a:buClr>
                <a:srgbClr val="1F497D">
                  <a:lumMod val="40000"/>
                  <a:lumOff val="60000"/>
                </a:srgbClr>
              </a:buClr>
              <a:buFont typeface="Wingdings" pitchFamily="2" charset="2"/>
              <a:buChar char="§"/>
            </a:pP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¿Qué harías tú en esta situación?</a:t>
            </a:r>
          </a:p>
          <a:p>
            <a:pPr marL="182880" lvl="0" indent="-182880" defTabSz="736600" eaLnBrk="1" hangingPunct="1">
              <a:spcAft>
                <a:spcPts val="1200"/>
              </a:spcAft>
              <a:buClr>
                <a:srgbClr val="1F497D">
                  <a:lumMod val="40000"/>
                  <a:lumOff val="60000"/>
                </a:srgbClr>
              </a:buClr>
              <a:buFont typeface="Wingdings" pitchFamily="2" charset="2"/>
              <a:buChar char="§"/>
            </a:pP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¿Cómo puede la vida de Anna verse afectada por este incidente</a:t>
            </a:r>
            <a:r>
              <a:rPr lang="es-ES" sz="1600" dirty="0" smtClean="0">
                <a:solidFill>
                  <a:srgbClr val="1F396A"/>
                </a:solidFill>
                <a:latin typeface="Myriad Pro" pitchFamily="34" charset="0"/>
              </a:rPr>
              <a:t>?</a:t>
            </a:r>
            <a:endParaRPr lang="es-ES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32375" y="2460368"/>
            <a:ext cx="3654424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+mj-lt"/>
              </a:rPr>
              <a:t>Trabajo</a:t>
            </a:r>
            <a:r>
              <a:rPr lang="en-US" sz="1600" b="1" dirty="0" smtClean="0">
                <a:solidFill>
                  <a:srgbClr val="F0502D"/>
                </a:solidFill>
                <a:latin typeface="+mj-lt"/>
              </a:rPr>
              <a:t>:	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Trabajadora  de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tienda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de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licuados</a:t>
            </a:r>
            <a:endParaRPr lang="en-US" sz="1600" dirty="0"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+mj-lt"/>
              </a:rPr>
              <a:t>Peligro</a:t>
            </a:r>
            <a:r>
              <a:rPr lang="en-US" sz="1600" b="1" dirty="0" smtClean="0">
                <a:solidFill>
                  <a:srgbClr val="F0502D"/>
                </a:solidFill>
                <a:latin typeface="+mj-lt"/>
              </a:rPr>
              <a:t>:	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Acoso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sexual</a:t>
            </a:r>
          </a:p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+mj-lt"/>
              </a:rPr>
              <a:t>Lesión</a:t>
            </a:r>
            <a:r>
              <a:rPr lang="en-US" sz="1600" b="1" dirty="0" smtClean="0">
                <a:solidFill>
                  <a:srgbClr val="F0502D"/>
                </a:solidFill>
                <a:latin typeface="+mj-lt"/>
              </a:rPr>
              <a:t>:	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Trauma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emocional</a:t>
            </a:r>
            <a:endParaRPr lang="en-US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68" y="1422457"/>
            <a:ext cx="3752139" cy="485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14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 rot="-5400000">
            <a:off x="-1737519" y="3552975"/>
            <a:ext cx="4773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 smtClean="0">
                <a:solidFill>
                  <a:srgbClr val="1F396A"/>
                </a:solidFill>
                <a:latin typeface="Myriad Pro" pitchFamily="34" charset="0"/>
              </a:rPr>
              <a:t>El impacto de lesiones en el trabajo </a:t>
            </a:r>
            <a:endParaRPr lang="es-419" sz="24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97878" y="1410866"/>
            <a:ext cx="423703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Felt Tip Roman" pitchFamily="2" charset="0"/>
                <a:ea typeface="+mj-ea"/>
                <a:cs typeface="+mj-cs"/>
              </a:rPr>
              <a:t>La historia de Anna</a:t>
            </a:r>
            <a:endParaRPr lang="en-US" sz="3200" b="1" dirty="0">
              <a:solidFill>
                <a:schemeClr val="bg1"/>
              </a:solidFill>
              <a:latin typeface="Felt Tip Roman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3584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2" name="Rectangle 3"/>
          <p:cNvSpPr>
            <a:spLocks noChangeArrowheads="1"/>
          </p:cNvSpPr>
          <p:nvPr/>
        </p:nvSpPr>
        <p:spPr bwMode="auto">
          <a:xfrm rot="-5400000">
            <a:off x="-1737519" y="3555207"/>
            <a:ext cx="4773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>
                <a:solidFill>
                  <a:srgbClr val="1F396A"/>
                </a:solidFill>
                <a:latin typeface="Myriad Pro" pitchFamily="34" charset="0"/>
              </a:rPr>
              <a:t>El impacto de lesiones en el trabajo </a:t>
            </a:r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s-419" sz="3200" dirty="0">
                <a:solidFill>
                  <a:srgbClr val="F0502D"/>
                </a:solidFill>
                <a:latin typeface="Myriad Pro"/>
              </a:rPr>
              <a:t>Lesiones laborales de adolecentes</a:t>
            </a:r>
            <a:endParaRPr lang="en-US" sz="3200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5029200" y="4298950"/>
            <a:ext cx="3657599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82880" lvl="0" indent="-182880" defTabSz="736600" eaLnBrk="1" hangingPunct="1">
              <a:spcAft>
                <a:spcPts val="1200"/>
              </a:spcAft>
              <a:buClr>
                <a:srgbClr val="1F497D">
                  <a:lumMod val="40000"/>
                  <a:lumOff val="60000"/>
                </a:srgbClr>
              </a:buClr>
              <a:buFont typeface="Wingdings" pitchFamily="2" charset="2"/>
              <a:buChar char="§"/>
            </a:pP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¿Por qué piensas que esto sucedió?</a:t>
            </a:r>
            <a:endParaRPr lang="en-US" sz="1600" dirty="0">
              <a:solidFill>
                <a:srgbClr val="1F396A"/>
              </a:solidFill>
              <a:latin typeface="Myriad Pro" pitchFamily="34" charset="0"/>
            </a:endParaRPr>
          </a:p>
          <a:p>
            <a:pPr marL="182880" lvl="0" indent="-182880" defTabSz="736600" eaLnBrk="1" hangingPunct="1">
              <a:spcAft>
                <a:spcPts val="1200"/>
              </a:spcAft>
              <a:buClr>
                <a:srgbClr val="1F497D">
                  <a:lumMod val="40000"/>
                  <a:lumOff val="60000"/>
                </a:srgbClr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¿</a:t>
            </a:r>
            <a:r>
              <a:rPr lang="en-US" sz="1600" dirty="0" err="1">
                <a:solidFill>
                  <a:srgbClr val="1F396A"/>
                </a:solidFill>
                <a:latin typeface="Myriad Pro" pitchFamily="34" charset="0"/>
              </a:rPr>
              <a:t>Qué</a:t>
            </a: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  </a:t>
            </a:r>
            <a:r>
              <a:rPr lang="en-US" sz="1600" dirty="0" err="1">
                <a:solidFill>
                  <a:srgbClr val="1F396A"/>
                </a:solidFill>
                <a:latin typeface="Myriad Pro" pitchFamily="34" charset="0"/>
              </a:rPr>
              <a:t>pudo</a:t>
            </a: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>
                <a:solidFill>
                  <a:srgbClr val="1F396A"/>
                </a:solidFill>
                <a:latin typeface="Myriad Pro" pitchFamily="34" charset="0"/>
              </a:rPr>
              <a:t>haber</a:t>
            </a: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>
                <a:solidFill>
                  <a:srgbClr val="1F396A"/>
                </a:solidFill>
                <a:latin typeface="Myriad Pro" pitchFamily="34" charset="0"/>
              </a:rPr>
              <a:t>prevenido</a:t>
            </a: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 la </a:t>
            </a:r>
            <a:r>
              <a:rPr lang="en-US" sz="1600" dirty="0" err="1">
                <a:solidFill>
                  <a:srgbClr val="1F396A"/>
                </a:solidFill>
                <a:latin typeface="Myriad Pro" pitchFamily="34" charset="0"/>
              </a:rPr>
              <a:t>lesión</a:t>
            </a: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 de 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Logan?</a:t>
            </a:r>
            <a:endParaRPr lang="en-US" sz="1600" dirty="0">
              <a:solidFill>
                <a:srgbClr val="1F396A"/>
              </a:solidFill>
              <a:latin typeface="Myriad Pro" pitchFamily="34" charset="0"/>
            </a:endParaRPr>
          </a:p>
          <a:p>
            <a:pPr marL="182880" lvl="0" indent="-182880" defTabSz="736600" eaLnBrk="1" hangingPunct="1">
              <a:spcAft>
                <a:spcPts val="1200"/>
              </a:spcAft>
              <a:buClr>
                <a:srgbClr val="1F497D">
                  <a:lumMod val="40000"/>
                  <a:lumOff val="60000"/>
                </a:srgbClr>
              </a:buClr>
              <a:buFont typeface="Wingdings" pitchFamily="2" charset="2"/>
              <a:buChar char="§"/>
            </a:pP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¿Cómo podría esta lesión afectar la vida cotidiana de </a:t>
            </a:r>
            <a:r>
              <a:rPr lang="es-ES" sz="1600" dirty="0" smtClean="0">
                <a:solidFill>
                  <a:srgbClr val="1F396A"/>
                </a:solidFill>
                <a:latin typeface="Myriad Pro" pitchFamily="34" charset="0"/>
              </a:rPr>
              <a:t>Logan?</a:t>
            </a:r>
            <a:endParaRPr lang="es-ES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32375" y="2460368"/>
            <a:ext cx="3654424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+mj-lt"/>
              </a:rPr>
              <a:t>Trabajo</a:t>
            </a:r>
            <a:r>
              <a:rPr lang="en-US" sz="1600" b="1" dirty="0" smtClean="0">
                <a:solidFill>
                  <a:srgbClr val="F0502D"/>
                </a:solidFill>
                <a:latin typeface="+mj-lt"/>
              </a:rPr>
              <a:t>:	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Granjero</a:t>
            </a:r>
            <a:endParaRPr lang="en-US" sz="1600" dirty="0"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+mj-lt"/>
              </a:rPr>
              <a:t>Peligro</a:t>
            </a:r>
            <a:r>
              <a:rPr lang="en-US" sz="1600" b="1" dirty="0" smtClean="0">
                <a:solidFill>
                  <a:srgbClr val="F0502D"/>
                </a:solidFill>
                <a:latin typeface="+mj-lt"/>
              </a:rPr>
              <a:t>:	</a:t>
            </a: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B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arra </a:t>
            </a:r>
            <a:r>
              <a:rPr lang="en-US" sz="1600" dirty="0" err="1">
                <a:solidFill>
                  <a:srgbClr val="1F396A"/>
                </a:solidFill>
                <a:latin typeface="Myriad Pro" pitchFamily="34" charset="0"/>
              </a:rPr>
              <a:t>giratoria</a:t>
            </a: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>
                <a:solidFill>
                  <a:srgbClr val="1F396A"/>
                </a:solidFill>
                <a:latin typeface="Myriad Pro" pitchFamily="34" charset="0"/>
              </a:rPr>
              <a:t>en</a:t>
            </a: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 un tractor</a:t>
            </a:r>
            <a:endParaRPr lang="en-US" sz="1600" dirty="0" smtClean="0">
              <a:solidFill>
                <a:srgbClr val="1F396A"/>
              </a:solidFill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+mj-lt"/>
              </a:rPr>
              <a:t>Lesión</a:t>
            </a:r>
            <a:r>
              <a:rPr lang="en-US" sz="1600" b="1" dirty="0" smtClean="0">
                <a:solidFill>
                  <a:srgbClr val="F0502D"/>
                </a:solidFill>
                <a:latin typeface="+mj-lt"/>
              </a:rPr>
              <a:t>:	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Brazo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amputado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,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cuello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roto</a:t>
            </a:r>
            <a:endParaRPr lang="en-US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68" y="1422457"/>
            <a:ext cx="3752139" cy="485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15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97878" y="1410866"/>
            <a:ext cx="423703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Felt Tip Roman" pitchFamily="2" charset="0"/>
                <a:ea typeface="+mj-ea"/>
                <a:cs typeface="+mj-cs"/>
              </a:rPr>
              <a:t>La historia de Logan</a:t>
            </a:r>
            <a:endParaRPr lang="en-US" sz="3200" b="1" dirty="0">
              <a:solidFill>
                <a:schemeClr val="bg1"/>
              </a:solidFill>
              <a:latin typeface="Felt Tip Roman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7810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686800" cy="630237"/>
          </a:xfrm>
        </p:spPr>
        <p:txBody>
          <a:bodyPr>
            <a:normAutofit fontScale="90000"/>
          </a:bodyPr>
          <a:lstStyle/>
          <a:p>
            <a:pPr algn="l"/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Estadísticas de lesiones de trabajadores adolecentes </a:t>
            </a:r>
            <a:endParaRPr lang="es-419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33499"/>
            <a:ext cx="8458200" cy="483870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ES" sz="2400" b="0" dirty="0">
                <a:solidFill>
                  <a:srgbClr val="1F396A"/>
                </a:solidFill>
                <a:latin typeface="+mn-lt"/>
              </a:rPr>
              <a:t>Aproximadamente </a:t>
            </a:r>
            <a:r>
              <a:rPr lang="es-ES" sz="2400" b="0" dirty="0" smtClean="0">
                <a:solidFill>
                  <a:srgbClr val="1F396A"/>
                </a:solidFill>
                <a:latin typeface="+mn-lt"/>
              </a:rPr>
              <a:t>1.6 </a:t>
            </a:r>
            <a:r>
              <a:rPr lang="es-ES" sz="2400" b="0" dirty="0">
                <a:solidFill>
                  <a:srgbClr val="1F396A"/>
                </a:solidFill>
                <a:latin typeface="+mn-lt"/>
              </a:rPr>
              <a:t>millones de adolescentes (</a:t>
            </a:r>
            <a:r>
              <a:rPr lang="es-ES" sz="2400" b="0" dirty="0" smtClean="0">
                <a:solidFill>
                  <a:srgbClr val="1F396A"/>
                </a:solidFill>
                <a:latin typeface="+mn-lt"/>
              </a:rPr>
              <a:t>15–17 </a:t>
            </a:r>
            <a:r>
              <a:rPr lang="es-ES" sz="2400" b="0" dirty="0">
                <a:solidFill>
                  <a:srgbClr val="1F396A"/>
                </a:solidFill>
                <a:latin typeface="+mn-lt"/>
              </a:rPr>
              <a:t>años) en los Estados Unidos </a:t>
            </a:r>
            <a:r>
              <a:rPr lang="es-ES" sz="2400" b="0" dirty="0" smtClean="0">
                <a:solidFill>
                  <a:srgbClr val="1F396A"/>
                </a:solidFill>
                <a:latin typeface="+mn-lt"/>
              </a:rPr>
              <a:t>trabajan. Alrededor </a:t>
            </a:r>
            <a:r>
              <a:rPr lang="es-ES" sz="2400" b="0" dirty="0">
                <a:solidFill>
                  <a:srgbClr val="1F396A"/>
                </a:solidFill>
                <a:latin typeface="+mn-lt"/>
              </a:rPr>
              <a:t>del 50% de los alumnos del grado 10 y el 75% de los estudiantes del grado 12 tienen puestos de trabajo</a:t>
            </a:r>
            <a:r>
              <a:rPr lang="es-ES" sz="2400" b="0" dirty="0" smtClean="0">
                <a:solidFill>
                  <a:srgbClr val="1F396A"/>
                </a:solidFill>
                <a:latin typeface="+mn-lt"/>
              </a:rPr>
              <a:t>.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ES" sz="2400" b="0" dirty="0">
                <a:solidFill>
                  <a:srgbClr val="1F396A"/>
                </a:solidFill>
                <a:latin typeface="+mn-lt"/>
              </a:rPr>
              <a:t>Muchos jóvenes se lesionan en el trabajo.</a:t>
            </a:r>
            <a:endParaRPr lang="en-US" sz="2400" b="0" dirty="0" smtClean="0">
              <a:solidFill>
                <a:srgbClr val="1F396A"/>
              </a:solidFill>
              <a:latin typeface="+mn-lt"/>
            </a:endParaRP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n-US" sz="2400" b="0" dirty="0" err="1">
                <a:solidFill>
                  <a:srgbClr val="1F396A"/>
                </a:solidFill>
                <a:latin typeface="+mn-lt"/>
              </a:rPr>
              <a:t>En</a:t>
            </a:r>
            <a:r>
              <a:rPr lang="en-US" sz="2400" b="0" dirty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2400" b="0" dirty="0" err="1">
                <a:solidFill>
                  <a:srgbClr val="1F396A"/>
                </a:solidFill>
                <a:latin typeface="+mn-lt"/>
              </a:rPr>
              <a:t>promedio</a:t>
            </a:r>
            <a:r>
              <a:rPr lang="en-US" sz="2400" b="0" dirty="0">
                <a:solidFill>
                  <a:srgbClr val="1F396A"/>
                </a:solidFill>
                <a:latin typeface="+mn-lt"/>
              </a:rPr>
              <a:t>, </a:t>
            </a:r>
            <a:r>
              <a:rPr lang="en-US" sz="2400" b="0" dirty="0" err="1">
                <a:solidFill>
                  <a:srgbClr val="1F396A"/>
                </a:solidFill>
                <a:latin typeface="+mn-lt"/>
              </a:rPr>
              <a:t>cada</a:t>
            </a:r>
            <a:r>
              <a:rPr lang="en-US" sz="2400" b="0" dirty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2400" b="0" dirty="0" err="1">
                <a:solidFill>
                  <a:srgbClr val="1F396A"/>
                </a:solidFill>
                <a:latin typeface="+mn-lt"/>
              </a:rPr>
              <a:t>año</a:t>
            </a:r>
            <a:r>
              <a:rPr lang="en-US" sz="2400" b="0" dirty="0">
                <a:solidFill>
                  <a:srgbClr val="1F396A"/>
                </a:solidFill>
                <a:latin typeface="+mn-lt"/>
              </a:rPr>
              <a:t> </a:t>
            </a:r>
          </a:p>
          <a:p>
            <a:pPr marL="742950" lvl="2" indent="-342900"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</a:pPr>
            <a:r>
              <a:rPr lang="es-ES" sz="2300" dirty="0" smtClean="0">
                <a:solidFill>
                  <a:srgbClr val="1F396A"/>
                </a:solidFill>
                <a:latin typeface="+mn-lt"/>
              </a:rPr>
              <a:t>59,800 </a:t>
            </a:r>
            <a:r>
              <a:rPr lang="es-ES" sz="2300" dirty="0">
                <a:solidFill>
                  <a:srgbClr val="1F396A"/>
                </a:solidFill>
                <a:latin typeface="+mn-lt"/>
              </a:rPr>
              <a:t>trabajadores menores de 18 años son enviados a la sala de emergencia por lesiones </a:t>
            </a:r>
            <a:r>
              <a:rPr lang="es-ES" sz="2300" dirty="0" smtClean="0">
                <a:solidFill>
                  <a:srgbClr val="1F396A"/>
                </a:solidFill>
                <a:latin typeface="+mn-lt"/>
              </a:rPr>
              <a:t>relacionadas con el trabajo, </a:t>
            </a:r>
            <a:r>
              <a:rPr lang="es-ES" sz="2300" dirty="0">
                <a:solidFill>
                  <a:srgbClr val="1F396A"/>
                </a:solidFill>
                <a:latin typeface="+mn-lt"/>
              </a:rPr>
              <a:t>pero las estadísticas de lesiones reales son mucho mayores.</a:t>
            </a:r>
            <a:endParaRPr lang="en-US" sz="2300" dirty="0">
              <a:solidFill>
                <a:srgbClr val="1F396A"/>
              </a:solidFill>
              <a:latin typeface="+mn-lt"/>
            </a:endParaRPr>
          </a:p>
          <a:p>
            <a:pPr marL="742950" lvl="2" indent="-342900"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</a:pPr>
            <a:r>
              <a:rPr lang="es-ES" sz="2300" dirty="0" smtClean="0">
                <a:solidFill>
                  <a:srgbClr val="1F396A"/>
                </a:solidFill>
                <a:latin typeface="+mn-lt"/>
              </a:rPr>
              <a:t>37 </a:t>
            </a:r>
            <a:r>
              <a:rPr lang="es-ES" sz="2300" dirty="0">
                <a:solidFill>
                  <a:srgbClr val="1F396A"/>
                </a:solidFill>
                <a:latin typeface="+mn-lt"/>
              </a:rPr>
              <a:t>trabajadores menores de 18 años mueren en el trabajo.</a:t>
            </a:r>
            <a:endParaRPr lang="en-US" sz="2300" dirty="0">
              <a:solidFill>
                <a:srgbClr val="1F396A"/>
              </a:solidFill>
              <a:latin typeface="+mn-lt"/>
            </a:endParaRPr>
          </a:p>
          <a:p>
            <a:pPr lvl="1"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Arial" pitchFamily="34" charset="0"/>
              <a:buChar char="•"/>
            </a:pPr>
            <a:r>
              <a:rPr lang="es-ES" sz="2300" dirty="0">
                <a:solidFill>
                  <a:srgbClr val="1F396A"/>
                </a:solidFill>
                <a:latin typeface="+mn-lt"/>
              </a:rPr>
              <a:t>Los trabajadores jóvenes son dos veces más propensos a sufrir lesiones que los trabajadores adultos.</a:t>
            </a:r>
            <a:endParaRPr lang="en-US" sz="2300" b="0" dirty="0">
              <a:solidFill>
                <a:srgbClr val="1F396A"/>
              </a:solidFill>
              <a:latin typeface="+mn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914400" y="6238875"/>
            <a:ext cx="5486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dirty="0">
                <a:latin typeface="Arial" pitchFamily="34" charset="0"/>
                <a:cs typeface="Arial" pitchFamily="34" charset="0"/>
              </a:rPr>
              <a:t>NIOSH 2010 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1000" dirty="0" smtClean="0">
                <a:latin typeface="Arial" pitchFamily="34" charset="0"/>
                <a:cs typeface="Arial" pitchFamily="34" charset="0"/>
                <a:hlinkClick r:id="rId3"/>
              </a:rPr>
              <a:t>www.cdc.gov/niosh/topics/youth/chartpackage.html</a:t>
            </a:r>
            <a:endParaRPr lang="en-US" sz="100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100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1000" dirty="0" smtClean="0">
                <a:latin typeface="Arial" pitchFamily="34" charset="0"/>
                <a:cs typeface="Arial" pitchFamily="34" charset="0"/>
                <a:hlinkClick r:id="rId4"/>
              </a:rPr>
              <a:t>www.cdc.gov/mmwr/preview/mmwrhtml/mm5915a2.htm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16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85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Chart 8"/>
          <p:cNvGraphicFramePr>
            <a:graphicFrameLocks/>
          </p:cNvGraphicFramePr>
          <p:nvPr>
            <p:extLst/>
          </p:nvPr>
        </p:nvGraphicFramePr>
        <p:xfrm>
          <a:off x="639763" y="1136650"/>
          <a:ext cx="7896225" cy="444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name="Worksheet" r:id="rId4" imgW="7896195" imgH="4448163" progId="Excel.Sheet.8">
                  <p:embed/>
                </p:oleObj>
              </mc:Choice>
              <mc:Fallback>
                <p:oleObj name="Worksheet" r:id="rId4" imgW="7896195" imgH="4448163" progId="Excel.Sheet.8">
                  <p:embed/>
                  <p:pic>
                    <p:nvPicPr>
                      <p:cNvPr id="19458" name="Chart 8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763" y="1136650"/>
                        <a:ext cx="7896225" cy="444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1" y="274320"/>
            <a:ext cx="7932738" cy="782955"/>
          </a:xfrm>
        </p:spPr>
        <p:txBody>
          <a:bodyPr>
            <a:normAutofit/>
          </a:bodyPr>
          <a:lstStyle/>
          <a:p>
            <a:pPr algn="l"/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Estadísticas de trabajadores </a:t>
            </a:r>
            <a:r>
              <a:rPr lang="es-419" sz="3200" dirty="0">
                <a:solidFill>
                  <a:srgbClr val="F0502D"/>
                </a:solidFill>
                <a:latin typeface="+mj-lt"/>
              </a:rPr>
              <a:t>a</a:t>
            </a:r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dolescentes </a:t>
            </a:r>
            <a:endParaRPr lang="es-419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19460" name="Rectangle 31"/>
          <p:cNvSpPr>
            <a:spLocks noGrp="1" noChangeArrowheads="1"/>
          </p:cNvSpPr>
          <p:nvPr>
            <p:ph type="body" sz="half" idx="1"/>
          </p:nvPr>
        </p:nvSpPr>
        <p:spPr>
          <a:xfrm>
            <a:off x="3657600" y="1600201"/>
            <a:ext cx="5118101" cy="1371600"/>
          </a:xfrm>
        </p:spPr>
        <p:txBody>
          <a:bodyPr>
            <a:norm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es-419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Donde trabajan los adolecentes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:</a:t>
            </a:r>
            <a:endParaRPr lang="en-US" sz="3200" b="1" dirty="0" smtClean="0">
              <a:solidFill>
                <a:schemeClr val="tx2">
                  <a:lumMod val="40000"/>
                  <a:lumOff val="60000"/>
                </a:schemeClr>
              </a:solidFill>
              <a:latin typeface="+mj-lt"/>
            </a:endParaRPr>
          </a:p>
          <a:p>
            <a:pPr marL="0" indent="0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s-419" sz="1800" dirty="0" smtClean="0">
                <a:solidFill>
                  <a:srgbClr val="1F396A"/>
                </a:solidFill>
              </a:rPr>
              <a:t>% de trabajadores de15 a17 años, por industria</a:t>
            </a:r>
          </a:p>
        </p:txBody>
      </p:sp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407989" y="5715000"/>
            <a:ext cx="8374062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ts val="300"/>
              </a:spcAft>
            </a:pPr>
            <a:r>
              <a:rPr lang="en-US" sz="1000" dirty="0"/>
              <a:t>*</a:t>
            </a:r>
            <a:r>
              <a:rPr lang="en-US" sz="1000" dirty="0" err="1"/>
              <a:t>Incluye</a:t>
            </a:r>
            <a:r>
              <a:rPr lang="en-US" sz="1000" dirty="0"/>
              <a:t> </a:t>
            </a:r>
            <a:r>
              <a:rPr lang="en-US" sz="1000" dirty="0" err="1"/>
              <a:t>restaurantes</a:t>
            </a:r>
            <a:r>
              <a:rPr lang="en-US" sz="1000" dirty="0"/>
              <a:t>. </a:t>
            </a:r>
          </a:p>
          <a:p>
            <a:pPr>
              <a:spcAft>
                <a:spcPts val="300"/>
              </a:spcAft>
            </a:pPr>
            <a:r>
              <a:rPr lang="es-ES" sz="1000" dirty="0"/>
              <a:t>Basado en datos nacionales, y pueden variar según el estado. Adolescentes menores de 14 años que trabajan no están representados. Trabajadores agrícolas jóvenes no están </a:t>
            </a:r>
            <a:r>
              <a:rPr lang="es-ES" sz="1000" dirty="0" smtClean="0"/>
              <a:t>representados.</a:t>
            </a:r>
          </a:p>
          <a:p>
            <a:pPr>
              <a:spcAft>
                <a:spcPts val="300"/>
              </a:spcAft>
            </a:pPr>
            <a:r>
              <a:rPr lang="en-US" sz="1000" dirty="0" smtClean="0"/>
              <a:t>Fuente </a:t>
            </a:r>
            <a:r>
              <a:rPr lang="en-US" sz="1000" dirty="0"/>
              <a:t>: </a:t>
            </a:r>
            <a:r>
              <a:rPr lang="en-US" sz="1000" dirty="0" smtClean="0"/>
              <a:t>NIOSH/CDC </a:t>
            </a:r>
            <a:r>
              <a:rPr lang="en-US" sz="1000" dirty="0"/>
              <a:t>2009 (</a:t>
            </a:r>
            <a:r>
              <a:rPr lang="en-US" sz="1000" dirty="0">
                <a:hlinkClick r:id="rId6"/>
              </a:rPr>
              <a:t>www.cdc.gov/niosh/topics/youth/chartpackage.html</a:t>
            </a:r>
            <a:r>
              <a:rPr lang="en-US" sz="1000" dirty="0"/>
              <a:t>)</a:t>
            </a:r>
          </a:p>
        </p:txBody>
      </p:sp>
      <p:sp>
        <p:nvSpPr>
          <p:cNvPr id="10" name="Freeform 9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17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96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Chart 8"/>
          <p:cNvGraphicFramePr>
            <a:graphicFrameLocks/>
          </p:cNvGraphicFramePr>
          <p:nvPr>
            <p:extLst/>
          </p:nvPr>
        </p:nvGraphicFramePr>
        <p:xfrm>
          <a:off x="639763" y="1189038"/>
          <a:ext cx="7607300" cy="438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9" name="Worksheet" r:id="rId4" imgW="7610522" imgH="4390930" progId="Excel.Sheet.8">
                  <p:embed/>
                </p:oleObj>
              </mc:Choice>
              <mc:Fallback>
                <p:oleObj name="Worksheet" r:id="rId4" imgW="7610522" imgH="4390930" progId="Excel.Sheet.8">
                  <p:embed/>
                  <p:pic>
                    <p:nvPicPr>
                      <p:cNvPr id="20482" name="Chart 8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763" y="1189038"/>
                        <a:ext cx="7607300" cy="4386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319"/>
            <a:ext cx="8153401" cy="782955"/>
          </a:xfrm>
        </p:spPr>
        <p:txBody>
          <a:bodyPr>
            <a:noAutofit/>
          </a:bodyPr>
          <a:lstStyle/>
          <a:p>
            <a:pPr algn="l"/>
            <a:r>
              <a:rPr lang="es-419" sz="2400" dirty="0">
                <a:solidFill>
                  <a:srgbClr val="F0502D"/>
                </a:solidFill>
              </a:rPr>
              <a:t>Estadísticas de </a:t>
            </a:r>
            <a:r>
              <a:rPr lang="es-419" sz="2400" dirty="0" smtClean="0">
                <a:solidFill>
                  <a:srgbClr val="F0502D"/>
                </a:solidFill>
                <a:latin typeface="Myriad Pro"/>
              </a:rPr>
              <a:t>lesiones de </a:t>
            </a:r>
            <a:r>
              <a:rPr lang="es-419" sz="2400" dirty="0">
                <a:solidFill>
                  <a:srgbClr val="F0502D"/>
                </a:solidFill>
              </a:rPr>
              <a:t>t</a:t>
            </a:r>
            <a:r>
              <a:rPr lang="es-419" sz="2400" dirty="0" smtClean="0">
                <a:solidFill>
                  <a:srgbClr val="F0502D"/>
                </a:solidFill>
              </a:rPr>
              <a:t>rabajadores </a:t>
            </a:r>
            <a:r>
              <a:rPr lang="es-419" sz="2400" dirty="0">
                <a:solidFill>
                  <a:srgbClr val="F0502D"/>
                </a:solidFill>
              </a:rPr>
              <a:t>a</a:t>
            </a:r>
            <a:r>
              <a:rPr lang="es-419" sz="2400" dirty="0" smtClean="0">
                <a:solidFill>
                  <a:srgbClr val="F0502D"/>
                </a:solidFill>
              </a:rPr>
              <a:t>dolescentes</a:t>
            </a:r>
            <a:endParaRPr lang="en-US" sz="24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20484" name="Rectangle 31"/>
          <p:cNvSpPr>
            <a:spLocks noGrp="1" noChangeArrowheads="1"/>
          </p:cNvSpPr>
          <p:nvPr>
            <p:ph type="body" sz="half" idx="1"/>
          </p:nvPr>
        </p:nvSpPr>
        <p:spPr>
          <a:xfrm>
            <a:off x="3200400" y="1600200"/>
            <a:ext cx="4953001" cy="2200275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spcBef>
                <a:spcPct val="0"/>
              </a:spcBef>
              <a:buNone/>
            </a:pPr>
            <a:r>
              <a:rPr lang="es-ES" b="1" dirty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Donde los adolescentes se lesionan en el trabajo</a:t>
            </a:r>
            <a:r>
              <a:rPr lang="en-US" sz="32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: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sz="1800" dirty="0" smtClean="0">
                <a:solidFill>
                  <a:srgbClr val="1F396A"/>
                </a:solidFill>
              </a:rPr>
              <a:t>% </a:t>
            </a:r>
            <a:r>
              <a:rPr lang="es-ES" sz="1800" dirty="0" smtClean="0">
                <a:solidFill>
                  <a:srgbClr val="1F396A"/>
                </a:solidFill>
              </a:rPr>
              <a:t>de </a:t>
            </a:r>
            <a:r>
              <a:rPr lang="es-ES" sz="1800" dirty="0">
                <a:solidFill>
                  <a:srgbClr val="1F396A"/>
                </a:solidFill>
              </a:rPr>
              <a:t>trabajadores de15 a17 años, por industria</a:t>
            </a:r>
          </a:p>
          <a:p>
            <a:pPr marL="0" indent="0" eaLnBrk="1" hangingPunct="1">
              <a:spcBef>
                <a:spcPct val="0"/>
              </a:spcBef>
              <a:buFont typeface="Wingdings" pitchFamily="2" charset="2"/>
              <a:buNone/>
            </a:pPr>
            <a:endParaRPr lang="en-US" sz="1800" dirty="0" smtClean="0">
              <a:solidFill>
                <a:srgbClr val="1F396A"/>
              </a:solidFill>
            </a:endParaRPr>
          </a:p>
          <a:p>
            <a:pPr marL="0" indent="0" eaLnBrk="1" hangingPunct="1">
              <a:spcBef>
                <a:spcPct val="0"/>
              </a:spcBef>
              <a:buFont typeface="Wingdings" pitchFamily="2" charset="2"/>
              <a:buNone/>
            </a:pPr>
            <a:endParaRPr lang="en-US" b="1" dirty="0" smtClean="0">
              <a:latin typeface="+mj-lt"/>
            </a:endParaRPr>
          </a:p>
        </p:txBody>
      </p:sp>
      <p:sp>
        <p:nvSpPr>
          <p:cNvPr id="20485" name="Text Box 7"/>
          <p:cNvSpPr txBox="1">
            <a:spLocks noChangeArrowheads="1"/>
          </p:cNvSpPr>
          <p:nvPr/>
        </p:nvSpPr>
        <p:spPr bwMode="auto">
          <a:xfrm>
            <a:off x="457200" y="5688013"/>
            <a:ext cx="8294689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ts val="300"/>
              </a:spcAft>
            </a:pPr>
            <a:r>
              <a:rPr lang="en-US" sz="1000" dirty="0"/>
              <a:t>*</a:t>
            </a:r>
            <a:r>
              <a:rPr lang="en-US" sz="1000" dirty="0" err="1"/>
              <a:t>Incluye</a:t>
            </a:r>
            <a:r>
              <a:rPr lang="en-US" sz="1000" dirty="0"/>
              <a:t> </a:t>
            </a:r>
            <a:r>
              <a:rPr lang="en-US" sz="1000" dirty="0" err="1"/>
              <a:t>restaurantes</a:t>
            </a:r>
            <a:r>
              <a:rPr lang="en-US" sz="1000" dirty="0"/>
              <a:t>. </a:t>
            </a:r>
          </a:p>
          <a:p>
            <a:pPr>
              <a:spcAft>
                <a:spcPts val="300"/>
              </a:spcAft>
            </a:pPr>
            <a:r>
              <a:rPr lang="es-ES" sz="1000" dirty="0"/>
              <a:t>Estos datos corresponden a lesiones que requieren al menos un día fuera del trabajo. No se incluyen los jóvenes que trabajan en pequeñas granjas, trabajan para agencias gubernamentales, o por cuenta </a:t>
            </a:r>
            <a:r>
              <a:rPr lang="es-ES" sz="1000" dirty="0" smtClean="0"/>
              <a:t>propia</a:t>
            </a:r>
            <a:r>
              <a:rPr lang="en-US" sz="1000" dirty="0" smtClean="0"/>
              <a:t>. </a:t>
            </a:r>
            <a:r>
              <a:rPr lang="en-US" sz="1000" dirty="0"/>
              <a:t>		</a:t>
            </a:r>
          </a:p>
          <a:p>
            <a:pPr>
              <a:spcAft>
                <a:spcPts val="300"/>
              </a:spcAft>
            </a:pPr>
            <a:r>
              <a:rPr lang="en-US" sz="1000" dirty="0" smtClean="0"/>
              <a:t>Fuente: NIOSH/CDC </a:t>
            </a:r>
            <a:r>
              <a:rPr lang="en-US" sz="1000" dirty="0"/>
              <a:t>2009  (</a:t>
            </a:r>
            <a:r>
              <a:rPr lang="en-US" sz="1000" dirty="0">
                <a:hlinkClick r:id="rId6"/>
              </a:rPr>
              <a:t>www.cdc.gov/niosh/topics/youth/chartpackage.html</a:t>
            </a:r>
            <a:r>
              <a:rPr lang="en-US" sz="1000" dirty="0"/>
              <a:t>)</a:t>
            </a:r>
          </a:p>
        </p:txBody>
      </p:sp>
      <p:sp>
        <p:nvSpPr>
          <p:cNvPr id="10" name="Freeform 9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18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0502D"/>
                </a:solidFill>
                <a:latin typeface="+mj-lt"/>
              </a:rPr>
              <a:t>Puntos</a:t>
            </a:r>
            <a:r>
              <a:rPr lang="en-US" sz="3200" dirty="0">
                <a:solidFill>
                  <a:srgbClr val="F0502D"/>
                </a:solidFill>
                <a:latin typeface="+mj-lt"/>
              </a:rPr>
              <a:t> clave del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currículo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endParaRPr lang="en-US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876800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None/>
            </a:pPr>
            <a:r>
              <a:rPr lang="es-ES" sz="3000" dirty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A fines del curso, serás capaz </a:t>
            </a:r>
            <a:r>
              <a:rPr lang="es-ES" sz="3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de</a:t>
            </a:r>
          </a:p>
          <a:p>
            <a:pPr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ES" sz="2600" b="0" dirty="0">
                <a:solidFill>
                  <a:srgbClr val="1F396A"/>
                </a:solidFill>
                <a:latin typeface="+mn-lt"/>
              </a:rPr>
              <a:t>Reconocer y reducir los peligros en el trabajo</a:t>
            </a:r>
          </a:p>
          <a:p>
            <a:pPr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ES" sz="2600" b="0" dirty="0">
                <a:solidFill>
                  <a:srgbClr val="1F396A"/>
                </a:solidFill>
                <a:latin typeface="+mn-lt"/>
              </a:rPr>
              <a:t>Identificar las leyes que protegen a los jóvenes </a:t>
            </a:r>
            <a:r>
              <a:rPr lang="es-ES" sz="2600" b="0" dirty="0" smtClean="0">
                <a:solidFill>
                  <a:srgbClr val="1F396A"/>
                </a:solidFill>
                <a:latin typeface="+mn-lt"/>
              </a:rPr>
              <a:t> de trabajar </a:t>
            </a:r>
            <a:r>
              <a:rPr lang="es-ES" sz="2600" b="0" dirty="0">
                <a:solidFill>
                  <a:srgbClr val="1F396A"/>
                </a:solidFill>
                <a:latin typeface="+mn-lt"/>
              </a:rPr>
              <a:t>demasiado </a:t>
            </a:r>
            <a:r>
              <a:rPr lang="es-ES" sz="2600" b="0" dirty="0" smtClean="0">
                <a:solidFill>
                  <a:srgbClr val="1F396A"/>
                </a:solidFill>
                <a:latin typeface="+mn-lt"/>
              </a:rPr>
              <a:t>tarde</a:t>
            </a:r>
            <a:endParaRPr lang="es-ES" sz="2600" b="0" dirty="0">
              <a:solidFill>
                <a:srgbClr val="1F396A"/>
              </a:solidFill>
              <a:latin typeface="+mn-lt"/>
            </a:endParaRPr>
          </a:p>
          <a:p>
            <a:pPr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ES" sz="2600" b="0" dirty="0">
                <a:solidFill>
                  <a:srgbClr val="1F396A"/>
                </a:solidFill>
                <a:latin typeface="+mn-lt"/>
              </a:rPr>
              <a:t>Identificar las leyes que protegen a los adolescentes de realizar trabajos peligrosos</a:t>
            </a:r>
          </a:p>
          <a:p>
            <a:pPr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ES" sz="2600" b="0" dirty="0">
                <a:solidFill>
                  <a:srgbClr val="1F396A"/>
                </a:solidFill>
                <a:latin typeface="+mn-lt"/>
              </a:rPr>
              <a:t>Identificar las leyes que protegen a los adolescentes frente a la discriminación (incluyendo acoso) en el trabajo</a:t>
            </a:r>
          </a:p>
          <a:p>
            <a:pPr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ES" sz="2600" b="0" dirty="0">
                <a:solidFill>
                  <a:srgbClr val="1F396A"/>
                </a:solidFill>
                <a:latin typeface="+mn-lt"/>
              </a:rPr>
              <a:t>Evaluar la manera de resolver los problemas de salud y seguridad en el trabajo</a:t>
            </a:r>
          </a:p>
          <a:p>
            <a:pPr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ES" sz="2600" b="0" dirty="0" smtClean="0">
                <a:solidFill>
                  <a:srgbClr val="1F396A"/>
                </a:solidFill>
                <a:latin typeface="+mn-lt"/>
              </a:rPr>
              <a:t>Nombrar </a:t>
            </a:r>
            <a:r>
              <a:rPr lang="es-ES" sz="2600" b="0" dirty="0">
                <a:solidFill>
                  <a:srgbClr val="1F396A"/>
                </a:solidFill>
                <a:latin typeface="+mn-lt"/>
              </a:rPr>
              <a:t>algunas de las agencias que hacen cumplir las leyes de salud y seguridad y leyes de trabajo infantil</a:t>
            </a:r>
          </a:p>
          <a:p>
            <a:pPr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ES" sz="2600" b="0" dirty="0">
                <a:solidFill>
                  <a:srgbClr val="1F396A"/>
                </a:solidFill>
                <a:latin typeface="+mn-lt"/>
              </a:rPr>
              <a:t>Determinar qué hacer en una </a:t>
            </a:r>
            <a:r>
              <a:rPr lang="es-ES" sz="2600" b="0" dirty="0" smtClean="0">
                <a:solidFill>
                  <a:srgbClr val="1F396A"/>
                </a:solidFill>
                <a:latin typeface="+mn-lt"/>
              </a:rPr>
              <a:t>emergencia</a:t>
            </a:r>
            <a:endParaRPr lang="en-US" sz="2600" b="0" dirty="0" smtClean="0">
              <a:solidFill>
                <a:srgbClr val="1F396A"/>
              </a:solidFill>
              <a:latin typeface="+mn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19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9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5419725" y="1809750"/>
            <a:ext cx="3324225" cy="3514725"/>
          </a:xfrm>
          <a:custGeom>
            <a:avLst/>
            <a:gdLst>
              <a:gd name="connsiteX0" fmla="*/ 0 w 3324225"/>
              <a:gd name="connsiteY0" fmla="*/ 9525 h 3514725"/>
              <a:gd name="connsiteX1" fmla="*/ 3295650 w 3324225"/>
              <a:gd name="connsiteY1" fmla="*/ 0 h 3514725"/>
              <a:gd name="connsiteX2" fmla="*/ 3324225 w 3324225"/>
              <a:gd name="connsiteY2" fmla="*/ 3514725 h 3514725"/>
              <a:gd name="connsiteX3" fmla="*/ 9525 w 3324225"/>
              <a:gd name="connsiteY3" fmla="*/ 3457575 h 3514725"/>
              <a:gd name="connsiteX4" fmla="*/ 0 w 3324225"/>
              <a:gd name="connsiteY4" fmla="*/ 9525 h 351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4225" h="3514725">
                <a:moveTo>
                  <a:pt x="0" y="9525"/>
                </a:moveTo>
                <a:lnTo>
                  <a:pt x="3295650" y="0"/>
                </a:lnTo>
                <a:lnTo>
                  <a:pt x="3324225" y="3514725"/>
                </a:lnTo>
                <a:lnTo>
                  <a:pt x="9525" y="345757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609600" y="1819275"/>
            <a:ext cx="4695825" cy="4629150"/>
          </a:xfrm>
          <a:custGeom>
            <a:avLst/>
            <a:gdLst>
              <a:gd name="connsiteX0" fmla="*/ 0 w 4695825"/>
              <a:gd name="connsiteY0" fmla="*/ 0 h 4629150"/>
              <a:gd name="connsiteX1" fmla="*/ 4695825 w 4695825"/>
              <a:gd name="connsiteY1" fmla="*/ 19050 h 4629150"/>
              <a:gd name="connsiteX2" fmla="*/ 4648200 w 4695825"/>
              <a:gd name="connsiteY2" fmla="*/ 4629150 h 4629150"/>
              <a:gd name="connsiteX3" fmla="*/ 57150 w 4695825"/>
              <a:gd name="connsiteY3" fmla="*/ 4619625 h 4629150"/>
              <a:gd name="connsiteX4" fmla="*/ 0 w 4695825"/>
              <a:gd name="connsiteY4" fmla="*/ 0 h 462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5825" h="4629150">
                <a:moveTo>
                  <a:pt x="0" y="0"/>
                </a:moveTo>
                <a:lnTo>
                  <a:pt x="4695825" y="19050"/>
                </a:lnTo>
                <a:lnTo>
                  <a:pt x="4648200" y="4629150"/>
                </a:lnTo>
                <a:lnTo>
                  <a:pt x="57150" y="4619625"/>
                </a:lnTo>
                <a:lnTo>
                  <a:pt x="0" y="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90601"/>
            <a:ext cx="8229600" cy="609600"/>
          </a:xfrm>
        </p:spPr>
        <p:txBody>
          <a:bodyPr lIns="45720" rIns="0">
            <a:noAutofit/>
          </a:bodyPr>
          <a:lstStyle/>
          <a:p>
            <a:pPr algn="l"/>
            <a:r>
              <a:rPr lang="es-ES" sz="3200" dirty="0">
                <a:solidFill>
                  <a:srgbClr val="F0502D"/>
                </a:solidFill>
                <a:latin typeface="+mn-lt"/>
                <a:cs typeface="Arial" pitchFamily="34" charset="0"/>
              </a:rPr>
              <a:t>Lesiones de </a:t>
            </a:r>
            <a:r>
              <a:rPr lang="es-ES" sz="3200" dirty="0" smtClean="0">
                <a:solidFill>
                  <a:srgbClr val="F0502D"/>
                </a:solidFill>
                <a:latin typeface="+mn-lt"/>
                <a:cs typeface="Arial" pitchFamily="34" charset="0"/>
              </a:rPr>
              <a:t>trabajadores </a:t>
            </a:r>
            <a:r>
              <a:rPr lang="es-ES" sz="3200" dirty="0">
                <a:solidFill>
                  <a:srgbClr val="F0502D"/>
                </a:solidFill>
                <a:latin typeface="+mn-lt"/>
                <a:cs typeface="Arial" pitchFamily="34" charset="0"/>
              </a:rPr>
              <a:t>jóvenes</a:t>
            </a:r>
            <a:endParaRPr lang="en-US" sz="3200" b="1" dirty="0">
              <a:solidFill>
                <a:srgbClr val="F0502D"/>
              </a:solidFill>
              <a:latin typeface="+mn-lt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04800"/>
            <a:ext cx="8229600" cy="838201"/>
          </a:xfrm>
        </p:spPr>
        <p:txBody>
          <a:bodyPr wrap="square" lIns="0" rIns="0">
            <a:noAutofit/>
          </a:bodyPr>
          <a:lstStyle/>
          <a:p>
            <a:pPr marL="0" indent="0">
              <a:buNone/>
            </a:pPr>
            <a:r>
              <a:rPr lang="es-419" sz="5400" b="0" dirty="0" smtClean="0">
                <a:solidFill>
                  <a:srgbClr val="F0502D"/>
                </a:solidFill>
                <a:latin typeface="+mn-lt"/>
                <a:cs typeface="Arial" pitchFamily="34" charset="0"/>
              </a:rPr>
              <a:t>Lección</a:t>
            </a:r>
            <a:r>
              <a:rPr lang="en-US" sz="5400" b="0" dirty="0" smtClean="0">
                <a:solidFill>
                  <a:srgbClr val="F0502D"/>
                </a:solidFill>
                <a:latin typeface="+mn-lt"/>
                <a:cs typeface="Arial" pitchFamily="34" charset="0"/>
              </a:rPr>
              <a:t>  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5570038"/>
            <a:ext cx="2924175" cy="1037735"/>
          </a:xfrm>
          <a:prstGeom prst="rect">
            <a:avLst/>
          </a:prstGeom>
        </p:spPr>
      </p:pic>
      <p:sp>
        <p:nvSpPr>
          <p:cNvPr id="5" name="Freeform 4"/>
          <p:cNvSpPr>
            <a:spLocks/>
          </p:cNvSpPr>
          <p:nvPr/>
        </p:nvSpPr>
        <p:spPr>
          <a:xfrm>
            <a:off x="666750" y="1876424"/>
            <a:ext cx="4581525" cy="4476750"/>
          </a:xfrm>
          <a:custGeom>
            <a:avLst/>
            <a:gdLst>
              <a:gd name="connsiteX0" fmla="*/ 0 w 4695825"/>
              <a:gd name="connsiteY0" fmla="*/ 171450 h 4419600"/>
              <a:gd name="connsiteX1" fmla="*/ 57150 w 4695825"/>
              <a:gd name="connsiteY1" fmla="*/ 4419600 h 4419600"/>
              <a:gd name="connsiteX2" fmla="*/ 4619625 w 4695825"/>
              <a:gd name="connsiteY2" fmla="*/ 4419600 h 4419600"/>
              <a:gd name="connsiteX3" fmla="*/ 4695825 w 4695825"/>
              <a:gd name="connsiteY3" fmla="*/ 0 h 4419600"/>
              <a:gd name="connsiteX4" fmla="*/ 0 w 4695825"/>
              <a:gd name="connsiteY4" fmla="*/ 171450 h 4419600"/>
              <a:gd name="connsiteX0" fmla="*/ 0 w 4705350"/>
              <a:gd name="connsiteY0" fmla="*/ 0 h 4467225"/>
              <a:gd name="connsiteX1" fmla="*/ 66675 w 4705350"/>
              <a:gd name="connsiteY1" fmla="*/ 4467225 h 4467225"/>
              <a:gd name="connsiteX2" fmla="*/ 4629150 w 4705350"/>
              <a:gd name="connsiteY2" fmla="*/ 4467225 h 4467225"/>
              <a:gd name="connsiteX3" fmla="*/ 4705350 w 4705350"/>
              <a:gd name="connsiteY3" fmla="*/ 47625 h 4467225"/>
              <a:gd name="connsiteX4" fmla="*/ 0 w 4705350"/>
              <a:gd name="connsiteY4" fmla="*/ 0 h 4467225"/>
              <a:gd name="connsiteX0" fmla="*/ 0 w 4715153"/>
              <a:gd name="connsiteY0" fmla="*/ 9525 h 4476750"/>
              <a:gd name="connsiteX1" fmla="*/ 66675 w 4715153"/>
              <a:gd name="connsiteY1" fmla="*/ 4476750 h 4476750"/>
              <a:gd name="connsiteX2" fmla="*/ 4629150 w 4715153"/>
              <a:gd name="connsiteY2" fmla="*/ 4476750 h 4476750"/>
              <a:gd name="connsiteX3" fmla="*/ 4715153 w 4715153"/>
              <a:gd name="connsiteY3" fmla="*/ 0 h 4476750"/>
              <a:gd name="connsiteX4" fmla="*/ 0 w 4715153"/>
              <a:gd name="connsiteY4" fmla="*/ 9525 h 447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5153" h="4476750">
                <a:moveTo>
                  <a:pt x="0" y="9525"/>
                </a:moveTo>
                <a:lnTo>
                  <a:pt x="66675" y="4476750"/>
                </a:lnTo>
                <a:lnTo>
                  <a:pt x="4629150" y="4476750"/>
                </a:lnTo>
                <a:lnTo>
                  <a:pt x="4715153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3"/>
            <a:srcRect/>
            <a:tile tx="-133350" ty="-819150" sx="62000" sy="62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5467350" y="1847849"/>
            <a:ext cx="3228975" cy="3381375"/>
          </a:xfrm>
          <a:custGeom>
            <a:avLst/>
            <a:gdLst>
              <a:gd name="connsiteX0" fmla="*/ 0 w 3257550"/>
              <a:gd name="connsiteY0" fmla="*/ 85725 h 3600450"/>
              <a:gd name="connsiteX1" fmla="*/ 19050 w 3257550"/>
              <a:gd name="connsiteY1" fmla="*/ 3600450 h 3600450"/>
              <a:gd name="connsiteX2" fmla="*/ 3257550 w 3257550"/>
              <a:gd name="connsiteY2" fmla="*/ 3552825 h 3600450"/>
              <a:gd name="connsiteX3" fmla="*/ 3219450 w 3257550"/>
              <a:gd name="connsiteY3" fmla="*/ 0 h 3600450"/>
              <a:gd name="connsiteX4" fmla="*/ 0 w 3257550"/>
              <a:gd name="connsiteY4" fmla="*/ 85725 h 3600450"/>
              <a:gd name="connsiteX0" fmla="*/ 0 w 3248025"/>
              <a:gd name="connsiteY0" fmla="*/ 9525 h 3600450"/>
              <a:gd name="connsiteX1" fmla="*/ 9525 w 3248025"/>
              <a:gd name="connsiteY1" fmla="*/ 3600450 h 3600450"/>
              <a:gd name="connsiteX2" fmla="*/ 3248025 w 3248025"/>
              <a:gd name="connsiteY2" fmla="*/ 3552825 h 3600450"/>
              <a:gd name="connsiteX3" fmla="*/ 3209925 w 3248025"/>
              <a:gd name="connsiteY3" fmla="*/ 0 h 3600450"/>
              <a:gd name="connsiteX4" fmla="*/ 0 w 3248025"/>
              <a:gd name="connsiteY4" fmla="*/ 9525 h 3600450"/>
              <a:gd name="connsiteX0" fmla="*/ 0 w 3248025"/>
              <a:gd name="connsiteY0" fmla="*/ 9525 h 3552825"/>
              <a:gd name="connsiteX1" fmla="*/ 0 w 3248025"/>
              <a:gd name="connsiteY1" fmla="*/ 3352800 h 3552825"/>
              <a:gd name="connsiteX2" fmla="*/ 3248025 w 3248025"/>
              <a:gd name="connsiteY2" fmla="*/ 3552825 h 3552825"/>
              <a:gd name="connsiteX3" fmla="*/ 3209925 w 3248025"/>
              <a:gd name="connsiteY3" fmla="*/ 0 h 3552825"/>
              <a:gd name="connsiteX4" fmla="*/ 0 w 3248025"/>
              <a:gd name="connsiteY4" fmla="*/ 9525 h 3552825"/>
              <a:gd name="connsiteX0" fmla="*/ 0 w 3228975"/>
              <a:gd name="connsiteY0" fmla="*/ 9525 h 3381375"/>
              <a:gd name="connsiteX1" fmla="*/ 0 w 3228975"/>
              <a:gd name="connsiteY1" fmla="*/ 3352800 h 3381375"/>
              <a:gd name="connsiteX2" fmla="*/ 3228975 w 3228975"/>
              <a:gd name="connsiteY2" fmla="*/ 3381375 h 3381375"/>
              <a:gd name="connsiteX3" fmla="*/ 3209925 w 3228975"/>
              <a:gd name="connsiteY3" fmla="*/ 0 h 3381375"/>
              <a:gd name="connsiteX4" fmla="*/ 0 w 3228975"/>
              <a:gd name="connsiteY4" fmla="*/ 9525 h 338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8975" h="3381375">
                <a:moveTo>
                  <a:pt x="0" y="9525"/>
                </a:moveTo>
                <a:lnTo>
                  <a:pt x="0" y="3352800"/>
                </a:lnTo>
                <a:lnTo>
                  <a:pt x="3228975" y="3381375"/>
                </a:lnTo>
                <a:lnTo>
                  <a:pt x="3209925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4"/>
            <a:srcRect/>
            <a:tile tx="-38100" ty="-18415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2</a:t>
            </a:fld>
            <a:endParaRPr lang="en-US" sz="24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7803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90601"/>
            <a:ext cx="8229600" cy="609600"/>
          </a:xfrm>
        </p:spPr>
        <p:txBody>
          <a:bodyPr lIns="45720" rIns="0">
            <a:normAutofit/>
          </a:bodyPr>
          <a:lstStyle/>
          <a:p>
            <a:pPr algn="l"/>
            <a:r>
              <a:rPr lang="en-US" sz="3200" dirty="0" err="1" smtClean="0">
                <a:solidFill>
                  <a:srgbClr val="F0502D"/>
                </a:solidFill>
                <a:latin typeface="+mj-lt"/>
                <a:cs typeface="Arial" pitchFamily="34" charset="0"/>
              </a:rPr>
              <a:t>Encontrar</a:t>
            </a:r>
            <a:r>
              <a:rPr lang="en-US" sz="3200" dirty="0" smtClean="0">
                <a:solidFill>
                  <a:srgbClr val="F0502D"/>
                </a:solidFill>
                <a:latin typeface="+mj-lt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  <a:cs typeface="Arial" pitchFamily="34" charset="0"/>
              </a:rPr>
              <a:t>los</a:t>
            </a:r>
            <a:r>
              <a:rPr lang="en-US" sz="3200" dirty="0" smtClean="0">
                <a:solidFill>
                  <a:srgbClr val="F0502D"/>
                </a:solidFill>
                <a:latin typeface="+mj-lt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  <a:cs typeface="Arial" pitchFamily="34" charset="0"/>
              </a:rPr>
              <a:t>peligros</a:t>
            </a:r>
            <a:endParaRPr lang="en-US" sz="3200" dirty="0">
              <a:solidFill>
                <a:srgbClr val="F0502D"/>
              </a:solidFill>
              <a:latin typeface="+mj-lt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04800"/>
            <a:ext cx="8229600" cy="838201"/>
          </a:xfrm>
        </p:spPr>
        <p:txBody>
          <a:bodyPr wrap="square" lIns="0" rIns="0">
            <a:normAutofit/>
          </a:bodyPr>
          <a:lstStyle/>
          <a:p>
            <a:pPr marL="0" indent="0">
              <a:buNone/>
            </a:pPr>
            <a:r>
              <a:rPr lang="en-US" sz="4800" b="0" dirty="0" err="1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Lección</a:t>
            </a:r>
            <a:r>
              <a:rPr lang="en-US" sz="48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 2 </a:t>
            </a:r>
            <a:r>
              <a:rPr lang="en-US" sz="36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(</a:t>
            </a:r>
            <a:r>
              <a:rPr lang="en-US" sz="3600" b="0" dirty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y</a:t>
            </a:r>
            <a:r>
              <a:rPr lang="en-US" sz="36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 2</a:t>
            </a:r>
            <a:r>
              <a:rPr lang="en-US" sz="34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B</a:t>
            </a:r>
            <a:r>
              <a:rPr lang="en-US" sz="36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)</a:t>
            </a:r>
            <a:endParaRPr lang="en-US" sz="3600" b="0" dirty="0">
              <a:solidFill>
                <a:srgbClr val="F0502D"/>
              </a:solidFill>
              <a:latin typeface="Myriad Pro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5570038"/>
            <a:ext cx="2924175" cy="1037735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5419725" y="1809750"/>
            <a:ext cx="3324225" cy="3514725"/>
          </a:xfrm>
          <a:custGeom>
            <a:avLst/>
            <a:gdLst>
              <a:gd name="connsiteX0" fmla="*/ 0 w 3324225"/>
              <a:gd name="connsiteY0" fmla="*/ 9525 h 3514725"/>
              <a:gd name="connsiteX1" fmla="*/ 3295650 w 3324225"/>
              <a:gd name="connsiteY1" fmla="*/ 0 h 3514725"/>
              <a:gd name="connsiteX2" fmla="*/ 3324225 w 3324225"/>
              <a:gd name="connsiteY2" fmla="*/ 3514725 h 3514725"/>
              <a:gd name="connsiteX3" fmla="*/ 9525 w 3324225"/>
              <a:gd name="connsiteY3" fmla="*/ 3457575 h 3514725"/>
              <a:gd name="connsiteX4" fmla="*/ 0 w 3324225"/>
              <a:gd name="connsiteY4" fmla="*/ 9525 h 351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4225" h="3514725">
                <a:moveTo>
                  <a:pt x="0" y="9525"/>
                </a:moveTo>
                <a:lnTo>
                  <a:pt x="3295650" y="0"/>
                </a:lnTo>
                <a:lnTo>
                  <a:pt x="3324225" y="3514725"/>
                </a:lnTo>
                <a:lnTo>
                  <a:pt x="9525" y="345757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609600" y="1819275"/>
            <a:ext cx="4695825" cy="4629150"/>
          </a:xfrm>
          <a:custGeom>
            <a:avLst/>
            <a:gdLst>
              <a:gd name="connsiteX0" fmla="*/ 0 w 4695825"/>
              <a:gd name="connsiteY0" fmla="*/ 0 h 4629150"/>
              <a:gd name="connsiteX1" fmla="*/ 4695825 w 4695825"/>
              <a:gd name="connsiteY1" fmla="*/ 19050 h 4629150"/>
              <a:gd name="connsiteX2" fmla="*/ 4648200 w 4695825"/>
              <a:gd name="connsiteY2" fmla="*/ 4629150 h 4629150"/>
              <a:gd name="connsiteX3" fmla="*/ 57150 w 4695825"/>
              <a:gd name="connsiteY3" fmla="*/ 4619625 h 4629150"/>
              <a:gd name="connsiteX4" fmla="*/ 0 w 4695825"/>
              <a:gd name="connsiteY4" fmla="*/ 0 h 462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5825" h="4629150">
                <a:moveTo>
                  <a:pt x="0" y="0"/>
                </a:moveTo>
                <a:lnTo>
                  <a:pt x="4695825" y="19050"/>
                </a:lnTo>
                <a:lnTo>
                  <a:pt x="4648200" y="4629150"/>
                </a:lnTo>
                <a:lnTo>
                  <a:pt x="57150" y="4619625"/>
                </a:lnTo>
                <a:lnTo>
                  <a:pt x="0" y="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>
          <a:xfrm>
            <a:off x="666750" y="1876424"/>
            <a:ext cx="4581525" cy="4476750"/>
          </a:xfrm>
          <a:custGeom>
            <a:avLst/>
            <a:gdLst>
              <a:gd name="connsiteX0" fmla="*/ 0 w 4695825"/>
              <a:gd name="connsiteY0" fmla="*/ 171450 h 4419600"/>
              <a:gd name="connsiteX1" fmla="*/ 57150 w 4695825"/>
              <a:gd name="connsiteY1" fmla="*/ 4419600 h 4419600"/>
              <a:gd name="connsiteX2" fmla="*/ 4619625 w 4695825"/>
              <a:gd name="connsiteY2" fmla="*/ 4419600 h 4419600"/>
              <a:gd name="connsiteX3" fmla="*/ 4695825 w 4695825"/>
              <a:gd name="connsiteY3" fmla="*/ 0 h 4419600"/>
              <a:gd name="connsiteX4" fmla="*/ 0 w 4695825"/>
              <a:gd name="connsiteY4" fmla="*/ 171450 h 4419600"/>
              <a:gd name="connsiteX0" fmla="*/ 0 w 4705350"/>
              <a:gd name="connsiteY0" fmla="*/ 0 h 4467225"/>
              <a:gd name="connsiteX1" fmla="*/ 66675 w 4705350"/>
              <a:gd name="connsiteY1" fmla="*/ 4467225 h 4467225"/>
              <a:gd name="connsiteX2" fmla="*/ 4629150 w 4705350"/>
              <a:gd name="connsiteY2" fmla="*/ 4467225 h 4467225"/>
              <a:gd name="connsiteX3" fmla="*/ 4705350 w 4705350"/>
              <a:gd name="connsiteY3" fmla="*/ 47625 h 4467225"/>
              <a:gd name="connsiteX4" fmla="*/ 0 w 4705350"/>
              <a:gd name="connsiteY4" fmla="*/ 0 h 4467225"/>
              <a:gd name="connsiteX0" fmla="*/ 0 w 4715153"/>
              <a:gd name="connsiteY0" fmla="*/ 9525 h 4476750"/>
              <a:gd name="connsiteX1" fmla="*/ 66675 w 4715153"/>
              <a:gd name="connsiteY1" fmla="*/ 4476750 h 4476750"/>
              <a:gd name="connsiteX2" fmla="*/ 4629150 w 4715153"/>
              <a:gd name="connsiteY2" fmla="*/ 4476750 h 4476750"/>
              <a:gd name="connsiteX3" fmla="*/ 4715153 w 4715153"/>
              <a:gd name="connsiteY3" fmla="*/ 0 h 4476750"/>
              <a:gd name="connsiteX4" fmla="*/ 0 w 4715153"/>
              <a:gd name="connsiteY4" fmla="*/ 9525 h 447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5153" h="4476750">
                <a:moveTo>
                  <a:pt x="0" y="9525"/>
                </a:moveTo>
                <a:lnTo>
                  <a:pt x="66675" y="4476750"/>
                </a:lnTo>
                <a:lnTo>
                  <a:pt x="4629150" y="4476750"/>
                </a:lnTo>
                <a:lnTo>
                  <a:pt x="4715153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3"/>
            <a:srcRect/>
            <a:tile tx="-50800" ty="-889000" sx="62000" sy="62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5467350" y="1847849"/>
            <a:ext cx="3228975" cy="3381375"/>
          </a:xfrm>
          <a:custGeom>
            <a:avLst/>
            <a:gdLst>
              <a:gd name="connsiteX0" fmla="*/ 0 w 3257550"/>
              <a:gd name="connsiteY0" fmla="*/ 85725 h 3600450"/>
              <a:gd name="connsiteX1" fmla="*/ 19050 w 3257550"/>
              <a:gd name="connsiteY1" fmla="*/ 3600450 h 3600450"/>
              <a:gd name="connsiteX2" fmla="*/ 3257550 w 3257550"/>
              <a:gd name="connsiteY2" fmla="*/ 3552825 h 3600450"/>
              <a:gd name="connsiteX3" fmla="*/ 3219450 w 3257550"/>
              <a:gd name="connsiteY3" fmla="*/ 0 h 3600450"/>
              <a:gd name="connsiteX4" fmla="*/ 0 w 3257550"/>
              <a:gd name="connsiteY4" fmla="*/ 85725 h 3600450"/>
              <a:gd name="connsiteX0" fmla="*/ 0 w 3248025"/>
              <a:gd name="connsiteY0" fmla="*/ 9525 h 3600450"/>
              <a:gd name="connsiteX1" fmla="*/ 9525 w 3248025"/>
              <a:gd name="connsiteY1" fmla="*/ 3600450 h 3600450"/>
              <a:gd name="connsiteX2" fmla="*/ 3248025 w 3248025"/>
              <a:gd name="connsiteY2" fmla="*/ 3552825 h 3600450"/>
              <a:gd name="connsiteX3" fmla="*/ 3209925 w 3248025"/>
              <a:gd name="connsiteY3" fmla="*/ 0 h 3600450"/>
              <a:gd name="connsiteX4" fmla="*/ 0 w 3248025"/>
              <a:gd name="connsiteY4" fmla="*/ 9525 h 3600450"/>
              <a:gd name="connsiteX0" fmla="*/ 0 w 3248025"/>
              <a:gd name="connsiteY0" fmla="*/ 9525 h 3552825"/>
              <a:gd name="connsiteX1" fmla="*/ 0 w 3248025"/>
              <a:gd name="connsiteY1" fmla="*/ 3352800 h 3552825"/>
              <a:gd name="connsiteX2" fmla="*/ 3248025 w 3248025"/>
              <a:gd name="connsiteY2" fmla="*/ 3552825 h 3552825"/>
              <a:gd name="connsiteX3" fmla="*/ 3209925 w 3248025"/>
              <a:gd name="connsiteY3" fmla="*/ 0 h 3552825"/>
              <a:gd name="connsiteX4" fmla="*/ 0 w 3248025"/>
              <a:gd name="connsiteY4" fmla="*/ 9525 h 3552825"/>
              <a:gd name="connsiteX0" fmla="*/ 0 w 3228975"/>
              <a:gd name="connsiteY0" fmla="*/ 9525 h 3381375"/>
              <a:gd name="connsiteX1" fmla="*/ 0 w 3228975"/>
              <a:gd name="connsiteY1" fmla="*/ 3352800 h 3381375"/>
              <a:gd name="connsiteX2" fmla="*/ 3228975 w 3228975"/>
              <a:gd name="connsiteY2" fmla="*/ 3381375 h 3381375"/>
              <a:gd name="connsiteX3" fmla="*/ 3209925 w 3228975"/>
              <a:gd name="connsiteY3" fmla="*/ 0 h 3381375"/>
              <a:gd name="connsiteX4" fmla="*/ 0 w 3228975"/>
              <a:gd name="connsiteY4" fmla="*/ 9525 h 338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8975" h="3381375">
                <a:moveTo>
                  <a:pt x="0" y="9525"/>
                </a:moveTo>
                <a:lnTo>
                  <a:pt x="0" y="3352800"/>
                </a:lnTo>
                <a:lnTo>
                  <a:pt x="3228975" y="3381375"/>
                </a:lnTo>
                <a:lnTo>
                  <a:pt x="3209925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3"/>
            <a:srcRect/>
            <a:tile tx="-5842000" ty="-1397000" sx="80000" sy="8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20</a:t>
            </a:fld>
            <a:endParaRPr lang="en-US" sz="24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769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876800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s-419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Un peligro laboral es cualquier cosa en el trabajo que pueda hacerte daño, ya sea física o mentalmente.</a:t>
            </a:r>
          </a:p>
          <a:p>
            <a:pPr marL="0" indent="0"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None/>
            </a:pPr>
            <a:r>
              <a:rPr lang="es-419" sz="2600" b="0" dirty="0" smtClean="0">
                <a:solidFill>
                  <a:srgbClr val="1F396A"/>
                </a:solidFill>
                <a:latin typeface="+mn-lt"/>
              </a:rPr>
              <a:t>Algunos son obvios (fácil de ver), pero otros no lo son. Algunos peligros pueden hacerte daño de inmediato, mientras que otros pueden causar problemas de salud en el futuro.</a:t>
            </a:r>
          </a:p>
          <a:p>
            <a:pPr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600" dirty="0" smtClean="0">
                <a:solidFill>
                  <a:srgbClr val="1F396A"/>
                </a:solidFill>
                <a:latin typeface="+mn-lt"/>
              </a:rPr>
              <a:t>Peligros de seguridad </a:t>
            </a:r>
            <a:r>
              <a:rPr lang="es-419" sz="2600" b="0" dirty="0" smtClean="0">
                <a:solidFill>
                  <a:srgbClr val="1F396A"/>
                </a:solidFill>
                <a:latin typeface="+mn-lt"/>
              </a:rPr>
              <a:t>pueden causar lesiones inmediatas </a:t>
            </a:r>
          </a:p>
          <a:p>
            <a:pPr lvl="1"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Arial" pitchFamily="34" charset="0"/>
              <a:buChar char="•"/>
            </a:pPr>
            <a:r>
              <a:rPr lang="es-419" sz="2800" dirty="0" smtClean="0">
                <a:solidFill>
                  <a:srgbClr val="1F396A"/>
                </a:solidFill>
              </a:rPr>
              <a:t>Cuchillos, grasa caliente </a:t>
            </a:r>
            <a:endParaRPr lang="es-419" sz="3000" dirty="0" smtClean="0">
              <a:solidFill>
                <a:srgbClr val="1F396A"/>
              </a:solidFill>
              <a:latin typeface="+mn-lt"/>
            </a:endParaRPr>
          </a:p>
          <a:p>
            <a:pPr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600" dirty="0" smtClean="0">
                <a:solidFill>
                  <a:srgbClr val="1F396A"/>
                </a:solidFill>
                <a:latin typeface="+mn-lt"/>
              </a:rPr>
              <a:t>Peligros químicos </a:t>
            </a:r>
            <a:r>
              <a:rPr lang="es-419" sz="2600" b="0" dirty="0" smtClean="0">
                <a:solidFill>
                  <a:srgbClr val="1F396A"/>
                </a:solidFill>
                <a:latin typeface="+mn-lt"/>
              </a:rPr>
              <a:t>incluyen</a:t>
            </a:r>
            <a:r>
              <a:rPr lang="es-419" sz="260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s-419" sz="2600" b="0" dirty="0" smtClean="0">
                <a:solidFill>
                  <a:srgbClr val="1F396A"/>
                </a:solidFill>
                <a:latin typeface="+mn-lt"/>
              </a:rPr>
              <a:t>gases, vapores, líquidos, o polvos que pueden dañar tu cuerpo</a:t>
            </a:r>
          </a:p>
          <a:p>
            <a:pPr lvl="1"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Arial" pitchFamily="34" charset="0"/>
              <a:buChar char="•"/>
            </a:pPr>
            <a:r>
              <a:rPr lang="es-419" sz="2800" dirty="0" smtClean="0">
                <a:solidFill>
                  <a:srgbClr val="1F396A"/>
                </a:solidFill>
                <a:latin typeface="+mn-lt"/>
              </a:rPr>
              <a:t>Productos de limpieza, pesticidas</a:t>
            </a:r>
            <a:endParaRPr lang="es-419" sz="2800" b="0" dirty="0">
              <a:solidFill>
                <a:srgbClr val="1F396A"/>
              </a:solidFill>
              <a:latin typeface="+mn-lt"/>
            </a:endParaRP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Autofit/>
          </a:bodyPr>
          <a:lstStyle/>
          <a:p>
            <a:pPr algn="l"/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Peligros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laborales</a:t>
            </a:r>
            <a:endParaRPr lang="en-US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21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96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876800"/>
          </a:xfrm>
        </p:spPr>
        <p:txBody>
          <a:bodyPr>
            <a:normAutofit/>
          </a:bodyPr>
          <a:lstStyle/>
          <a:p>
            <a:pPr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n-US" sz="2600" dirty="0" err="1">
                <a:solidFill>
                  <a:srgbClr val="1F396A"/>
                </a:solidFill>
                <a:latin typeface="+mn-lt"/>
              </a:rPr>
              <a:t>P</a:t>
            </a:r>
            <a:r>
              <a:rPr lang="en-US" sz="2600" dirty="0" err="1" smtClean="0">
                <a:solidFill>
                  <a:srgbClr val="1F396A"/>
                </a:solidFill>
                <a:latin typeface="+mn-lt"/>
              </a:rPr>
              <a:t>eligros</a:t>
            </a:r>
            <a:r>
              <a:rPr lang="en-US" sz="260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2600" dirty="0" err="1" smtClean="0">
                <a:solidFill>
                  <a:srgbClr val="1F396A"/>
                </a:solidFill>
                <a:latin typeface="+mn-lt"/>
              </a:rPr>
              <a:t>biológicos</a:t>
            </a:r>
            <a:r>
              <a:rPr lang="en-US" sz="260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s-ES" sz="2600" b="0" dirty="0" smtClean="0">
                <a:solidFill>
                  <a:srgbClr val="1F396A"/>
                </a:solidFill>
                <a:latin typeface="+mn-lt"/>
              </a:rPr>
              <a:t>son </a:t>
            </a:r>
            <a:r>
              <a:rPr lang="es-ES" sz="2600" b="0" dirty="0">
                <a:solidFill>
                  <a:srgbClr val="1F396A"/>
                </a:solidFill>
                <a:latin typeface="+mn-lt"/>
              </a:rPr>
              <a:t>cosas vivientes que pueden </a:t>
            </a:r>
            <a:r>
              <a:rPr lang="es-ES" sz="2600" b="0" dirty="0" smtClean="0">
                <a:solidFill>
                  <a:srgbClr val="1F396A"/>
                </a:solidFill>
                <a:latin typeface="+mn-lt"/>
              </a:rPr>
              <a:t>causar </a:t>
            </a:r>
            <a:r>
              <a:rPr lang="es-ES" sz="2600" b="0" dirty="0">
                <a:solidFill>
                  <a:srgbClr val="1F396A"/>
                </a:solidFill>
                <a:latin typeface="+mn-lt"/>
              </a:rPr>
              <a:t>enfermedades, como el </a:t>
            </a:r>
            <a:r>
              <a:rPr lang="es-ES" sz="2600" b="0" dirty="0" smtClean="0">
                <a:solidFill>
                  <a:srgbClr val="1F396A"/>
                </a:solidFill>
                <a:latin typeface="+mn-lt"/>
              </a:rPr>
              <a:t>VIH/SIDA</a:t>
            </a:r>
            <a:r>
              <a:rPr lang="es-ES" sz="2600" b="0" dirty="0">
                <a:solidFill>
                  <a:srgbClr val="1F396A"/>
                </a:solidFill>
                <a:latin typeface="+mn-lt"/>
              </a:rPr>
              <a:t>, la hepatitis, la tuberculosis.</a:t>
            </a:r>
            <a:endParaRPr lang="en-US" sz="2600" b="0" dirty="0" smtClean="0">
              <a:solidFill>
                <a:srgbClr val="1F396A"/>
              </a:solidFill>
              <a:latin typeface="+mn-lt"/>
            </a:endParaRPr>
          </a:p>
          <a:p>
            <a:pPr lvl="1"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Arial" pitchFamily="34" charset="0"/>
              <a:buChar char="•"/>
            </a:pPr>
            <a:r>
              <a:rPr lang="en-US" sz="2800" dirty="0" err="1">
                <a:solidFill>
                  <a:srgbClr val="1F396A"/>
                </a:solidFill>
                <a:latin typeface="+mn-lt"/>
              </a:rPr>
              <a:t>B</a:t>
            </a:r>
            <a:r>
              <a:rPr lang="en-US" sz="2800" dirty="0" err="1" smtClean="0">
                <a:solidFill>
                  <a:srgbClr val="1F396A"/>
                </a:solidFill>
                <a:latin typeface="+mn-lt"/>
              </a:rPr>
              <a:t>acterias</a:t>
            </a:r>
            <a:r>
              <a:rPr lang="en-US" sz="2800" dirty="0" smtClean="0">
                <a:solidFill>
                  <a:srgbClr val="1F396A"/>
                </a:solidFill>
                <a:latin typeface="+mn-lt"/>
              </a:rPr>
              <a:t>, </a:t>
            </a:r>
            <a:r>
              <a:rPr lang="en-US" sz="2800" dirty="0" err="1" smtClean="0">
                <a:solidFill>
                  <a:srgbClr val="1F396A"/>
                </a:solidFill>
                <a:latin typeface="+mn-lt"/>
              </a:rPr>
              <a:t>los</a:t>
            </a:r>
            <a:r>
              <a:rPr lang="en-US" sz="2800" dirty="0" smtClean="0">
                <a:solidFill>
                  <a:srgbClr val="1F396A"/>
                </a:solidFill>
                <a:latin typeface="+mn-lt"/>
              </a:rPr>
              <a:t> virus</a:t>
            </a:r>
          </a:p>
          <a:p>
            <a:pPr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n-US" sz="2600" dirty="0" err="1" smtClean="0">
                <a:solidFill>
                  <a:srgbClr val="1F396A"/>
                </a:solidFill>
                <a:latin typeface="+mn-lt"/>
              </a:rPr>
              <a:t>Otros</a:t>
            </a:r>
            <a:r>
              <a:rPr lang="en-US" sz="260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2600" dirty="0" err="1" smtClean="0">
                <a:solidFill>
                  <a:srgbClr val="1F396A"/>
                </a:solidFill>
                <a:latin typeface="+mn-lt"/>
              </a:rPr>
              <a:t>riesgos</a:t>
            </a:r>
            <a:r>
              <a:rPr lang="en-US" sz="260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s-ES" sz="2600" b="0" dirty="0" smtClean="0">
                <a:solidFill>
                  <a:srgbClr val="1F396A"/>
                </a:solidFill>
                <a:latin typeface="+mn-lt"/>
              </a:rPr>
              <a:t>son </a:t>
            </a:r>
            <a:r>
              <a:rPr lang="es-ES" sz="2600" b="0" dirty="0">
                <a:solidFill>
                  <a:srgbClr val="1F396A"/>
                </a:solidFill>
                <a:latin typeface="+mn-lt"/>
              </a:rPr>
              <a:t>otras cosas dañinas que pueden causar una lesión o una enfermedad.</a:t>
            </a:r>
            <a:endParaRPr lang="en-US" sz="2600" b="0" dirty="0" smtClean="0">
              <a:solidFill>
                <a:srgbClr val="1F396A"/>
              </a:solidFill>
              <a:latin typeface="+mn-lt"/>
            </a:endParaRPr>
          </a:p>
          <a:p>
            <a:pPr lvl="1"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Arial" pitchFamily="34" charset="0"/>
              <a:buChar char="•"/>
            </a:pPr>
            <a:r>
              <a:rPr lang="es-ES" sz="2800" dirty="0" smtClean="0">
                <a:solidFill>
                  <a:srgbClr val="1F396A"/>
                </a:solidFill>
                <a:latin typeface="+mn-lt"/>
              </a:rPr>
              <a:t>Ruido, radiación, movimientos </a:t>
            </a:r>
            <a:r>
              <a:rPr lang="es-ES" sz="2800" dirty="0">
                <a:solidFill>
                  <a:srgbClr val="1F396A"/>
                </a:solidFill>
                <a:latin typeface="+mn-lt"/>
              </a:rPr>
              <a:t>repetitivos</a:t>
            </a:r>
            <a:r>
              <a:rPr lang="es-ES" sz="2800" dirty="0" smtClean="0">
                <a:solidFill>
                  <a:srgbClr val="1F396A"/>
                </a:solidFill>
                <a:latin typeface="+mn-lt"/>
              </a:rPr>
              <a:t>, </a:t>
            </a:r>
            <a:r>
              <a:rPr lang="es-ES" sz="2800" dirty="0">
                <a:solidFill>
                  <a:srgbClr val="1F396A"/>
                </a:solidFill>
                <a:latin typeface="+mn-lt"/>
              </a:rPr>
              <a:t>calor, </a:t>
            </a:r>
            <a:r>
              <a:rPr lang="es-ES" sz="2800" dirty="0" smtClean="0">
                <a:solidFill>
                  <a:srgbClr val="1F396A"/>
                </a:solidFill>
                <a:latin typeface="+mn-lt"/>
              </a:rPr>
              <a:t>frío</a:t>
            </a:r>
            <a:r>
              <a:rPr lang="es-ES" sz="2800" dirty="0">
                <a:solidFill>
                  <a:srgbClr val="1F396A"/>
                </a:solidFill>
                <a:latin typeface="+mn-lt"/>
              </a:rPr>
              <a:t>, </a:t>
            </a:r>
            <a:r>
              <a:rPr lang="es-ES" sz="2800" dirty="0" smtClean="0">
                <a:solidFill>
                  <a:srgbClr val="1F396A"/>
                </a:solidFill>
                <a:latin typeface="+mn-lt"/>
              </a:rPr>
              <a:t>estrés</a:t>
            </a:r>
            <a:r>
              <a:rPr lang="es-ES" sz="2800" dirty="0">
                <a:solidFill>
                  <a:srgbClr val="1F396A"/>
                </a:solidFill>
                <a:latin typeface="+mn-lt"/>
              </a:rPr>
              <a:t>, el </a:t>
            </a:r>
            <a:r>
              <a:rPr lang="es-ES" sz="2800" dirty="0" smtClean="0">
                <a:solidFill>
                  <a:srgbClr val="1F396A"/>
                </a:solidFill>
                <a:latin typeface="+mn-lt"/>
              </a:rPr>
              <a:t>acoso.</a:t>
            </a:r>
            <a:endParaRPr lang="en-US" sz="2800" b="0" dirty="0">
              <a:solidFill>
                <a:srgbClr val="1F396A"/>
              </a:solidFill>
              <a:latin typeface="+mn-lt"/>
            </a:endParaRP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Autofit/>
          </a:bodyPr>
          <a:lstStyle/>
          <a:p>
            <a:pPr algn="l"/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Peligros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laborales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2400" b="0" dirty="0" smtClean="0">
                <a:solidFill>
                  <a:srgbClr val="F0502D"/>
                </a:solidFill>
                <a:latin typeface="+mj-lt"/>
              </a:rPr>
              <a:t>(</a:t>
            </a:r>
            <a:r>
              <a:rPr lang="en-US" sz="2400" b="0" dirty="0" err="1" smtClean="0">
                <a:solidFill>
                  <a:srgbClr val="F0502D"/>
                </a:solidFill>
                <a:latin typeface="+mj-lt"/>
              </a:rPr>
              <a:t>seguido</a:t>
            </a:r>
            <a:r>
              <a:rPr lang="en-US" sz="2400" b="0" dirty="0" smtClean="0">
                <a:solidFill>
                  <a:srgbClr val="F0502D"/>
                </a:solidFill>
                <a:latin typeface="+mj-lt"/>
              </a:rPr>
              <a:t>)</a:t>
            </a:r>
            <a:endParaRPr lang="en-US" sz="24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22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48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4958178" cy="4876800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ES" sz="2400" dirty="0" smtClean="0">
                <a:solidFill>
                  <a:srgbClr val="1F396A"/>
                </a:solidFill>
                <a:latin typeface="+mn-lt"/>
              </a:rPr>
              <a:t>Ficha </a:t>
            </a:r>
            <a:r>
              <a:rPr lang="es-ES" sz="2400" dirty="0">
                <a:solidFill>
                  <a:srgbClr val="1F396A"/>
                </a:solidFill>
                <a:latin typeface="+mn-lt"/>
              </a:rPr>
              <a:t>de datos de </a:t>
            </a:r>
            <a:r>
              <a:rPr lang="es-ES" sz="2400" dirty="0" smtClean="0">
                <a:solidFill>
                  <a:srgbClr val="1F396A"/>
                </a:solidFill>
                <a:latin typeface="+mn-lt"/>
              </a:rPr>
              <a:t>seguridad</a:t>
            </a:r>
            <a:br>
              <a:rPr lang="es-ES" sz="2400" dirty="0" smtClean="0">
                <a:solidFill>
                  <a:srgbClr val="1F396A"/>
                </a:solidFill>
                <a:latin typeface="+mn-lt"/>
              </a:rPr>
            </a:br>
            <a:r>
              <a:rPr lang="es-ES" sz="2400" dirty="0" smtClean="0">
                <a:solidFill>
                  <a:srgbClr val="1F396A"/>
                </a:solidFill>
                <a:latin typeface="+mn-lt"/>
              </a:rPr>
              <a:t>(Safety Data </a:t>
            </a:r>
            <a:r>
              <a:rPr lang="es-ES" sz="2400" dirty="0" err="1" smtClean="0">
                <a:solidFill>
                  <a:srgbClr val="1F396A"/>
                </a:solidFill>
                <a:latin typeface="+mn-lt"/>
              </a:rPr>
              <a:t>Sheet</a:t>
            </a:r>
            <a:r>
              <a:rPr lang="es-ES" sz="2400" dirty="0" smtClean="0">
                <a:solidFill>
                  <a:srgbClr val="1F396A"/>
                </a:solidFill>
                <a:latin typeface="+mn-lt"/>
              </a:rPr>
              <a:t> (SDS))</a:t>
            </a:r>
            <a:endParaRPr lang="en-US" sz="2400" dirty="0" smtClean="0">
              <a:solidFill>
                <a:srgbClr val="1F396A"/>
              </a:solidFill>
              <a:latin typeface="+mn-lt"/>
            </a:endParaRPr>
          </a:p>
          <a:p>
            <a:pPr lvl="1"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1F396A"/>
                </a:solidFill>
                <a:latin typeface="+mn-lt"/>
              </a:rPr>
              <a:t>Fichas informativas que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s-ES" sz="2400" dirty="0">
                <a:solidFill>
                  <a:srgbClr val="1F396A"/>
                </a:solidFill>
                <a:latin typeface="+mn-lt"/>
              </a:rPr>
              <a:t>los fabricantes deben enviar a las compañías junto con </a:t>
            </a:r>
            <a:r>
              <a:rPr lang="es-ES" sz="2400" dirty="0" smtClean="0">
                <a:solidFill>
                  <a:srgbClr val="1F396A"/>
                </a:solidFill>
                <a:latin typeface="+mn-lt"/>
              </a:rPr>
              <a:t>sus productos </a:t>
            </a:r>
            <a:r>
              <a:rPr lang="es-ES" sz="2400" dirty="0">
                <a:solidFill>
                  <a:srgbClr val="1F396A"/>
                </a:solidFill>
                <a:latin typeface="+mn-lt"/>
              </a:rPr>
              <a:t>químicos. En ellas se indica qué contiene el </a:t>
            </a:r>
            <a:r>
              <a:rPr lang="es-ES" sz="2400" dirty="0" smtClean="0">
                <a:solidFill>
                  <a:srgbClr val="1F396A"/>
                </a:solidFill>
                <a:latin typeface="+mn-lt"/>
              </a:rPr>
              <a:t>producto, qué </a:t>
            </a:r>
            <a:r>
              <a:rPr lang="es-ES" sz="2400" dirty="0">
                <a:solidFill>
                  <a:srgbClr val="1F396A"/>
                </a:solidFill>
                <a:latin typeface="+mn-lt"/>
              </a:rPr>
              <a:t>daño puede provocar y cómo protegerse</a:t>
            </a:r>
            <a:endParaRPr lang="en-US" sz="2400" b="0" dirty="0" smtClean="0">
              <a:solidFill>
                <a:srgbClr val="1F396A"/>
              </a:solidFill>
              <a:latin typeface="+mn-lt"/>
            </a:endParaRPr>
          </a:p>
          <a:p>
            <a:pPr lvl="1"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1F396A"/>
                </a:solidFill>
                <a:latin typeface="+mn-lt"/>
              </a:rPr>
              <a:t>Una SDS </a:t>
            </a:r>
            <a:r>
              <a:rPr lang="en-US" sz="2400" dirty="0" err="1" smtClean="0">
                <a:solidFill>
                  <a:srgbClr val="1F396A"/>
                </a:solidFill>
                <a:latin typeface="+mn-lt"/>
              </a:rPr>
              <a:t>te</a:t>
            </a:r>
            <a:r>
              <a:rPr lang="en-US" sz="2400" dirty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2400" dirty="0" smtClean="0">
                <a:solidFill>
                  <a:srgbClr val="1F396A"/>
                </a:solidFill>
                <a:latin typeface="+mn-lt"/>
              </a:rPr>
              <a:t>dice:</a:t>
            </a:r>
          </a:p>
          <a:p>
            <a:pPr lvl="2"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1800" dirty="0">
                <a:solidFill>
                  <a:srgbClr val="1F396A"/>
                </a:solidFill>
                <a:latin typeface="+mn-lt"/>
              </a:rPr>
              <a:t>Lo que está en el producto</a:t>
            </a:r>
            <a:endParaRPr lang="es-419" sz="1800" b="0" dirty="0" smtClean="0">
              <a:solidFill>
                <a:srgbClr val="1F396A"/>
              </a:solidFill>
              <a:latin typeface="+mn-lt"/>
            </a:endParaRPr>
          </a:p>
          <a:p>
            <a:pPr lvl="2"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n-US" sz="1800" dirty="0" err="1">
                <a:solidFill>
                  <a:srgbClr val="1F396A"/>
                </a:solidFill>
                <a:latin typeface="+mn-lt"/>
              </a:rPr>
              <a:t>Cómo</a:t>
            </a:r>
            <a:r>
              <a:rPr lang="en-US" sz="1800" dirty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rgbClr val="1F396A"/>
                </a:solidFill>
                <a:latin typeface="+mn-lt"/>
              </a:rPr>
              <a:t>puede</a:t>
            </a:r>
            <a:r>
              <a:rPr lang="en-US" sz="1800" dirty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rgbClr val="1F396A"/>
                </a:solidFill>
                <a:latin typeface="+mn-lt"/>
              </a:rPr>
              <a:t>hacerte</a:t>
            </a:r>
            <a:r>
              <a:rPr lang="en-US" sz="1800" dirty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rgbClr val="1F396A"/>
                </a:solidFill>
                <a:latin typeface="+mn-lt"/>
              </a:rPr>
              <a:t>daño</a:t>
            </a:r>
            <a:endParaRPr lang="en-US" sz="1800" dirty="0" smtClean="0">
              <a:solidFill>
                <a:srgbClr val="1F396A"/>
              </a:solidFill>
              <a:latin typeface="+mn-lt"/>
            </a:endParaRPr>
          </a:p>
          <a:p>
            <a:pPr lvl="2"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n-US" sz="1800" dirty="0" err="1">
                <a:solidFill>
                  <a:srgbClr val="1F396A"/>
                </a:solidFill>
                <a:latin typeface="+mn-lt"/>
              </a:rPr>
              <a:t>Cómo</a:t>
            </a:r>
            <a:r>
              <a:rPr lang="en-US" sz="1800" dirty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1800" dirty="0" err="1" smtClean="0">
                <a:solidFill>
                  <a:srgbClr val="1F396A"/>
                </a:solidFill>
                <a:latin typeface="+mn-lt"/>
              </a:rPr>
              <a:t>protegerte</a:t>
            </a:r>
            <a:endParaRPr lang="en-US" sz="1800" b="0" dirty="0" smtClean="0">
              <a:solidFill>
                <a:srgbClr val="1F396A"/>
              </a:solidFill>
              <a:latin typeface="+mn-lt"/>
            </a:endParaRP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¿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Qué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0502D"/>
                </a:solidFill>
                <a:latin typeface="+mj-lt"/>
              </a:rPr>
              <a:t>es</a:t>
            </a:r>
            <a:r>
              <a:rPr lang="en-US" sz="3200" dirty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un </a:t>
            </a:r>
            <a:r>
              <a:rPr lang="en-US" sz="3200" dirty="0">
                <a:solidFill>
                  <a:srgbClr val="F0502D"/>
                </a:solidFill>
                <a:latin typeface="+mj-lt"/>
              </a:rPr>
              <a:t>SDS?</a:t>
            </a:r>
            <a:endParaRPr lang="en-US" sz="24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23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3333" r="4946" b="1983"/>
          <a:stretch/>
        </p:blipFill>
        <p:spPr>
          <a:xfrm>
            <a:off x="5264454" y="1169632"/>
            <a:ext cx="3342446" cy="454536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5633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265683" y="1154906"/>
            <a:ext cx="6410324" cy="49720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610475"/>
              <a:gd name="connsiteY0" fmla="*/ 4972050 h 5019675"/>
              <a:gd name="connsiteX1" fmla="*/ 0 w 7610475"/>
              <a:gd name="connsiteY1" fmla="*/ 0 h 5019675"/>
              <a:gd name="connsiteX2" fmla="*/ 7543800 w 7610475"/>
              <a:gd name="connsiteY2" fmla="*/ 9525 h 5019675"/>
              <a:gd name="connsiteX3" fmla="*/ 7553325 w 7610475"/>
              <a:gd name="connsiteY3" fmla="*/ 762000 h 5019675"/>
              <a:gd name="connsiteX4" fmla="*/ 7610475 w 7610475"/>
              <a:gd name="connsiteY4" fmla="*/ 5019675 h 5019675"/>
              <a:gd name="connsiteX5" fmla="*/ 3876675 w 7610475"/>
              <a:gd name="connsiteY5" fmla="*/ 5010150 h 5019675"/>
              <a:gd name="connsiteX6" fmla="*/ 0 w 7610475"/>
              <a:gd name="connsiteY6" fmla="*/ 4972050 h 5019675"/>
              <a:gd name="connsiteX0" fmla="*/ 0 w 7562850"/>
              <a:gd name="connsiteY0" fmla="*/ 4972050 h 5010150"/>
              <a:gd name="connsiteX1" fmla="*/ 0 w 7562850"/>
              <a:gd name="connsiteY1" fmla="*/ 0 h 5010150"/>
              <a:gd name="connsiteX2" fmla="*/ 7543800 w 7562850"/>
              <a:gd name="connsiteY2" fmla="*/ 9525 h 5010150"/>
              <a:gd name="connsiteX3" fmla="*/ 7553325 w 7562850"/>
              <a:gd name="connsiteY3" fmla="*/ 762000 h 5010150"/>
              <a:gd name="connsiteX4" fmla="*/ 7562850 w 7562850"/>
              <a:gd name="connsiteY4" fmla="*/ 4905375 h 5010150"/>
              <a:gd name="connsiteX5" fmla="*/ 3876675 w 7562850"/>
              <a:gd name="connsiteY5" fmla="*/ 5010150 h 5010150"/>
              <a:gd name="connsiteX6" fmla="*/ 0 w 7562850"/>
              <a:gd name="connsiteY6" fmla="*/ 4972050 h 5010150"/>
              <a:gd name="connsiteX0" fmla="*/ 0 w 7833442"/>
              <a:gd name="connsiteY0" fmla="*/ 4972050 h 5246862"/>
              <a:gd name="connsiteX1" fmla="*/ 0 w 7833442"/>
              <a:gd name="connsiteY1" fmla="*/ 0 h 5246862"/>
              <a:gd name="connsiteX2" fmla="*/ 7543800 w 7833442"/>
              <a:gd name="connsiteY2" fmla="*/ 9525 h 5246862"/>
              <a:gd name="connsiteX3" fmla="*/ 7553325 w 7833442"/>
              <a:gd name="connsiteY3" fmla="*/ 762000 h 5246862"/>
              <a:gd name="connsiteX4" fmla="*/ 7562850 w 7833442"/>
              <a:gd name="connsiteY4" fmla="*/ 4905375 h 5246862"/>
              <a:gd name="connsiteX5" fmla="*/ 3876675 w 7833442"/>
              <a:gd name="connsiteY5" fmla="*/ 5010150 h 5246862"/>
              <a:gd name="connsiteX6" fmla="*/ 0 w 7833442"/>
              <a:gd name="connsiteY6" fmla="*/ 4972050 h 5246862"/>
              <a:gd name="connsiteX0" fmla="*/ 0 w 7562850"/>
              <a:gd name="connsiteY0" fmla="*/ 4972050 h 5246862"/>
              <a:gd name="connsiteX1" fmla="*/ 0 w 7562850"/>
              <a:gd name="connsiteY1" fmla="*/ 0 h 5246862"/>
              <a:gd name="connsiteX2" fmla="*/ 7543800 w 7562850"/>
              <a:gd name="connsiteY2" fmla="*/ 9525 h 5246862"/>
              <a:gd name="connsiteX3" fmla="*/ 7553325 w 7562850"/>
              <a:gd name="connsiteY3" fmla="*/ 762000 h 5246862"/>
              <a:gd name="connsiteX4" fmla="*/ 7562850 w 7562850"/>
              <a:gd name="connsiteY4" fmla="*/ 4905375 h 5246862"/>
              <a:gd name="connsiteX5" fmla="*/ 3876675 w 7562850"/>
              <a:gd name="connsiteY5" fmla="*/ 5010150 h 5246862"/>
              <a:gd name="connsiteX6" fmla="*/ 0 w 7562850"/>
              <a:gd name="connsiteY6" fmla="*/ 4972050 h 5246862"/>
              <a:gd name="connsiteX0" fmla="*/ 0 w 7562850"/>
              <a:gd name="connsiteY0" fmla="*/ 4972050 h 5010150"/>
              <a:gd name="connsiteX1" fmla="*/ 0 w 7562850"/>
              <a:gd name="connsiteY1" fmla="*/ 0 h 5010150"/>
              <a:gd name="connsiteX2" fmla="*/ 7543800 w 7562850"/>
              <a:gd name="connsiteY2" fmla="*/ 9525 h 5010150"/>
              <a:gd name="connsiteX3" fmla="*/ 7553325 w 7562850"/>
              <a:gd name="connsiteY3" fmla="*/ 762000 h 5010150"/>
              <a:gd name="connsiteX4" fmla="*/ 7562850 w 7562850"/>
              <a:gd name="connsiteY4" fmla="*/ 4905375 h 5010150"/>
              <a:gd name="connsiteX5" fmla="*/ 3876675 w 7562850"/>
              <a:gd name="connsiteY5" fmla="*/ 5010150 h 5010150"/>
              <a:gd name="connsiteX6" fmla="*/ 0 w 7562850"/>
              <a:gd name="connsiteY6" fmla="*/ 4972050 h 5010150"/>
              <a:gd name="connsiteX0" fmla="*/ 0 w 7562850"/>
              <a:gd name="connsiteY0" fmla="*/ 4972050 h 5512227"/>
              <a:gd name="connsiteX1" fmla="*/ 0 w 7562850"/>
              <a:gd name="connsiteY1" fmla="*/ 0 h 5512227"/>
              <a:gd name="connsiteX2" fmla="*/ 7543800 w 7562850"/>
              <a:gd name="connsiteY2" fmla="*/ 9525 h 5512227"/>
              <a:gd name="connsiteX3" fmla="*/ 7553325 w 7562850"/>
              <a:gd name="connsiteY3" fmla="*/ 762000 h 5512227"/>
              <a:gd name="connsiteX4" fmla="*/ 7562850 w 7562850"/>
              <a:gd name="connsiteY4" fmla="*/ 4905375 h 5512227"/>
              <a:gd name="connsiteX5" fmla="*/ 0 w 7562850"/>
              <a:gd name="connsiteY5" fmla="*/ 4972050 h 5512227"/>
              <a:gd name="connsiteX0" fmla="*/ 0 w 7562850"/>
              <a:gd name="connsiteY0" fmla="*/ 4972050 h 5314384"/>
              <a:gd name="connsiteX1" fmla="*/ 0 w 7562850"/>
              <a:gd name="connsiteY1" fmla="*/ 0 h 5314384"/>
              <a:gd name="connsiteX2" fmla="*/ 7543800 w 7562850"/>
              <a:gd name="connsiteY2" fmla="*/ 9525 h 5314384"/>
              <a:gd name="connsiteX3" fmla="*/ 7553325 w 7562850"/>
              <a:gd name="connsiteY3" fmla="*/ 762000 h 5314384"/>
              <a:gd name="connsiteX4" fmla="*/ 7562850 w 7562850"/>
              <a:gd name="connsiteY4" fmla="*/ 4905375 h 5314384"/>
              <a:gd name="connsiteX5" fmla="*/ 0 w 7562850"/>
              <a:gd name="connsiteY5" fmla="*/ 4972050 h 5314384"/>
              <a:gd name="connsiteX0" fmla="*/ 0 w 7562850"/>
              <a:gd name="connsiteY0" fmla="*/ 4972050 h 4972050"/>
              <a:gd name="connsiteX1" fmla="*/ 0 w 7562850"/>
              <a:gd name="connsiteY1" fmla="*/ 0 h 4972050"/>
              <a:gd name="connsiteX2" fmla="*/ 7543800 w 7562850"/>
              <a:gd name="connsiteY2" fmla="*/ 9525 h 4972050"/>
              <a:gd name="connsiteX3" fmla="*/ 7553325 w 7562850"/>
              <a:gd name="connsiteY3" fmla="*/ 762000 h 4972050"/>
              <a:gd name="connsiteX4" fmla="*/ 7562850 w 7562850"/>
              <a:gd name="connsiteY4" fmla="*/ 4905375 h 4972050"/>
              <a:gd name="connsiteX5" fmla="*/ 0 w 7562850"/>
              <a:gd name="connsiteY5" fmla="*/ 4972050 h 4972050"/>
              <a:gd name="connsiteX0" fmla="*/ 0 w 7562850"/>
              <a:gd name="connsiteY0" fmla="*/ 4972050 h 4972050"/>
              <a:gd name="connsiteX1" fmla="*/ 0 w 7562850"/>
              <a:gd name="connsiteY1" fmla="*/ 0 h 4972050"/>
              <a:gd name="connsiteX2" fmla="*/ 7543800 w 7562850"/>
              <a:gd name="connsiteY2" fmla="*/ 9525 h 4972050"/>
              <a:gd name="connsiteX3" fmla="*/ 7562850 w 7562850"/>
              <a:gd name="connsiteY3" fmla="*/ 4905375 h 4972050"/>
              <a:gd name="connsiteX4" fmla="*/ 0 w 7562850"/>
              <a:gd name="connsiteY4" fmla="*/ 4972050 h 497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2850" h="49720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62850" y="4905375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75407" y="192699"/>
            <a:ext cx="8229600" cy="800620"/>
          </a:xfrm>
        </p:spPr>
        <p:txBody>
          <a:bodyPr>
            <a:normAutofit fontScale="90000"/>
          </a:bodyPr>
          <a:lstStyle/>
          <a:p>
            <a:pPr algn="l"/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Encontrar los peligros: </a:t>
            </a:r>
            <a:r>
              <a:rPr lang="es-419" sz="3200" dirty="0" smtClean="0">
                <a:solidFill>
                  <a:srgbClr val="1F396A"/>
                </a:solidFill>
                <a:latin typeface="+mj-lt"/>
              </a:rPr>
              <a:t>Restaurante de comida rápida</a:t>
            </a: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0" y="1206500"/>
            <a:ext cx="6199631" cy="4789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24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 rot="-5400000">
            <a:off x="-1737519" y="3368309"/>
            <a:ext cx="47736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>
                <a:solidFill>
                  <a:srgbClr val="1F396A"/>
                </a:solidFill>
                <a:latin typeface="Myriad Pro" pitchFamily="34" charset="0"/>
              </a:rPr>
              <a:t>Lugares de trabajo ilustrados</a:t>
            </a:r>
          </a:p>
          <a:p>
            <a:pPr algn="ctr" eaLnBrk="0" hangingPunct="0"/>
            <a:endParaRPr lang="en-US" sz="2400" dirty="0">
              <a:solidFill>
                <a:srgbClr val="1F396A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80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265683" y="1154906"/>
            <a:ext cx="6410324" cy="49720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610475"/>
              <a:gd name="connsiteY0" fmla="*/ 4972050 h 5019675"/>
              <a:gd name="connsiteX1" fmla="*/ 0 w 7610475"/>
              <a:gd name="connsiteY1" fmla="*/ 0 h 5019675"/>
              <a:gd name="connsiteX2" fmla="*/ 7543800 w 7610475"/>
              <a:gd name="connsiteY2" fmla="*/ 9525 h 5019675"/>
              <a:gd name="connsiteX3" fmla="*/ 7553325 w 7610475"/>
              <a:gd name="connsiteY3" fmla="*/ 762000 h 5019675"/>
              <a:gd name="connsiteX4" fmla="*/ 7610475 w 7610475"/>
              <a:gd name="connsiteY4" fmla="*/ 5019675 h 5019675"/>
              <a:gd name="connsiteX5" fmla="*/ 3876675 w 7610475"/>
              <a:gd name="connsiteY5" fmla="*/ 5010150 h 5019675"/>
              <a:gd name="connsiteX6" fmla="*/ 0 w 7610475"/>
              <a:gd name="connsiteY6" fmla="*/ 4972050 h 5019675"/>
              <a:gd name="connsiteX0" fmla="*/ 0 w 7562850"/>
              <a:gd name="connsiteY0" fmla="*/ 4972050 h 5010150"/>
              <a:gd name="connsiteX1" fmla="*/ 0 w 7562850"/>
              <a:gd name="connsiteY1" fmla="*/ 0 h 5010150"/>
              <a:gd name="connsiteX2" fmla="*/ 7543800 w 7562850"/>
              <a:gd name="connsiteY2" fmla="*/ 9525 h 5010150"/>
              <a:gd name="connsiteX3" fmla="*/ 7553325 w 7562850"/>
              <a:gd name="connsiteY3" fmla="*/ 762000 h 5010150"/>
              <a:gd name="connsiteX4" fmla="*/ 7562850 w 7562850"/>
              <a:gd name="connsiteY4" fmla="*/ 4905375 h 5010150"/>
              <a:gd name="connsiteX5" fmla="*/ 3876675 w 7562850"/>
              <a:gd name="connsiteY5" fmla="*/ 5010150 h 5010150"/>
              <a:gd name="connsiteX6" fmla="*/ 0 w 7562850"/>
              <a:gd name="connsiteY6" fmla="*/ 4972050 h 5010150"/>
              <a:gd name="connsiteX0" fmla="*/ 0 w 7833442"/>
              <a:gd name="connsiteY0" fmla="*/ 4972050 h 5246862"/>
              <a:gd name="connsiteX1" fmla="*/ 0 w 7833442"/>
              <a:gd name="connsiteY1" fmla="*/ 0 h 5246862"/>
              <a:gd name="connsiteX2" fmla="*/ 7543800 w 7833442"/>
              <a:gd name="connsiteY2" fmla="*/ 9525 h 5246862"/>
              <a:gd name="connsiteX3" fmla="*/ 7553325 w 7833442"/>
              <a:gd name="connsiteY3" fmla="*/ 762000 h 5246862"/>
              <a:gd name="connsiteX4" fmla="*/ 7562850 w 7833442"/>
              <a:gd name="connsiteY4" fmla="*/ 4905375 h 5246862"/>
              <a:gd name="connsiteX5" fmla="*/ 3876675 w 7833442"/>
              <a:gd name="connsiteY5" fmla="*/ 5010150 h 5246862"/>
              <a:gd name="connsiteX6" fmla="*/ 0 w 7833442"/>
              <a:gd name="connsiteY6" fmla="*/ 4972050 h 5246862"/>
              <a:gd name="connsiteX0" fmla="*/ 0 w 7562850"/>
              <a:gd name="connsiteY0" fmla="*/ 4972050 h 5246862"/>
              <a:gd name="connsiteX1" fmla="*/ 0 w 7562850"/>
              <a:gd name="connsiteY1" fmla="*/ 0 h 5246862"/>
              <a:gd name="connsiteX2" fmla="*/ 7543800 w 7562850"/>
              <a:gd name="connsiteY2" fmla="*/ 9525 h 5246862"/>
              <a:gd name="connsiteX3" fmla="*/ 7553325 w 7562850"/>
              <a:gd name="connsiteY3" fmla="*/ 762000 h 5246862"/>
              <a:gd name="connsiteX4" fmla="*/ 7562850 w 7562850"/>
              <a:gd name="connsiteY4" fmla="*/ 4905375 h 5246862"/>
              <a:gd name="connsiteX5" fmla="*/ 3876675 w 7562850"/>
              <a:gd name="connsiteY5" fmla="*/ 5010150 h 5246862"/>
              <a:gd name="connsiteX6" fmla="*/ 0 w 7562850"/>
              <a:gd name="connsiteY6" fmla="*/ 4972050 h 5246862"/>
              <a:gd name="connsiteX0" fmla="*/ 0 w 7562850"/>
              <a:gd name="connsiteY0" fmla="*/ 4972050 h 5010150"/>
              <a:gd name="connsiteX1" fmla="*/ 0 w 7562850"/>
              <a:gd name="connsiteY1" fmla="*/ 0 h 5010150"/>
              <a:gd name="connsiteX2" fmla="*/ 7543800 w 7562850"/>
              <a:gd name="connsiteY2" fmla="*/ 9525 h 5010150"/>
              <a:gd name="connsiteX3" fmla="*/ 7553325 w 7562850"/>
              <a:gd name="connsiteY3" fmla="*/ 762000 h 5010150"/>
              <a:gd name="connsiteX4" fmla="*/ 7562850 w 7562850"/>
              <a:gd name="connsiteY4" fmla="*/ 4905375 h 5010150"/>
              <a:gd name="connsiteX5" fmla="*/ 3876675 w 7562850"/>
              <a:gd name="connsiteY5" fmla="*/ 5010150 h 5010150"/>
              <a:gd name="connsiteX6" fmla="*/ 0 w 7562850"/>
              <a:gd name="connsiteY6" fmla="*/ 4972050 h 5010150"/>
              <a:gd name="connsiteX0" fmla="*/ 0 w 7562850"/>
              <a:gd name="connsiteY0" fmla="*/ 4972050 h 5512227"/>
              <a:gd name="connsiteX1" fmla="*/ 0 w 7562850"/>
              <a:gd name="connsiteY1" fmla="*/ 0 h 5512227"/>
              <a:gd name="connsiteX2" fmla="*/ 7543800 w 7562850"/>
              <a:gd name="connsiteY2" fmla="*/ 9525 h 5512227"/>
              <a:gd name="connsiteX3" fmla="*/ 7553325 w 7562850"/>
              <a:gd name="connsiteY3" fmla="*/ 762000 h 5512227"/>
              <a:gd name="connsiteX4" fmla="*/ 7562850 w 7562850"/>
              <a:gd name="connsiteY4" fmla="*/ 4905375 h 5512227"/>
              <a:gd name="connsiteX5" fmla="*/ 0 w 7562850"/>
              <a:gd name="connsiteY5" fmla="*/ 4972050 h 5512227"/>
              <a:gd name="connsiteX0" fmla="*/ 0 w 7562850"/>
              <a:gd name="connsiteY0" fmla="*/ 4972050 h 5314384"/>
              <a:gd name="connsiteX1" fmla="*/ 0 w 7562850"/>
              <a:gd name="connsiteY1" fmla="*/ 0 h 5314384"/>
              <a:gd name="connsiteX2" fmla="*/ 7543800 w 7562850"/>
              <a:gd name="connsiteY2" fmla="*/ 9525 h 5314384"/>
              <a:gd name="connsiteX3" fmla="*/ 7553325 w 7562850"/>
              <a:gd name="connsiteY3" fmla="*/ 762000 h 5314384"/>
              <a:gd name="connsiteX4" fmla="*/ 7562850 w 7562850"/>
              <a:gd name="connsiteY4" fmla="*/ 4905375 h 5314384"/>
              <a:gd name="connsiteX5" fmla="*/ 0 w 7562850"/>
              <a:gd name="connsiteY5" fmla="*/ 4972050 h 5314384"/>
              <a:gd name="connsiteX0" fmla="*/ 0 w 7562850"/>
              <a:gd name="connsiteY0" fmla="*/ 4972050 h 4972050"/>
              <a:gd name="connsiteX1" fmla="*/ 0 w 7562850"/>
              <a:gd name="connsiteY1" fmla="*/ 0 h 4972050"/>
              <a:gd name="connsiteX2" fmla="*/ 7543800 w 7562850"/>
              <a:gd name="connsiteY2" fmla="*/ 9525 h 4972050"/>
              <a:gd name="connsiteX3" fmla="*/ 7553325 w 7562850"/>
              <a:gd name="connsiteY3" fmla="*/ 762000 h 4972050"/>
              <a:gd name="connsiteX4" fmla="*/ 7562850 w 7562850"/>
              <a:gd name="connsiteY4" fmla="*/ 4905375 h 4972050"/>
              <a:gd name="connsiteX5" fmla="*/ 0 w 7562850"/>
              <a:gd name="connsiteY5" fmla="*/ 4972050 h 4972050"/>
              <a:gd name="connsiteX0" fmla="*/ 0 w 7562850"/>
              <a:gd name="connsiteY0" fmla="*/ 4972050 h 4972050"/>
              <a:gd name="connsiteX1" fmla="*/ 0 w 7562850"/>
              <a:gd name="connsiteY1" fmla="*/ 0 h 4972050"/>
              <a:gd name="connsiteX2" fmla="*/ 7543800 w 7562850"/>
              <a:gd name="connsiteY2" fmla="*/ 9525 h 4972050"/>
              <a:gd name="connsiteX3" fmla="*/ 7562850 w 7562850"/>
              <a:gd name="connsiteY3" fmla="*/ 4905375 h 4972050"/>
              <a:gd name="connsiteX4" fmla="*/ 0 w 7562850"/>
              <a:gd name="connsiteY4" fmla="*/ 4972050 h 497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2850" h="49720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62850" y="4905375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 fontScale="90000"/>
          </a:bodyPr>
          <a:lstStyle/>
          <a:p>
            <a:pPr algn="l"/>
            <a:r>
              <a:rPr lang="es-419" sz="3200" dirty="0">
                <a:solidFill>
                  <a:srgbClr val="F0502D"/>
                </a:solidFill>
              </a:rPr>
              <a:t>Encontrar los peligros: </a:t>
            </a:r>
            <a:r>
              <a:rPr lang="en-US" sz="3200" dirty="0" err="1" smtClean="0">
                <a:solidFill>
                  <a:srgbClr val="1F396A"/>
                </a:solidFill>
                <a:latin typeface="+mj-lt"/>
              </a:rPr>
              <a:t>Tienda</a:t>
            </a:r>
            <a:r>
              <a:rPr lang="en-US" sz="3200" dirty="0" smtClean="0">
                <a:solidFill>
                  <a:srgbClr val="1F396A"/>
                </a:solidFill>
                <a:latin typeface="+mj-lt"/>
              </a:rPr>
              <a:t> de comestibles</a:t>
            </a: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0" y="1206500"/>
            <a:ext cx="6199631" cy="4789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25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 rot="-5400000">
            <a:off x="-1737519" y="3368309"/>
            <a:ext cx="47736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>
                <a:solidFill>
                  <a:srgbClr val="1F396A"/>
                </a:solidFill>
                <a:latin typeface="Myriad Pro" pitchFamily="34" charset="0"/>
              </a:rPr>
              <a:t>Lugares de trabajo ilustrados</a:t>
            </a:r>
          </a:p>
          <a:p>
            <a:pPr algn="ctr" eaLnBrk="0" hangingPunct="0"/>
            <a:endParaRPr lang="en-US" sz="2400" dirty="0">
              <a:solidFill>
                <a:srgbClr val="1F396A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33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265683" y="1154906"/>
            <a:ext cx="6410324" cy="49720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610475"/>
              <a:gd name="connsiteY0" fmla="*/ 4972050 h 5019675"/>
              <a:gd name="connsiteX1" fmla="*/ 0 w 7610475"/>
              <a:gd name="connsiteY1" fmla="*/ 0 h 5019675"/>
              <a:gd name="connsiteX2" fmla="*/ 7543800 w 7610475"/>
              <a:gd name="connsiteY2" fmla="*/ 9525 h 5019675"/>
              <a:gd name="connsiteX3" fmla="*/ 7553325 w 7610475"/>
              <a:gd name="connsiteY3" fmla="*/ 762000 h 5019675"/>
              <a:gd name="connsiteX4" fmla="*/ 7610475 w 7610475"/>
              <a:gd name="connsiteY4" fmla="*/ 5019675 h 5019675"/>
              <a:gd name="connsiteX5" fmla="*/ 3876675 w 7610475"/>
              <a:gd name="connsiteY5" fmla="*/ 5010150 h 5019675"/>
              <a:gd name="connsiteX6" fmla="*/ 0 w 7610475"/>
              <a:gd name="connsiteY6" fmla="*/ 4972050 h 5019675"/>
              <a:gd name="connsiteX0" fmla="*/ 0 w 7562850"/>
              <a:gd name="connsiteY0" fmla="*/ 4972050 h 5010150"/>
              <a:gd name="connsiteX1" fmla="*/ 0 w 7562850"/>
              <a:gd name="connsiteY1" fmla="*/ 0 h 5010150"/>
              <a:gd name="connsiteX2" fmla="*/ 7543800 w 7562850"/>
              <a:gd name="connsiteY2" fmla="*/ 9525 h 5010150"/>
              <a:gd name="connsiteX3" fmla="*/ 7553325 w 7562850"/>
              <a:gd name="connsiteY3" fmla="*/ 762000 h 5010150"/>
              <a:gd name="connsiteX4" fmla="*/ 7562850 w 7562850"/>
              <a:gd name="connsiteY4" fmla="*/ 4905375 h 5010150"/>
              <a:gd name="connsiteX5" fmla="*/ 3876675 w 7562850"/>
              <a:gd name="connsiteY5" fmla="*/ 5010150 h 5010150"/>
              <a:gd name="connsiteX6" fmla="*/ 0 w 7562850"/>
              <a:gd name="connsiteY6" fmla="*/ 4972050 h 5010150"/>
              <a:gd name="connsiteX0" fmla="*/ 0 w 7833442"/>
              <a:gd name="connsiteY0" fmla="*/ 4972050 h 5246862"/>
              <a:gd name="connsiteX1" fmla="*/ 0 w 7833442"/>
              <a:gd name="connsiteY1" fmla="*/ 0 h 5246862"/>
              <a:gd name="connsiteX2" fmla="*/ 7543800 w 7833442"/>
              <a:gd name="connsiteY2" fmla="*/ 9525 h 5246862"/>
              <a:gd name="connsiteX3" fmla="*/ 7553325 w 7833442"/>
              <a:gd name="connsiteY3" fmla="*/ 762000 h 5246862"/>
              <a:gd name="connsiteX4" fmla="*/ 7562850 w 7833442"/>
              <a:gd name="connsiteY4" fmla="*/ 4905375 h 5246862"/>
              <a:gd name="connsiteX5" fmla="*/ 3876675 w 7833442"/>
              <a:gd name="connsiteY5" fmla="*/ 5010150 h 5246862"/>
              <a:gd name="connsiteX6" fmla="*/ 0 w 7833442"/>
              <a:gd name="connsiteY6" fmla="*/ 4972050 h 5246862"/>
              <a:gd name="connsiteX0" fmla="*/ 0 w 7562850"/>
              <a:gd name="connsiteY0" fmla="*/ 4972050 h 5246862"/>
              <a:gd name="connsiteX1" fmla="*/ 0 w 7562850"/>
              <a:gd name="connsiteY1" fmla="*/ 0 h 5246862"/>
              <a:gd name="connsiteX2" fmla="*/ 7543800 w 7562850"/>
              <a:gd name="connsiteY2" fmla="*/ 9525 h 5246862"/>
              <a:gd name="connsiteX3" fmla="*/ 7553325 w 7562850"/>
              <a:gd name="connsiteY3" fmla="*/ 762000 h 5246862"/>
              <a:gd name="connsiteX4" fmla="*/ 7562850 w 7562850"/>
              <a:gd name="connsiteY4" fmla="*/ 4905375 h 5246862"/>
              <a:gd name="connsiteX5" fmla="*/ 3876675 w 7562850"/>
              <a:gd name="connsiteY5" fmla="*/ 5010150 h 5246862"/>
              <a:gd name="connsiteX6" fmla="*/ 0 w 7562850"/>
              <a:gd name="connsiteY6" fmla="*/ 4972050 h 5246862"/>
              <a:gd name="connsiteX0" fmla="*/ 0 w 7562850"/>
              <a:gd name="connsiteY0" fmla="*/ 4972050 h 5010150"/>
              <a:gd name="connsiteX1" fmla="*/ 0 w 7562850"/>
              <a:gd name="connsiteY1" fmla="*/ 0 h 5010150"/>
              <a:gd name="connsiteX2" fmla="*/ 7543800 w 7562850"/>
              <a:gd name="connsiteY2" fmla="*/ 9525 h 5010150"/>
              <a:gd name="connsiteX3" fmla="*/ 7553325 w 7562850"/>
              <a:gd name="connsiteY3" fmla="*/ 762000 h 5010150"/>
              <a:gd name="connsiteX4" fmla="*/ 7562850 w 7562850"/>
              <a:gd name="connsiteY4" fmla="*/ 4905375 h 5010150"/>
              <a:gd name="connsiteX5" fmla="*/ 3876675 w 7562850"/>
              <a:gd name="connsiteY5" fmla="*/ 5010150 h 5010150"/>
              <a:gd name="connsiteX6" fmla="*/ 0 w 7562850"/>
              <a:gd name="connsiteY6" fmla="*/ 4972050 h 5010150"/>
              <a:gd name="connsiteX0" fmla="*/ 0 w 7562850"/>
              <a:gd name="connsiteY0" fmla="*/ 4972050 h 5512227"/>
              <a:gd name="connsiteX1" fmla="*/ 0 w 7562850"/>
              <a:gd name="connsiteY1" fmla="*/ 0 h 5512227"/>
              <a:gd name="connsiteX2" fmla="*/ 7543800 w 7562850"/>
              <a:gd name="connsiteY2" fmla="*/ 9525 h 5512227"/>
              <a:gd name="connsiteX3" fmla="*/ 7553325 w 7562850"/>
              <a:gd name="connsiteY3" fmla="*/ 762000 h 5512227"/>
              <a:gd name="connsiteX4" fmla="*/ 7562850 w 7562850"/>
              <a:gd name="connsiteY4" fmla="*/ 4905375 h 5512227"/>
              <a:gd name="connsiteX5" fmla="*/ 0 w 7562850"/>
              <a:gd name="connsiteY5" fmla="*/ 4972050 h 5512227"/>
              <a:gd name="connsiteX0" fmla="*/ 0 w 7562850"/>
              <a:gd name="connsiteY0" fmla="*/ 4972050 h 5314384"/>
              <a:gd name="connsiteX1" fmla="*/ 0 w 7562850"/>
              <a:gd name="connsiteY1" fmla="*/ 0 h 5314384"/>
              <a:gd name="connsiteX2" fmla="*/ 7543800 w 7562850"/>
              <a:gd name="connsiteY2" fmla="*/ 9525 h 5314384"/>
              <a:gd name="connsiteX3" fmla="*/ 7553325 w 7562850"/>
              <a:gd name="connsiteY3" fmla="*/ 762000 h 5314384"/>
              <a:gd name="connsiteX4" fmla="*/ 7562850 w 7562850"/>
              <a:gd name="connsiteY4" fmla="*/ 4905375 h 5314384"/>
              <a:gd name="connsiteX5" fmla="*/ 0 w 7562850"/>
              <a:gd name="connsiteY5" fmla="*/ 4972050 h 5314384"/>
              <a:gd name="connsiteX0" fmla="*/ 0 w 7562850"/>
              <a:gd name="connsiteY0" fmla="*/ 4972050 h 4972050"/>
              <a:gd name="connsiteX1" fmla="*/ 0 w 7562850"/>
              <a:gd name="connsiteY1" fmla="*/ 0 h 4972050"/>
              <a:gd name="connsiteX2" fmla="*/ 7543800 w 7562850"/>
              <a:gd name="connsiteY2" fmla="*/ 9525 h 4972050"/>
              <a:gd name="connsiteX3" fmla="*/ 7553325 w 7562850"/>
              <a:gd name="connsiteY3" fmla="*/ 762000 h 4972050"/>
              <a:gd name="connsiteX4" fmla="*/ 7562850 w 7562850"/>
              <a:gd name="connsiteY4" fmla="*/ 4905375 h 4972050"/>
              <a:gd name="connsiteX5" fmla="*/ 0 w 7562850"/>
              <a:gd name="connsiteY5" fmla="*/ 4972050 h 4972050"/>
              <a:gd name="connsiteX0" fmla="*/ 0 w 7562850"/>
              <a:gd name="connsiteY0" fmla="*/ 4972050 h 4972050"/>
              <a:gd name="connsiteX1" fmla="*/ 0 w 7562850"/>
              <a:gd name="connsiteY1" fmla="*/ 0 h 4972050"/>
              <a:gd name="connsiteX2" fmla="*/ 7543800 w 7562850"/>
              <a:gd name="connsiteY2" fmla="*/ 9525 h 4972050"/>
              <a:gd name="connsiteX3" fmla="*/ 7562850 w 7562850"/>
              <a:gd name="connsiteY3" fmla="*/ 4905375 h 4972050"/>
              <a:gd name="connsiteX4" fmla="*/ 0 w 7562850"/>
              <a:gd name="connsiteY4" fmla="*/ 4972050 h 497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2850" h="49720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62850" y="4905375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0242" name="Rectangle 3"/>
          <p:cNvSpPr>
            <a:spLocks noChangeArrowheads="1"/>
          </p:cNvSpPr>
          <p:nvPr/>
        </p:nvSpPr>
        <p:spPr bwMode="auto">
          <a:xfrm rot="-5400000">
            <a:off x="-1737519" y="3368309"/>
            <a:ext cx="47736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>
                <a:solidFill>
                  <a:srgbClr val="1F396A"/>
                </a:solidFill>
                <a:latin typeface="Myriad Pro" pitchFamily="34" charset="0"/>
              </a:rPr>
              <a:t>Lugares de trabajo ilustrados</a:t>
            </a:r>
          </a:p>
          <a:p>
            <a:pPr algn="ctr" eaLnBrk="0" hangingPunct="0"/>
            <a:endParaRPr lang="en-US" sz="24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s-419" sz="3200" dirty="0">
                <a:solidFill>
                  <a:srgbClr val="F0502D"/>
                </a:solidFill>
              </a:rPr>
              <a:t>Encontrar los peligros: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1F396A"/>
                </a:solidFill>
                <a:latin typeface="+mj-lt"/>
              </a:rPr>
              <a:t>Oficina</a:t>
            </a:r>
            <a:endParaRPr lang="en-US" sz="3200" dirty="0" smtClean="0">
              <a:solidFill>
                <a:srgbClr val="1F396A"/>
              </a:solidFill>
              <a:latin typeface="+mj-lt"/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1" y="1206500"/>
            <a:ext cx="6199629" cy="4789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26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79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265683" y="1154906"/>
            <a:ext cx="6410324" cy="49720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610475"/>
              <a:gd name="connsiteY0" fmla="*/ 4972050 h 5019675"/>
              <a:gd name="connsiteX1" fmla="*/ 0 w 7610475"/>
              <a:gd name="connsiteY1" fmla="*/ 0 h 5019675"/>
              <a:gd name="connsiteX2" fmla="*/ 7543800 w 7610475"/>
              <a:gd name="connsiteY2" fmla="*/ 9525 h 5019675"/>
              <a:gd name="connsiteX3" fmla="*/ 7553325 w 7610475"/>
              <a:gd name="connsiteY3" fmla="*/ 762000 h 5019675"/>
              <a:gd name="connsiteX4" fmla="*/ 7610475 w 7610475"/>
              <a:gd name="connsiteY4" fmla="*/ 5019675 h 5019675"/>
              <a:gd name="connsiteX5" fmla="*/ 3876675 w 7610475"/>
              <a:gd name="connsiteY5" fmla="*/ 5010150 h 5019675"/>
              <a:gd name="connsiteX6" fmla="*/ 0 w 7610475"/>
              <a:gd name="connsiteY6" fmla="*/ 4972050 h 5019675"/>
              <a:gd name="connsiteX0" fmla="*/ 0 w 7562850"/>
              <a:gd name="connsiteY0" fmla="*/ 4972050 h 5010150"/>
              <a:gd name="connsiteX1" fmla="*/ 0 w 7562850"/>
              <a:gd name="connsiteY1" fmla="*/ 0 h 5010150"/>
              <a:gd name="connsiteX2" fmla="*/ 7543800 w 7562850"/>
              <a:gd name="connsiteY2" fmla="*/ 9525 h 5010150"/>
              <a:gd name="connsiteX3" fmla="*/ 7553325 w 7562850"/>
              <a:gd name="connsiteY3" fmla="*/ 762000 h 5010150"/>
              <a:gd name="connsiteX4" fmla="*/ 7562850 w 7562850"/>
              <a:gd name="connsiteY4" fmla="*/ 4905375 h 5010150"/>
              <a:gd name="connsiteX5" fmla="*/ 3876675 w 7562850"/>
              <a:gd name="connsiteY5" fmla="*/ 5010150 h 5010150"/>
              <a:gd name="connsiteX6" fmla="*/ 0 w 7562850"/>
              <a:gd name="connsiteY6" fmla="*/ 4972050 h 5010150"/>
              <a:gd name="connsiteX0" fmla="*/ 0 w 7833442"/>
              <a:gd name="connsiteY0" fmla="*/ 4972050 h 5246862"/>
              <a:gd name="connsiteX1" fmla="*/ 0 w 7833442"/>
              <a:gd name="connsiteY1" fmla="*/ 0 h 5246862"/>
              <a:gd name="connsiteX2" fmla="*/ 7543800 w 7833442"/>
              <a:gd name="connsiteY2" fmla="*/ 9525 h 5246862"/>
              <a:gd name="connsiteX3" fmla="*/ 7553325 w 7833442"/>
              <a:gd name="connsiteY3" fmla="*/ 762000 h 5246862"/>
              <a:gd name="connsiteX4" fmla="*/ 7562850 w 7833442"/>
              <a:gd name="connsiteY4" fmla="*/ 4905375 h 5246862"/>
              <a:gd name="connsiteX5" fmla="*/ 3876675 w 7833442"/>
              <a:gd name="connsiteY5" fmla="*/ 5010150 h 5246862"/>
              <a:gd name="connsiteX6" fmla="*/ 0 w 7833442"/>
              <a:gd name="connsiteY6" fmla="*/ 4972050 h 5246862"/>
              <a:gd name="connsiteX0" fmla="*/ 0 w 7562850"/>
              <a:gd name="connsiteY0" fmla="*/ 4972050 h 5246862"/>
              <a:gd name="connsiteX1" fmla="*/ 0 w 7562850"/>
              <a:gd name="connsiteY1" fmla="*/ 0 h 5246862"/>
              <a:gd name="connsiteX2" fmla="*/ 7543800 w 7562850"/>
              <a:gd name="connsiteY2" fmla="*/ 9525 h 5246862"/>
              <a:gd name="connsiteX3" fmla="*/ 7553325 w 7562850"/>
              <a:gd name="connsiteY3" fmla="*/ 762000 h 5246862"/>
              <a:gd name="connsiteX4" fmla="*/ 7562850 w 7562850"/>
              <a:gd name="connsiteY4" fmla="*/ 4905375 h 5246862"/>
              <a:gd name="connsiteX5" fmla="*/ 3876675 w 7562850"/>
              <a:gd name="connsiteY5" fmla="*/ 5010150 h 5246862"/>
              <a:gd name="connsiteX6" fmla="*/ 0 w 7562850"/>
              <a:gd name="connsiteY6" fmla="*/ 4972050 h 5246862"/>
              <a:gd name="connsiteX0" fmla="*/ 0 w 7562850"/>
              <a:gd name="connsiteY0" fmla="*/ 4972050 h 5010150"/>
              <a:gd name="connsiteX1" fmla="*/ 0 w 7562850"/>
              <a:gd name="connsiteY1" fmla="*/ 0 h 5010150"/>
              <a:gd name="connsiteX2" fmla="*/ 7543800 w 7562850"/>
              <a:gd name="connsiteY2" fmla="*/ 9525 h 5010150"/>
              <a:gd name="connsiteX3" fmla="*/ 7553325 w 7562850"/>
              <a:gd name="connsiteY3" fmla="*/ 762000 h 5010150"/>
              <a:gd name="connsiteX4" fmla="*/ 7562850 w 7562850"/>
              <a:gd name="connsiteY4" fmla="*/ 4905375 h 5010150"/>
              <a:gd name="connsiteX5" fmla="*/ 3876675 w 7562850"/>
              <a:gd name="connsiteY5" fmla="*/ 5010150 h 5010150"/>
              <a:gd name="connsiteX6" fmla="*/ 0 w 7562850"/>
              <a:gd name="connsiteY6" fmla="*/ 4972050 h 5010150"/>
              <a:gd name="connsiteX0" fmla="*/ 0 w 7562850"/>
              <a:gd name="connsiteY0" fmla="*/ 4972050 h 5512227"/>
              <a:gd name="connsiteX1" fmla="*/ 0 w 7562850"/>
              <a:gd name="connsiteY1" fmla="*/ 0 h 5512227"/>
              <a:gd name="connsiteX2" fmla="*/ 7543800 w 7562850"/>
              <a:gd name="connsiteY2" fmla="*/ 9525 h 5512227"/>
              <a:gd name="connsiteX3" fmla="*/ 7553325 w 7562850"/>
              <a:gd name="connsiteY3" fmla="*/ 762000 h 5512227"/>
              <a:gd name="connsiteX4" fmla="*/ 7562850 w 7562850"/>
              <a:gd name="connsiteY4" fmla="*/ 4905375 h 5512227"/>
              <a:gd name="connsiteX5" fmla="*/ 0 w 7562850"/>
              <a:gd name="connsiteY5" fmla="*/ 4972050 h 5512227"/>
              <a:gd name="connsiteX0" fmla="*/ 0 w 7562850"/>
              <a:gd name="connsiteY0" fmla="*/ 4972050 h 5314384"/>
              <a:gd name="connsiteX1" fmla="*/ 0 w 7562850"/>
              <a:gd name="connsiteY1" fmla="*/ 0 h 5314384"/>
              <a:gd name="connsiteX2" fmla="*/ 7543800 w 7562850"/>
              <a:gd name="connsiteY2" fmla="*/ 9525 h 5314384"/>
              <a:gd name="connsiteX3" fmla="*/ 7553325 w 7562850"/>
              <a:gd name="connsiteY3" fmla="*/ 762000 h 5314384"/>
              <a:gd name="connsiteX4" fmla="*/ 7562850 w 7562850"/>
              <a:gd name="connsiteY4" fmla="*/ 4905375 h 5314384"/>
              <a:gd name="connsiteX5" fmla="*/ 0 w 7562850"/>
              <a:gd name="connsiteY5" fmla="*/ 4972050 h 5314384"/>
              <a:gd name="connsiteX0" fmla="*/ 0 w 7562850"/>
              <a:gd name="connsiteY0" fmla="*/ 4972050 h 4972050"/>
              <a:gd name="connsiteX1" fmla="*/ 0 w 7562850"/>
              <a:gd name="connsiteY1" fmla="*/ 0 h 4972050"/>
              <a:gd name="connsiteX2" fmla="*/ 7543800 w 7562850"/>
              <a:gd name="connsiteY2" fmla="*/ 9525 h 4972050"/>
              <a:gd name="connsiteX3" fmla="*/ 7553325 w 7562850"/>
              <a:gd name="connsiteY3" fmla="*/ 762000 h 4972050"/>
              <a:gd name="connsiteX4" fmla="*/ 7562850 w 7562850"/>
              <a:gd name="connsiteY4" fmla="*/ 4905375 h 4972050"/>
              <a:gd name="connsiteX5" fmla="*/ 0 w 7562850"/>
              <a:gd name="connsiteY5" fmla="*/ 4972050 h 4972050"/>
              <a:gd name="connsiteX0" fmla="*/ 0 w 7562850"/>
              <a:gd name="connsiteY0" fmla="*/ 4972050 h 4972050"/>
              <a:gd name="connsiteX1" fmla="*/ 0 w 7562850"/>
              <a:gd name="connsiteY1" fmla="*/ 0 h 4972050"/>
              <a:gd name="connsiteX2" fmla="*/ 7543800 w 7562850"/>
              <a:gd name="connsiteY2" fmla="*/ 9525 h 4972050"/>
              <a:gd name="connsiteX3" fmla="*/ 7562850 w 7562850"/>
              <a:gd name="connsiteY3" fmla="*/ 4905375 h 4972050"/>
              <a:gd name="connsiteX4" fmla="*/ 0 w 7562850"/>
              <a:gd name="connsiteY4" fmla="*/ 4972050 h 497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2850" h="49720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62850" y="4905375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0242" name="Rectangle 3"/>
          <p:cNvSpPr>
            <a:spLocks noChangeArrowheads="1"/>
          </p:cNvSpPr>
          <p:nvPr/>
        </p:nvSpPr>
        <p:spPr bwMode="auto">
          <a:xfrm rot="-5400000">
            <a:off x="-1737519" y="3368309"/>
            <a:ext cx="47736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>
                <a:solidFill>
                  <a:srgbClr val="1F396A"/>
                </a:solidFill>
                <a:latin typeface="Myriad Pro" pitchFamily="34" charset="0"/>
              </a:rPr>
              <a:t>Lugares de trabajo ilustrados</a:t>
            </a:r>
          </a:p>
          <a:p>
            <a:pPr algn="ctr" eaLnBrk="0" hangingPunct="0"/>
            <a:endParaRPr lang="en-US" sz="24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s-419" sz="3200" dirty="0">
                <a:solidFill>
                  <a:srgbClr val="F0502D"/>
                </a:solidFill>
              </a:rPr>
              <a:t>Encontrar los peligros: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1F396A"/>
                </a:solidFill>
                <a:latin typeface="+mj-lt"/>
              </a:rPr>
              <a:t>Gasolinera</a:t>
            </a:r>
            <a:endParaRPr lang="en-US" sz="3200" dirty="0" smtClean="0">
              <a:solidFill>
                <a:srgbClr val="1F396A"/>
              </a:solidFill>
              <a:latin typeface="+mj-lt"/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1" y="1206500"/>
            <a:ext cx="6199629" cy="47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27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04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Mapa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de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peligros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endParaRPr lang="en-US" sz="3200" dirty="0" smtClean="0">
              <a:solidFill>
                <a:srgbClr val="1F396A"/>
              </a:solidFill>
              <a:latin typeface="+mj-lt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28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138893"/>
            <a:ext cx="6466008" cy="503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88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Encontrar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peligros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: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Puntos</a:t>
            </a:r>
            <a:r>
              <a:rPr lang="en-US" sz="3200" dirty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principales</a:t>
            </a:r>
            <a:endParaRPr lang="en-US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33499"/>
            <a:ext cx="8153401" cy="483870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Todos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los lugares de trabajo presentan peligros. Un </a:t>
            </a: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peligro laboral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es cualquier cosa que pueda provocar un daño, ya </a:t>
            </a: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sea físico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o mental.</a:t>
            </a:r>
            <a:endParaRPr lang="en-US" sz="2200" b="0" dirty="0">
              <a:solidFill>
                <a:srgbClr val="1F396A"/>
              </a:solidFill>
              <a:latin typeface="+mn-lt"/>
            </a:endParaRP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Algunos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peligros laborales son </a:t>
            </a: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evidentes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(fácil de ver), pero otros no lo son. Algunos peligros pueden provocar daño </a:t>
            </a: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inmediatamente, mientras que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otros pueden hacerlo en el futuro.</a:t>
            </a:r>
            <a:endParaRPr lang="en-US" sz="2200" b="0" dirty="0">
              <a:solidFill>
                <a:srgbClr val="1F396A"/>
              </a:solidFill>
              <a:latin typeface="+mn-lt"/>
            </a:endParaRP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Para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estar seguro en el trabajo, </a:t>
            </a: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debes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ser capaz de </a:t>
            </a: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identifica diferentes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tipos de </a:t>
            </a: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peligros.</a:t>
            </a:r>
            <a:endParaRPr lang="en-US" sz="2200" b="0" dirty="0">
              <a:solidFill>
                <a:srgbClr val="1F396A"/>
              </a:solidFill>
              <a:latin typeface="+mn-lt"/>
            </a:endParaRP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200" b="0" dirty="0">
                <a:solidFill>
                  <a:srgbClr val="1F396A"/>
                </a:solidFill>
                <a:latin typeface="+mn-lt"/>
              </a:rPr>
              <a:t>Las personas tienen derecho a saber sobre las </a:t>
            </a: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sustancias químicas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y otras sustancias peligrosas usadas en sus </a:t>
            </a: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lugares de trabajo.</a:t>
            </a:r>
            <a:endParaRPr lang="en-US" sz="2200" b="0" dirty="0" smtClean="0">
              <a:solidFill>
                <a:srgbClr val="1F396A"/>
              </a:solidFill>
              <a:latin typeface="+mn-lt"/>
            </a:endParaRP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200" b="0" dirty="0">
                <a:solidFill>
                  <a:srgbClr val="1F396A"/>
                </a:solidFill>
                <a:latin typeface="+mn-lt"/>
              </a:rPr>
              <a:t>Una SDS te </a:t>
            </a: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dice lo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que está </a:t>
            </a: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en un producto químico,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c</a:t>
            </a: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ómo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puede hacerte </a:t>
            </a: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daño, y cómo protegerte.</a:t>
            </a:r>
            <a:endParaRPr lang="es-419" sz="2200" b="0" dirty="0">
              <a:solidFill>
                <a:srgbClr val="1F396A"/>
              </a:solidFill>
              <a:latin typeface="+mn-lt"/>
            </a:endParaRP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endParaRPr lang="en-US" sz="2200" b="0" dirty="0">
              <a:solidFill>
                <a:srgbClr val="1F396A"/>
              </a:solidFill>
              <a:latin typeface="+mn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29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58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3</a:t>
            </a:fld>
            <a:endParaRPr lang="en-US" sz="2400" dirty="0" smtClean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algn="l"/>
            <a:r>
              <a:rPr lang="es-419" dirty="0">
                <a:solidFill>
                  <a:srgbClr val="F0502D"/>
                </a:solidFill>
                <a:latin typeface="+mj-lt"/>
              </a:rPr>
              <a:t>A</a:t>
            </a:r>
            <a:r>
              <a:rPr lang="es-419" dirty="0" smtClean="0">
                <a:solidFill>
                  <a:srgbClr val="F0502D"/>
                </a:solidFill>
                <a:latin typeface="+mj-lt"/>
              </a:rPr>
              <a:t>prenderás acerca de</a:t>
            </a:r>
            <a:endParaRPr lang="es-419" dirty="0">
              <a:solidFill>
                <a:srgbClr val="F0502D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1600200"/>
            <a:ext cx="8382001" cy="457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800" dirty="0" smtClean="0">
                <a:solidFill>
                  <a:srgbClr val="1F396A"/>
                </a:solidFill>
                <a:latin typeface="Myriad Pro" pitchFamily="34" charset="0"/>
              </a:rPr>
              <a:t>Maneras en que los trabajadores jóvenes se pueden lesionar en el trabajo</a:t>
            </a:r>
          </a:p>
          <a:p>
            <a:pPr>
              <a:lnSpc>
                <a:spcPct val="8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800" dirty="0" smtClean="0">
                <a:solidFill>
                  <a:srgbClr val="1F396A"/>
                </a:solidFill>
                <a:latin typeface="Myriad Pro" pitchFamily="34" charset="0"/>
              </a:rPr>
              <a:t>Riesgos de salud y seguridad laborales comunes</a:t>
            </a:r>
          </a:p>
          <a:p>
            <a:pPr>
              <a:lnSpc>
                <a:spcPct val="8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800" dirty="0" smtClean="0">
                <a:solidFill>
                  <a:srgbClr val="1F396A"/>
                </a:solidFill>
                <a:latin typeface="Myriad Pro" pitchFamily="34" charset="0"/>
              </a:rPr>
              <a:t>Maneras de reducir o controlar riesgos laborales </a:t>
            </a:r>
          </a:p>
          <a:p>
            <a:pPr>
              <a:lnSpc>
                <a:spcPct val="8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800" dirty="0" smtClean="0">
                <a:solidFill>
                  <a:srgbClr val="1F396A"/>
                </a:solidFill>
                <a:latin typeface="Myriad Pro" pitchFamily="34" charset="0"/>
              </a:rPr>
              <a:t>Emergencias en el trabajo y como reaccionar ante estas</a:t>
            </a:r>
          </a:p>
          <a:p>
            <a:pPr>
              <a:lnSpc>
                <a:spcPct val="8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800" dirty="0" smtClean="0">
                <a:solidFill>
                  <a:srgbClr val="1F396A"/>
                </a:solidFill>
                <a:latin typeface="Myriad Pro" pitchFamily="34" charset="0"/>
              </a:rPr>
              <a:t>Qué hacer si ves algo en el trabajo que podría lesionarte o enfermarte</a:t>
            </a:r>
          </a:p>
          <a:p>
            <a:pPr>
              <a:lnSpc>
                <a:spcPct val="8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800" dirty="0" smtClean="0">
                <a:solidFill>
                  <a:srgbClr val="1F396A"/>
                </a:solidFill>
                <a:latin typeface="Myriad Pro" pitchFamily="34" charset="0"/>
              </a:rPr>
              <a:t>Qué derechos y responsabilidades legales tienen los trabajadores jóvenes en el trabajo</a:t>
            </a:r>
          </a:p>
        </p:txBody>
      </p:sp>
    </p:spTree>
    <p:extLst>
      <p:ext uri="{BB962C8B-B14F-4D97-AF65-F5344CB8AC3E}">
        <p14:creationId xmlns:p14="http://schemas.microsoft.com/office/powerpoint/2010/main" val="300605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90601"/>
            <a:ext cx="8229600" cy="609600"/>
          </a:xfrm>
        </p:spPr>
        <p:txBody>
          <a:bodyPr lIns="45720" rIns="0">
            <a:normAutofit/>
          </a:bodyPr>
          <a:lstStyle/>
          <a:p>
            <a:pPr algn="l"/>
            <a:r>
              <a:rPr lang="es-419" sz="3200" dirty="0" smtClean="0">
                <a:solidFill>
                  <a:srgbClr val="F0502D"/>
                </a:solidFill>
                <a:latin typeface="+mj-lt"/>
                <a:cs typeface="Arial" pitchFamily="34" charset="0"/>
              </a:rPr>
              <a:t>Hacer que el trabajo sea más seguro</a:t>
            </a:r>
            <a:endParaRPr lang="es-419" sz="3200" dirty="0">
              <a:solidFill>
                <a:srgbClr val="F0502D"/>
              </a:solidFill>
              <a:latin typeface="+mj-lt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04800"/>
            <a:ext cx="8229600" cy="838201"/>
          </a:xfrm>
        </p:spPr>
        <p:txBody>
          <a:bodyPr wrap="square" lIns="0" rIns="0">
            <a:normAutofit/>
          </a:bodyPr>
          <a:lstStyle/>
          <a:p>
            <a:pPr marL="0" indent="0">
              <a:buNone/>
            </a:pPr>
            <a:r>
              <a:rPr lang="es-419" sz="48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Lección 3 </a:t>
            </a:r>
            <a:r>
              <a:rPr lang="es-419" sz="36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(y 3</a:t>
            </a:r>
            <a:r>
              <a:rPr lang="es-419" sz="34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B</a:t>
            </a:r>
            <a:r>
              <a:rPr lang="es-419" sz="36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)</a:t>
            </a:r>
            <a:endParaRPr lang="es-419" sz="3600" b="0" dirty="0">
              <a:solidFill>
                <a:srgbClr val="F0502D"/>
              </a:solidFill>
              <a:latin typeface="Myriad Pro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5570038"/>
            <a:ext cx="2924175" cy="1037735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5419725" y="1809750"/>
            <a:ext cx="3324225" cy="3514725"/>
          </a:xfrm>
          <a:custGeom>
            <a:avLst/>
            <a:gdLst>
              <a:gd name="connsiteX0" fmla="*/ 0 w 3324225"/>
              <a:gd name="connsiteY0" fmla="*/ 9525 h 3514725"/>
              <a:gd name="connsiteX1" fmla="*/ 3295650 w 3324225"/>
              <a:gd name="connsiteY1" fmla="*/ 0 h 3514725"/>
              <a:gd name="connsiteX2" fmla="*/ 3324225 w 3324225"/>
              <a:gd name="connsiteY2" fmla="*/ 3514725 h 3514725"/>
              <a:gd name="connsiteX3" fmla="*/ 9525 w 3324225"/>
              <a:gd name="connsiteY3" fmla="*/ 3457575 h 3514725"/>
              <a:gd name="connsiteX4" fmla="*/ 0 w 3324225"/>
              <a:gd name="connsiteY4" fmla="*/ 9525 h 351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4225" h="3514725">
                <a:moveTo>
                  <a:pt x="0" y="9525"/>
                </a:moveTo>
                <a:lnTo>
                  <a:pt x="3295650" y="0"/>
                </a:lnTo>
                <a:lnTo>
                  <a:pt x="3324225" y="3514725"/>
                </a:lnTo>
                <a:lnTo>
                  <a:pt x="9525" y="345757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609600" y="1819275"/>
            <a:ext cx="4695825" cy="4629150"/>
          </a:xfrm>
          <a:custGeom>
            <a:avLst/>
            <a:gdLst>
              <a:gd name="connsiteX0" fmla="*/ 0 w 4695825"/>
              <a:gd name="connsiteY0" fmla="*/ 0 h 4629150"/>
              <a:gd name="connsiteX1" fmla="*/ 4695825 w 4695825"/>
              <a:gd name="connsiteY1" fmla="*/ 19050 h 4629150"/>
              <a:gd name="connsiteX2" fmla="*/ 4648200 w 4695825"/>
              <a:gd name="connsiteY2" fmla="*/ 4629150 h 4629150"/>
              <a:gd name="connsiteX3" fmla="*/ 57150 w 4695825"/>
              <a:gd name="connsiteY3" fmla="*/ 4619625 h 4629150"/>
              <a:gd name="connsiteX4" fmla="*/ 0 w 4695825"/>
              <a:gd name="connsiteY4" fmla="*/ 0 h 462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5825" h="4629150">
                <a:moveTo>
                  <a:pt x="0" y="0"/>
                </a:moveTo>
                <a:lnTo>
                  <a:pt x="4695825" y="19050"/>
                </a:lnTo>
                <a:lnTo>
                  <a:pt x="4648200" y="4629150"/>
                </a:lnTo>
                <a:lnTo>
                  <a:pt x="57150" y="4619625"/>
                </a:lnTo>
                <a:lnTo>
                  <a:pt x="0" y="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>
          <a:xfrm>
            <a:off x="666750" y="1876424"/>
            <a:ext cx="4581525" cy="4476750"/>
          </a:xfrm>
          <a:custGeom>
            <a:avLst/>
            <a:gdLst>
              <a:gd name="connsiteX0" fmla="*/ 0 w 4695825"/>
              <a:gd name="connsiteY0" fmla="*/ 171450 h 4419600"/>
              <a:gd name="connsiteX1" fmla="*/ 57150 w 4695825"/>
              <a:gd name="connsiteY1" fmla="*/ 4419600 h 4419600"/>
              <a:gd name="connsiteX2" fmla="*/ 4619625 w 4695825"/>
              <a:gd name="connsiteY2" fmla="*/ 4419600 h 4419600"/>
              <a:gd name="connsiteX3" fmla="*/ 4695825 w 4695825"/>
              <a:gd name="connsiteY3" fmla="*/ 0 h 4419600"/>
              <a:gd name="connsiteX4" fmla="*/ 0 w 4695825"/>
              <a:gd name="connsiteY4" fmla="*/ 171450 h 4419600"/>
              <a:gd name="connsiteX0" fmla="*/ 0 w 4705350"/>
              <a:gd name="connsiteY0" fmla="*/ 0 h 4467225"/>
              <a:gd name="connsiteX1" fmla="*/ 66675 w 4705350"/>
              <a:gd name="connsiteY1" fmla="*/ 4467225 h 4467225"/>
              <a:gd name="connsiteX2" fmla="*/ 4629150 w 4705350"/>
              <a:gd name="connsiteY2" fmla="*/ 4467225 h 4467225"/>
              <a:gd name="connsiteX3" fmla="*/ 4705350 w 4705350"/>
              <a:gd name="connsiteY3" fmla="*/ 47625 h 4467225"/>
              <a:gd name="connsiteX4" fmla="*/ 0 w 4705350"/>
              <a:gd name="connsiteY4" fmla="*/ 0 h 4467225"/>
              <a:gd name="connsiteX0" fmla="*/ 0 w 4715153"/>
              <a:gd name="connsiteY0" fmla="*/ 9525 h 4476750"/>
              <a:gd name="connsiteX1" fmla="*/ 66675 w 4715153"/>
              <a:gd name="connsiteY1" fmla="*/ 4476750 h 4476750"/>
              <a:gd name="connsiteX2" fmla="*/ 4629150 w 4715153"/>
              <a:gd name="connsiteY2" fmla="*/ 4476750 h 4476750"/>
              <a:gd name="connsiteX3" fmla="*/ 4715153 w 4715153"/>
              <a:gd name="connsiteY3" fmla="*/ 0 h 4476750"/>
              <a:gd name="connsiteX4" fmla="*/ 0 w 4715153"/>
              <a:gd name="connsiteY4" fmla="*/ 9525 h 447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5153" h="4476750">
                <a:moveTo>
                  <a:pt x="0" y="9525"/>
                </a:moveTo>
                <a:lnTo>
                  <a:pt x="66675" y="4476750"/>
                </a:lnTo>
                <a:lnTo>
                  <a:pt x="4629150" y="4476750"/>
                </a:lnTo>
                <a:lnTo>
                  <a:pt x="4715153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3"/>
            <a:srcRect/>
            <a:tile tx="127000" ty="-368300" sx="57000" sy="57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5467350" y="1847849"/>
            <a:ext cx="3228975" cy="3381375"/>
          </a:xfrm>
          <a:custGeom>
            <a:avLst/>
            <a:gdLst>
              <a:gd name="connsiteX0" fmla="*/ 0 w 3257550"/>
              <a:gd name="connsiteY0" fmla="*/ 85725 h 3600450"/>
              <a:gd name="connsiteX1" fmla="*/ 19050 w 3257550"/>
              <a:gd name="connsiteY1" fmla="*/ 3600450 h 3600450"/>
              <a:gd name="connsiteX2" fmla="*/ 3257550 w 3257550"/>
              <a:gd name="connsiteY2" fmla="*/ 3552825 h 3600450"/>
              <a:gd name="connsiteX3" fmla="*/ 3219450 w 3257550"/>
              <a:gd name="connsiteY3" fmla="*/ 0 h 3600450"/>
              <a:gd name="connsiteX4" fmla="*/ 0 w 3257550"/>
              <a:gd name="connsiteY4" fmla="*/ 85725 h 3600450"/>
              <a:gd name="connsiteX0" fmla="*/ 0 w 3248025"/>
              <a:gd name="connsiteY0" fmla="*/ 9525 h 3600450"/>
              <a:gd name="connsiteX1" fmla="*/ 9525 w 3248025"/>
              <a:gd name="connsiteY1" fmla="*/ 3600450 h 3600450"/>
              <a:gd name="connsiteX2" fmla="*/ 3248025 w 3248025"/>
              <a:gd name="connsiteY2" fmla="*/ 3552825 h 3600450"/>
              <a:gd name="connsiteX3" fmla="*/ 3209925 w 3248025"/>
              <a:gd name="connsiteY3" fmla="*/ 0 h 3600450"/>
              <a:gd name="connsiteX4" fmla="*/ 0 w 3248025"/>
              <a:gd name="connsiteY4" fmla="*/ 9525 h 3600450"/>
              <a:gd name="connsiteX0" fmla="*/ 0 w 3248025"/>
              <a:gd name="connsiteY0" fmla="*/ 9525 h 3552825"/>
              <a:gd name="connsiteX1" fmla="*/ 0 w 3248025"/>
              <a:gd name="connsiteY1" fmla="*/ 3352800 h 3552825"/>
              <a:gd name="connsiteX2" fmla="*/ 3248025 w 3248025"/>
              <a:gd name="connsiteY2" fmla="*/ 3552825 h 3552825"/>
              <a:gd name="connsiteX3" fmla="*/ 3209925 w 3248025"/>
              <a:gd name="connsiteY3" fmla="*/ 0 h 3552825"/>
              <a:gd name="connsiteX4" fmla="*/ 0 w 3248025"/>
              <a:gd name="connsiteY4" fmla="*/ 9525 h 3552825"/>
              <a:gd name="connsiteX0" fmla="*/ 0 w 3228975"/>
              <a:gd name="connsiteY0" fmla="*/ 9525 h 3381375"/>
              <a:gd name="connsiteX1" fmla="*/ 0 w 3228975"/>
              <a:gd name="connsiteY1" fmla="*/ 3352800 h 3381375"/>
              <a:gd name="connsiteX2" fmla="*/ 3228975 w 3228975"/>
              <a:gd name="connsiteY2" fmla="*/ 3381375 h 3381375"/>
              <a:gd name="connsiteX3" fmla="*/ 3209925 w 3228975"/>
              <a:gd name="connsiteY3" fmla="*/ 0 h 3381375"/>
              <a:gd name="connsiteX4" fmla="*/ 0 w 3228975"/>
              <a:gd name="connsiteY4" fmla="*/ 9525 h 338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8975" h="3381375">
                <a:moveTo>
                  <a:pt x="0" y="9525"/>
                </a:moveTo>
                <a:lnTo>
                  <a:pt x="0" y="3352800"/>
                </a:lnTo>
                <a:lnTo>
                  <a:pt x="3228975" y="3381375"/>
                </a:lnTo>
                <a:lnTo>
                  <a:pt x="3209925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4"/>
            <a:srcRect/>
            <a:tile tx="0" ty="0" sx="70000" sy="7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30</a:t>
            </a:fld>
            <a:endParaRPr lang="en-US" sz="24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497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Controlar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los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peligros</a:t>
            </a:r>
            <a:endParaRPr lang="en-US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/>
          <p:cNvSpPr/>
          <p:nvPr/>
        </p:nvSpPr>
        <p:spPr>
          <a:xfrm>
            <a:off x="1026054" y="1579032"/>
            <a:ext cx="7091892" cy="4114800"/>
          </a:xfrm>
          <a:prstGeom prst="triangl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F396A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84076" y="2057400"/>
            <a:ext cx="6177493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 smtClean="0">
                <a:solidFill>
                  <a:srgbClr val="1F396A"/>
                </a:solidFill>
              </a:rPr>
              <a:t>Eliminar</a:t>
            </a:r>
          </a:p>
          <a:p>
            <a:pPr algn="ctr"/>
            <a:r>
              <a:rPr lang="es-419" b="1" dirty="0" smtClean="0">
                <a:solidFill>
                  <a:srgbClr val="1F396A"/>
                </a:solidFill>
              </a:rPr>
              <a:t>el peligro</a:t>
            </a:r>
          </a:p>
          <a:p>
            <a:pPr algn="ctr"/>
            <a:r>
              <a:rPr lang="es-419" dirty="0" smtClean="0">
                <a:solidFill>
                  <a:srgbClr val="1F396A"/>
                </a:solidFill>
              </a:rPr>
              <a:t>$2000</a:t>
            </a:r>
          </a:p>
          <a:p>
            <a:pPr algn="ctr"/>
            <a:r>
              <a:rPr lang="es-419" sz="1200" dirty="0" smtClean="0">
                <a:solidFill>
                  <a:srgbClr val="1F396A"/>
                </a:solidFill>
              </a:rPr>
              <a:t>(ejemplo</a:t>
            </a:r>
            <a:r>
              <a:rPr lang="es-419" sz="1200" dirty="0">
                <a:solidFill>
                  <a:srgbClr val="1F396A"/>
                </a:solidFill>
              </a:rPr>
              <a:t>:</a:t>
            </a:r>
            <a:r>
              <a:rPr lang="es-419" sz="1200" dirty="0" smtClean="0">
                <a:solidFill>
                  <a:srgbClr val="1F396A"/>
                </a:solidFill>
              </a:rPr>
              <a:t> usar productos </a:t>
            </a:r>
          </a:p>
          <a:p>
            <a:pPr algn="ctr"/>
            <a:r>
              <a:rPr lang="es-419" sz="1200" dirty="0" smtClean="0">
                <a:solidFill>
                  <a:srgbClr val="1F396A"/>
                </a:solidFill>
              </a:rPr>
              <a:t>químicos más seguros , usar máquinas</a:t>
            </a:r>
            <a:br>
              <a:rPr lang="es-419" sz="1200" dirty="0" smtClean="0">
                <a:solidFill>
                  <a:srgbClr val="1F396A"/>
                </a:solidFill>
              </a:rPr>
            </a:br>
            <a:r>
              <a:rPr lang="es-419" sz="1200" dirty="0" smtClean="0">
                <a:solidFill>
                  <a:srgbClr val="1F396A"/>
                </a:solidFill>
              </a:rPr>
              <a:t>con resguardos)</a:t>
            </a:r>
          </a:p>
          <a:p>
            <a:pPr algn="ctr"/>
            <a:endParaRPr lang="es-419" sz="400" dirty="0" smtClean="0">
              <a:solidFill>
                <a:srgbClr val="1F396A"/>
              </a:solidFill>
            </a:endParaRPr>
          </a:p>
          <a:p>
            <a:pPr algn="ctr"/>
            <a:r>
              <a:rPr lang="es-419" b="1" dirty="0" smtClean="0">
                <a:solidFill>
                  <a:srgbClr val="1F396A"/>
                </a:solidFill>
              </a:rPr>
              <a:t>Mejorar las política y los</a:t>
            </a:r>
            <a:br>
              <a:rPr lang="es-419" b="1" dirty="0" smtClean="0">
                <a:solidFill>
                  <a:srgbClr val="1F396A"/>
                </a:solidFill>
              </a:rPr>
            </a:br>
            <a:r>
              <a:rPr lang="es-419" b="1" dirty="0" smtClean="0">
                <a:solidFill>
                  <a:srgbClr val="1F396A"/>
                </a:solidFill>
              </a:rPr>
              <a:t>procedimientos</a:t>
            </a:r>
            <a:r>
              <a:rPr lang="es-419" b="1" dirty="0">
                <a:solidFill>
                  <a:srgbClr val="1F396A"/>
                </a:solidFill>
              </a:rPr>
              <a:t> </a:t>
            </a:r>
            <a:r>
              <a:rPr lang="es-419" b="1" dirty="0" smtClean="0">
                <a:solidFill>
                  <a:srgbClr val="1F396A"/>
                </a:solidFill>
              </a:rPr>
              <a:t>laborales </a:t>
            </a:r>
          </a:p>
          <a:p>
            <a:pPr algn="ctr"/>
            <a:r>
              <a:rPr lang="es-419" dirty="0" smtClean="0">
                <a:solidFill>
                  <a:srgbClr val="1F396A"/>
                </a:solidFill>
              </a:rPr>
              <a:t>$1000</a:t>
            </a:r>
          </a:p>
          <a:p>
            <a:pPr algn="ctr"/>
            <a:r>
              <a:rPr lang="es-419" sz="1200" dirty="0" smtClean="0">
                <a:solidFill>
                  <a:srgbClr val="1F396A"/>
                </a:solidFill>
              </a:rPr>
              <a:t>(ejemplo: capacitar a los trabajadores, </a:t>
            </a:r>
          </a:p>
          <a:p>
            <a:pPr algn="ctr"/>
            <a:r>
              <a:rPr lang="es-419" sz="1200" dirty="0" smtClean="0">
                <a:solidFill>
                  <a:srgbClr val="1F396A"/>
                </a:solidFill>
              </a:rPr>
              <a:t>asignar suficientes personas para hacer el trabajo de una manera segura )</a:t>
            </a:r>
          </a:p>
          <a:p>
            <a:pPr algn="ctr"/>
            <a:endParaRPr lang="es-419" sz="1200" dirty="0" smtClean="0">
              <a:solidFill>
                <a:srgbClr val="1F396A"/>
              </a:solidFill>
            </a:endParaRPr>
          </a:p>
          <a:p>
            <a:pPr algn="ctr"/>
            <a:r>
              <a:rPr lang="es-419" b="1" dirty="0" smtClean="0">
                <a:solidFill>
                  <a:srgbClr val="1F396A"/>
                </a:solidFill>
              </a:rPr>
              <a:t>Usar vestimenta y equipos de protección </a:t>
            </a:r>
          </a:p>
          <a:p>
            <a:pPr algn="ctr"/>
            <a:r>
              <a:rPr lang="es-419" dirty="0" smtClean="0">
                <a:solidFill>
                  <a:srgbClr val="1F396A"/>
                </a:solidFill>
              </a:rPr>
              <a:t>$500</a:t>
            </a:r>
          </a:p>
          <a:p>
            <a:pPr algn="ctr"/>
            <a:r>
              <a:rPr lang="en-US" sz="1200" dirty="0" smtClean="0">
                <a:solidFill>
                  <a:srgbClr val="1F396A"/>
                </a:solidFill>
              </a:rPr>
              <a:t>(</a:t>
            </a:r>
            <a:r>
              <a:rPr lang="es-419" sz="1200" dirty="0" smtClean="0">
                <a:solidFill>
                  <a:srgbClr val="1F396A"/>
                </a:solidFill>
              </a:rPr>
              <a:t>ejemplo: usar guantes, usar respirador)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854855" y="3523105"/>
            <a:ext cx="3434290" cy="45720"/>
          </a:xfrm>
          <a:custGeom>
            <a:avLst/>
            <a:gdLst>
              <a:gd name="connsiteX0" fmla="*/ 0 w 2286000"/>
              <a:gd name="connsiteY0" fmla="*/ 0 h 45719"/>
              <a:gd name="connsiteX1" fmla="*/ 2286000 w 2286000"/>
              <a:gd name="connsiteY1" fmla="*/ 0 h 45719"/>
              <a:gd name="connsiteX2" fmla="*/ 2286000 w 2286000"/>
              <a:gd name="connsiteY2" fmla="*/ 45719 h 45719"/>
              <a:gd name="connsiteX3" fmla="*/ 0 w 2286000"/>
              <a:gd name="connsiteY3" fmla="*/ 45719 h 45719"/>
              <a:gd name="connsiteX4" fmla="*/ 0 w 2286000"/>
              <a:gd name="connsiteY4" fmla="*/ 0 h 45719"/>
              <a:gd name="connsiteX0" fmla="*/ 0 w 2286000"/>
              <a:gd name="connsiteY0" fmla="*/ 0 h 54185"/>
              <a:gd name="connsiteX1" fmla="*/ 2286000 w 2286000"/>
              <a:gd name="connsiteY1" fmla="*/ 0 h 54185"/>
              <a:gd name="connsiteX2" fmla="*/ 2286000 w 2286000"/>
              <a:gd name="connsiteY2" fmla="*/ 45719 h 54185"/>
              <a:gd name="connsiteX3" fmla="*/ 8467 w 2286000"/>
              <a:gd name="connsiteY3" fmla="*/ 54185 h 54185"/>
              <a:gd name="connsiteX4" fmla="*/ 0 w 2286000"/>
              <a:gd name="connsiteY4" fmla="*/ 0 h 54185"/>
              <a:gd name="connsiteX0" fmla="*/ 0 w 2548467"/>
              <a:gd name="connsiteY0" fmla="*/ 0 h 71119"/>
              <a:gd name="connsiteX1" fmla="*/ 2286000 w 2548467"/>
              <a:gd name="connsiteY1" fmla="*/ 0 h 71119"/>
              <a:gd name="connsiteX2" fmla="*/ 2548467 w 2548467"/>
              <a:gd name="connsiteY2" fmla="*/ 71119 h 71119"/>
              <a:gd name="connsiteX3" fmla="*/ 8467 w 2548467"/>
              <a:gd name="connsiteY3" fmla="*/ 54185 h 71119"/>
              <a:gd name="connsiteX4" fmla="*/ 0 w 2548467"/>
              <a:gd name="connsiteY4" fmla="*/ 0 h 71119"/>
              <a:gd name="connsiteX0" fmla="*/ 0 w 2548467"/>
              <a:gd name="connsiteY0" fmla="*/ 0 h 71119"/>
              <a:gd name="connsiteX1" fmla="*/ 2531533 w 2548467"/>
              <a:gd name="connsiteY1" fmla="*/ 8467 h 71119"/>
              <a:gd name="connsiteX2" fmla="*/ 2548467 w 2548467"/>
              <a:gd name="connsiteY2" fmla="*/ 71119 h 71119"/>
              <a:gd name="connsiteX3" fmla="*/ 8467 w 2548467"/>
              <a:gd name="connsiteY3" fmla="*/ 54185 h 71119"/>
              <a:gd name="connsiteX4" fmla="*/ 0 w 2548467"/>
              <a:gd name="connsiteY4" fmla="*/ 0 h 71119"/>
              <a:gd name="connsiteX0" fmla="*/ 0 w 2610409"/>
              <a:gd name="connsiteY0" fmla="*/ 6350 h 62652"/>
              <a:gd name="connsiteX1" fmla="*/ 2593475 w 2610409"/>
              <a:gd name="connsiteY1" fmla="*/ 0 h 62652"/>
              <a:gd name="connsiteX2" fmla="*/ 2610409 w 2610409"/>
              <a:gd name="connsiteY2" fmla="*/ 62652 h 62652"/>
              <a:gd name="connsiteX3" fmla="*/ 70409 w 2610409"/>
              <a:gd name="connsiteY3" fmla="*/ 45718 h 62652"/>
              <a:gd name="connsiteX4" fmla="*/ 0 w 2610409"/>
              <a:gd name="connsiteY4" fmla="*/ 6350 h 62652"/>
              <a:gd name="connsiteX0" fmla="*/ 31352 w 2641761"/>
              <a:gd name="connsiteY0" fmla="*/ 6350 h 62652"/>
              <a:gd name="connsiteX1" fmla="*/ 2624827 w 2641761"/>
              <a:gd name="connsiteY1" fmla="*/ 0 h 62652"/>
              <a:gd name="connsiteX2" fmla="*/ 2641761 w 2641761"/>
              <a:gd name="connsiteY2" fmla="*/ 62652 h 62652"/>
              <a:gd name="connsiteX3" fmla="*/ 0 w 2641761"/>
              <a:gd name="connsiteY3" fmla="*/ 53126 h 62652"/>
              <a:gd name="connsiteX4" fmla="*/ 31352 w 2641761"/>
              <a:gd name="connsiteY4" fmla="*/ 6350 h 62652"/>
              <a:gd name="connsiteX0" fmla="*/ 31352 w 2641761"/>
              <a:gd name="connsiteY0" fmla="*/ 0 h 56302"/>
              <a:gd name="connsiteX1" fmla="*/ 2585008 w 2641761"/>
              <a:gd name="connsiteY1" fmla="*/ 1058 h 56302"/>
              <a:gd name="connsiteX2" fmla="*/ 2641761 w 2641761"/>
              <a:gd name="connsiteY2" fmla="*/ 56302 h 56302"/>
              <a:gd name="connsiteX3" fmla="*/ 0 w 2641761"/>
              <a:gd name="connsiteY3" fmla="*/ 46776 h 56302"/>
              <a:gd name="connsiteX4" fmla="*/ 31352 w 2641761"/>
              <a:gd name="connsiteY4" fmla="*/ 0 h 56302"/>
              <a:gd name="connsiteX0" fmla="*/ 31352 w 2610791"/>
              <a:gd name="connsiteY0" fmla="*/ 0 h 56302"/>
              <a:gd name="connsiteX1" fmla="*/ 2585008 w 2610791"/>
              <a:gd name="connsiteY1" fmla="*/ 1058 h 56302"/>
              <a:gd name="connsiteX2" fmla="*/ 2610791 w 2610791"/>
              <a:gd name="connsiteY2" fmla="*/ 56302 h 56302"/>
              <a:gd name="connsiteX3" fmla="*/ 0 w 2610791"/>
              <a:gd name="connsiteY3" fmla="*/ 46776 h 56302"/>
              <a:gd name="connsiteX4" fmla="*/ 31352 w 2610791"/>
              <a:gd name="connsiteY4" fmla="*/ 0 h 56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0791" h="56302">
                <a:moveTo>
                  <a:pt x="31352" y="0"/>
                </a:moveTo>
                <a:lnTo>
                  <a:pt x="2585008" y="1058"/>
                </a:lnTo>
                <a:lnTo>
                  <a:pt x="2610791" y="56302"/>
                </a:lnTo>
                <a:lnTo>
                  <a:pt x="0" y="46776"/>
                </a:lnTo>
                <a:lnTo>
                  <a:pt x="31352" y="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4"/>
          <p:cNvSpPr/>
          <p:nvPr/>
        </p:nvSpPr>
        <p:spPr>
          <a:xfrm>
            <a:off x="1722868" y="4851650"/>
            <a:ext cx="5695108" cy="45720"/>
          </a:xfrm>
          <a:custGeom>
            <a:avLst/>
            <a:gdLst>
              <a:gd name="connsiteX0" fmla="*/ 0 w 2286000"/>
              <a:gd name="connsiteY0" fmla="*/ 0 h 45719"/>
              <a:gd name="connsiteX1" fmla="*/ 2286000 w 2286000"/>
              <a:gd name="connsiteY1" fmla="*/ 0 h 45719"/>
              <a:gd name="connsiteX2" fmla="*/ 2286000 w 2286000"/>
              <a:gd name="connsiteY2" fmla="*/ 45719 h 45719"/>
              <a:gd name="connsiteX3" fmla="*/ 0 w 2286000"/>
              <a:gd name="connsiteY3" fmla="*/ 45719 h 45719"/>
              <a:gd name="connsiteX4" fmla="*/ 0 w 2286000"/>
              <a:gd name="connsiteY4" fmla="*/ 0 h 45719"/>
              <a:gd name="connsiteX0" fmla="*/ 0 w 2286000"/>
              <a:gd name="connsiteY0" fmla="*/ 0 h 54185"/>
              <a:gd name="connsiteX1" fmla="*/ 2286000 w 2286000"/>
              <a:gd name="connsiteY1" fmla="*/ 0 h 54185"/>
              <a:gd name="connsiteX2" fmla="*/ 2286000 w 2286000"/>
              <a:gd name="connsiteY2" fmla="*/ 45719 h 54185"/>
              <a:gd name="connsiteX3" fmla="*/ 8467 w 2286000"/>
              <a:gd name="connsiteY3" fmla="*/ 54185 h 54185"/>
              <a:gd name="connsiteX4" fmla="*/ 0 w 2286000"/>
              <a:gd name="connsiteY4" fmla="*/ 0 h 54185"/>
              <a:gd name="connsiteX0" fmla="*/ 0 w 2548467"/>
              <a:gd name="connsiteY0" fmla="*/ 0 h 71119"/>
              <a:gd name="connsiteX1" fmla="*/ 2286000 w 2548467"/>
              <a:gd name="connsiteY1" fmla="*/ 0 h 71119"/>
              <a:gd name="connsiteX2" fmla="*/ 2548467 w 2548467"/>
              <a:gd name="connsiteY2" fmla="*/ 71119 h 71119"/>
              <a:gd name="connsiteX3" fmla="*/ 8467 w 2548467"/>
              <a:gd name="connsiteY3" fmla="*/ 54185 h 71119"/>
              <a:gd name="connsiteX4" fmla="*/ 0 w 2548467"/>
              <a:gd name="connsiteY4" fmla="*/ 0 h 71119"/>
              <a:gd name="connsiteX0" fmla="*/ 0 w 2548467"/>
              <a:gd name="connsiteY0" fmla="*/ 0 h 71119"/>
              <a:gd name="connsiteX1" fmla="*/ 2531533 w 2548467"/>
              <a:gd name="connsiteY1" fmla="*/ 8467 h 71119"/>
              <a:gd name="connsiteX2" fmla="*/ 2548467 w 2548467"/>
              <a:gd name="connsiteY2" fmla="*/ 71119 h 71119"/>
              <a:gd name="connsiteX3" fmla="*/ 8467 w 2548467"/>
              <a:gd name="connsiteY3" fmla="*/ 54185 h 71119"/>
              <a:gd name="connsiteX4" fmla="*/ 0 w 2548467"/>
              <a:gd name="connsiteY4" fmla="*/ 0 h 71119"/>
              <a:gd name="connsiteX0" fmla="*/ 0 w 2610409"/>
              <a:gd name="connsiteY0" fmla="*/ 6350 h 62652"/>
              <a:gd name="connsiteX1" fmla="*/ 2593475 w 2610409"/>
              <a:gd name="connsiteY1" fmla="*/ 0 h 62652"/>
              <a:gd name="connsiteX2" fmla="*/ 2610409 w 2610409"/>
              <a:gd name="connsiteY2" fmla="*/ 62652 h 62652"/>
              <a:gd name="connsiteX3" fmla="*/ 70409 w 2610409"/>
              <a:gd name="connsiteY3" fmla="*/ 45718 h 62652"/>
              <a:gd name="connsiteX4" fmla="*/ 0 w 2610409"/>
              <a:gd name="connsiteY4" fmla="*/ 6350 h 62652"/>
              <a:gd name="connsiteX0" fmla="*/ 31352 w 2641761"/>
              <a:gd name="connsiteY0" fmla="*/ 6350 h 62652"/>
              <a:gd name="connsiteX1" fmla="*/ 2624827 w 2641761"/>
              <a:gd name="connsiteY1" fmla="*/ 0 h 62652"/>
              <a:gd name="connsiteX2" fmla="*/ 2641761 w 2641761"/>
              <a:gd name="connsiteY2" fmla="*/ 62652 h 62652"/>
              <a:gd name="connsiteX3" fmla="*/ 0 w 2641761"/>
              <a:gd name="connsiteY3" fmla="*/ 53126 h 62652"/>
              <a:gd name="connsiteX4" fmla="*/ 31352 w 2641761"/>
              <a:gd name="connsiteY4" fmla="*/ 6350 h 62652"/>
              <a:gd name="connsiteX0" fmla="*/ 31352 w 2641761"/>
              <a:gd name="connsiteY0" fmla="*/ 0 h 56302"/>
              <a:gd name="connsiteX1" fmla="*/ 2585008 w 2641761"/>
              <a:gd name="connsiteY1" fmla="*/ 1058 h 56302"/>
              <a:gd name="connsiteX2" fmla="*/ 2641761 w 2641761"/>
              <a:gd name="connsiteY2" fmla="*/ 56302 h 56302"/>
              <a:gd name="connsiteX3" fmla="*/ 0 w 2641761"/>
              <a:gd name="connsiteY3" fmla="*/ 46776 h 56302"/>
              <a:gd name="connsiteX4" fmla="*/ 31352 w 2641761"/>
              <a:gd name="connsiteY4" fmla="*/ 0 h 56302"/>
              <a:gd name="connsiteX0" fmla="*/ 31352 w 2610791"/>
              <a:gd name="connsiteY0" fmla="*/ 0 h 56302"/>
              <a:gd name="connsiteX1" fmla="*/ 2585008 w 2610791"/>
              <a:gd name="connsiteY1" fmla="*/ 1058 h 56302"/>
              <a:gd name="connsiteX2" fmla="*/ 2610791 w 2610791"/>
              <a:gd name="connsiteY2" fmla="*/ 56302 h 56302"/>
              <a:gd name="connsiteX3" fmla="*/ 0 w 2610791"/>
              <a:gd name="connsiteY3" fmla="*/ 46776 h 56302"/>
              <a:gd name="connsiteX4" fmla="*/ 31352 w 2610791"/>
              <a:gd name="connsiteY4" fmla="*/ 0 h 56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0791" h="56302">
                <a:moveTo>
                  <a:pt x="31352" y="0"/>
                </a:moveTo>
                <a:lnTo>
                  <a:pt x="2585008" y="1058"/>
                </a:lnTo>
                <a:lnTo>
                  <a:pt x="2610791" y="56302"/>
                </a:lnTo>
                <a:lnTo>
                  <a:pt x="0" y="46776"/>
                </a:lnTo>
                <a:lnTo>
                  <a:pt x="31352" y="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35901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31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730" y="6309360"/>
            <a:ext cx="1202952" cy="426905"/>
          </a:xfrm>
          <a:prstGeom prst="rect">
            <a:avLst/>
          </a:prstGeom>
        </p:spPr>
      </p:pic>
      <p:cxnSp>
        <p:nvCxnSpPr>
          <p:cNvPr id="24" name="Straight Arrow Connector 2"/>
          <p:cNvCxnSpPr>
            <a:cxnSpLocks noChangeShapeType="1"/>
          </p:cNvCxnSpPr>
          <p:nvPr/>
        </p:nvCxnSpPr>
        <p:spPr bwMode="auto">
          <a:xfrm flipV="1">
            <a:off x="1193552" y="2221540"/>
            <a:ext cx="2374339" cy="2923555"/>
          </a:xfrm>
          <a:prstGeom prst="straightConnector1">
            <a:avLst/>
          </a:prstGeom>
          <a:noFill/>
          <a:ln w="12700" algn="ctr">
            <a:solidFill>
              <a:srgbClr val="1F396A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Box 1"/>
          <p:cNvSpPr txBox="1"/>
          <p:nvPr/>
        </p:nvSpPr>
        <p:spPr>
          <a:xfrm rot="18571509">
            <a:off x="1645784" y="3338438"/>
            <a:ext cx="1207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1F396A"/>
                </a:solidFill>
              </a:rPr>
              <a:t>Efictividad</a:t>
            </a:r>
            <a:endParaRPr lang="en-US" dirty="0">
              <a:solidFill>
                <a:srgbClr val="1F39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18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242" name="Rectangle 3"/>
          <p:cNvSpPr>
            <a:spLocks noChangeArrowheads="1"/>
          </p:cNvSpPr>
          <p:nvPr/>
        </p:nvSpPr>
        <p:spPr bwMode="auto">
          <a:xfrm rot="-5400000">
            <a:off x="-1737519" y="3368309"/>
            <a:ext cx="47736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 smtClean="0">
                <a:solidFill>
                  <a:srgbClr val="1F396A"/>
                </a:solidFill>
              </a:rPr>
              <a:t>Juego de </a:t>
            </a:r>
            <a:r>
              <a:rPr lang="es-419" sz="2400" i="1" dirty="0" smtClean="0">
                <a:solidFill>
                  <a:srgbClr val="1F396A"/>
                </a:solidFill>
              </a:rPr>
              <a:t>Pirámide de </a:t>
            </a:r>
            <a:r>
              <a:rPr lang="es-419" sz="2400" i="1" dirty="0">
                <a:solidFill>
                  <a:srgbClr val="1F396A"/>
                </a:solidFill>
              </a:rPr>
              <a:t>seguridad de $25,000 </a:t>
            </a:r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 eaLnBrk="1" hangingPunct="1"/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Eliminar o reducir peligros</a:t>
            </a:r>
            <a:endParaRPr lang="es-419" sz="3200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32375" y="2460368"/>
            <a:ext cx="3654424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Myriad Pro"/>
              </a:rPr>
              <a:t>Trabajo</a:t>
            </a:r>
            <a:r>
              <a:rPr lang="en-US" sz="1600" b="1" dirty="0" smtClean="0">
                <a:solidFill>
                  <a:srgbClr val="F0502D"/>
                </a:solidFill>
                <a:latin typeface="Myriad Pro"/>
              </a:rPr>
              <a:t>:	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Lavaplatos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endParaRPr lang="en-US" sz="1600" dirty="0">
              <a:solidFill>
                <a:prstClr val="black"/>
              </a:solidFill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Myriad Pro"/>
              </a:rPr>
              <a:t>Peligro</a:t>
            </a:r>
            <a:r>
              <a:rPr lang="en-US" sz="1600" b="1" dirty="0" smtClean="0">
                <a:solidFill>
                  <a:srgbClr val="F0502D"/>
                </a:solidFill>
                <a:latin typeface="Myriad Pro"/>
              </a:rPr>
              <a:t>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Solución química potente</a:t>
            </a:r>
          </a:p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Myriad Pro"/>
              </a:rPr>
              <a:t>Lesión</a:t>
            </a:r>
            <a:r>
              <a:rPr lang="en-US" sz="1600" b="1" dirty="0" smtClean="0">
                <a:solidFill>
                  <a:srgbClr val="F0502D"/>
                </a:solidFill>
                <a:latin typeface="Myriad Pro"/>
              </a:rPr>
              <a:t>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Quemadura química de los ojos </a:t>
            </a:r>
            <a:endParaRPr lang="es-419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43462" y="1424554"/>
            <a:ext cx="38862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La </a:t>
            </a:r>
            <a:r>
              <a:rPr lang="en-US" sz="3200" b="1" dirty="0" err="1" smtClean="0">
                <a:solidFill>
                  <a:prstClr val="white"/>
                </a:solidFill>
                <a:latin typeface="Felt Tip Roman" pitchFamily="2" charset="0"/>
              </a:rPr>
              <a:t>historia</a:t>
            </a:r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 de Jasmin</a:t>
            </a:r>
            <a:endParaRPr lang="en-US" sz="3200" b="1" dirty="0">
              <a:solidFill>
                <a:prstClr val="white"/>
              </a:solidFill>
              <a:latin typeface="Felt Tip Roman" pitchFamily="2" charset="0"/>
            </a:endParaRPr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68" y="1422458"/>
            <a:ext cx="3752139" cy="4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32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99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Eliminar o reducir peligros</a:t>
            </a:r>
            <a:endParaRPr lang="es-419" sz="3200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29200" y="2514600"/>
            <a:ext cx="3654424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Myriad Pro"/>
              </a:rPr>
              <a:t>Trabuco: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Trabajador de comida rápida</a:t>
            </a:r>
            <a:endParaRPr lang="es-419" sz="1600" dirty="0" smtClean="0">
              <a:solidFill>
                <a:prstClr val="black"/>
              </a:solidFill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Myriad Pro"/>
              </a:rPr>
              <a:t>Peligro: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Parrilla caliente </a:t>
            </a: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Myriad Pro"/>
              </a:rPr>
              <a:t>Lesión: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Quemadura de mano </a:t>
            </a:r>
            <a:endParaRPr lang="es-419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68" y="1422458"/>
            <a:ext cx="3752138" cy="4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33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 rot="-5400000">
            <a:off x="-1737519" y="3368309"/>
            <a:ext cx="47736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 smtClean="0">
                <a:solidFill>
                  <a:srgbClr val="1F396A"/>
                </a:solidFill>
              </a:rPr>
              <a:t>Juego de </a:t>
            </a:r>
            <a:r>
              <a:rPr lang="es-419" sz="2400" i="1" dirty="0" smtClean="0">
                <a:solidFill>
                  <a:srgbClr val="1F396A"/>
                </a:solidFill>
              </a:rPr>
              <a:t>Pirámide de </a:t>
            </a:r>
            <a:r>
              <a:rPr lang="es-419" sz="2400" i="1" dirty="0">
                <a:solidFill>
                  <a:srgbClr val="1F396A"/>
                </a:solidFill>
              </a:rPr>
              <a:t>seguridad de $25,000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43462" y="1424554"/>
            <a:ext cx="38862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La </a:t>
            </a:r>
            <a:r>
              <a:rPr lang="en-US" sz="3200" b="1" dirty="0" err="1" smtClean="0">
                <a:solidFill>
                  <a:prstClr val="white"/>
                </a:solidFill>
                <a:latin typeface="Felt Tip Roman" pitchFamily="2" charset="0"/>
              </a:rPr>
              <a:t>historia</a:t>
            </a:r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 de Will</a:t>
            </a:r>
            <a:endParaRPr lang="en-US" sz="3200" b="1" dirty="0">
              <a:solidFill>
                <a:prstClr val="white"/>
              </a:solidFill>
              <a:latin typeface="Felt Tip Rom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05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Eliminar o reducir peligros</a:t>
            </a:r>
            <a:endParaRPr lang="es-419" sz="3200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08775" y="2514600"/>
            <a:ext cx="3654424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Myriad Pro"/>
              </a:rPr>
              <a:t>Trabajo</a:t>
            </a:r>
            <a:r>
              <a:rPr lang="en-US" sz="1600" b="1" dirty="0" smtClean="0">
                <a:solidFill>
                  <a:srgbClr val="F0502D"/>
                </a:solidFill>
                <a:latin typeface="Myriad Pro"/>
              </a:rPr>
              <a:t>:	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Empleado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de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tienda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de comestibles</a:t>
            </a:r>
            <a:endParaRPr lang="en-US" sz="1600" dirty="0">
              <a:solidFill>
                <a:prstClr val="black"/>
              </a:solidFill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Myriad Pro"/>
              </a:rPr>
              <a:t>Peligro</a:t>
            </a:r>
            <a:r>
              <a:rPr lang="en-US" sz="1600" b="1" dirty="0" smtClean="0">
                <a:solidFill>
                  <a:srgbClr val="F0502D"/>
                </a:solidFill>
                <a:latin typeface="Myriad Pro"/>
              </a:rPr>
              <a:t>:	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Levantar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cajas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pesadas</a:t>
            </a:r>
            <a:endParaRPr lang="en-US" sz="1600" dirty="0" smtClean="0">
              <a:solidFill>
                <a:srgbClr val="1F396A"/>
              </a:solidFill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Myriad Pro"/>
              </a:rPr>
              <a:t>Lesión</a:t>
            </a:r>
            <a:r>
              <a:rPr lang="en-US" sz="1600" b="1" dirty="0" smtClean="0">
                <a:solidFill>
                  <a:srgbClr val="F0502D"/>
                </a:solidFill>
                <a:latin typeface="Myriad Pro"/>
              </a:rPr>
              <a:t>:	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Torcedura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de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espalda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endParaRPr lang="en-US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68" y="1422458"/>
            <a:ext cx="3752138" cy="4854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34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 rot="-5400000">
            <a:off x="-1737519" y="3368309"/>
            <a:ext cx="47736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 smtClean="0">
                <a:solidFill>
                  <a:srgbClr val="1F396A"/>
                </a:solidFill>
              </a:rPr>
              <a:t>Juego de </a:t>
            </a:r>
            <a:r>
              <a:rPr lang="es-419" sz="2400" i="1" dirty="0" smtClean="0">
                <a:solidFill>
                  <a:srgbClr val="1F396A"/>
                </a:solidFill>
              </a:rPr>
              <a:t>Pirámide de </a:t>
            </a:r>
            <a:r>
              <a:rPr lang="es-419" sz="2400" i="1" dirty="0">
                <a:solidFill>
                  <a:srgbClr val="1F396A"/>
                </a:solidFill>
              </a:rPr>
              <a:t>seguridad de $25,000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43462" y="1424554"/>
            <a:ext cx="38862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La </a:t>
            </a:r>
            <a:r>
              <a:rPr lang="en-US" sz="3200" b="1" dirty="0" err="1" smtClean="0">
                <a:solidFill>
                  <a:prstClr val="white"/>
                </a:solidFill>
                <a:latin typeface="Felt Tip Roman" pitchFamily="2" charset="0"/>
              </a:rPr>
              <a:t>historia</a:t>
            </a:r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 de Andre</a:t>
            </a:r>
            <a:endParaRPr lang="en-US" sz="3200" b="1" dirty="0">
              <a:solidFill>
                <a:prstClr val="white"/>
              </a:solidFill>
              <a:latin typeface="Felt Tip Rom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56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 eaLnBrk="1" hangingPunct="1"/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Eliminar o reducir peligros</a:t>
            </a:r>
            <a:endParaRPr lang="es-419" sz="3200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32375" y="2460368"/>
            <a:ext cx="36544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Myriad Pro"/>
              </a:rPr>
              <a:t>Trabajo</a:t>
            </a:r>
            <a:r>
              <a:rPr lang="en-US" sz="1600" b="1" dirty="0" smtClean="0">
                <a:solidFill>
                  <a:srgbClr val="F0502D"/>
                </a:solidFill>
                <a:latin typeface="Myriad Pro"/>
              </a:rPr>
              <a:t>:	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Empleada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en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una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fiambrería</a:t>
            </a:r>
            <a:endParaRPr lang="en-US" sz="1600" dirty="0">
              <a:solidFill>
                <a:prstClr val="black"/>
              </a:solidFill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Myriad Pro"/>
              </a:rPr>
              <a:t>Peligro</a:t>
            </a:r>
            <a:r>
              <a:rPr lang="en-US" sz="1600" b="1" dirty="0" smtClean="0">
                <a:solidFill>
                  <a:srgbClr val="F0502D"/>
                </a:solidFill>
                <a:latin typeface="Myriad Pro"/>
              </a:rPr>
              <a:t>:	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Cortador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de carne </a:t>
            </a:r>
          </a:p>
          <a:p>
            <a:pPr marL="914400" indent="-914400">
              <a:spcAft>
                <a:spcPts val="1800"/>
              </a:spcAft>
            </a:pPr>
            <a:r>
              <a:rPr lang="en-US" sz="1600" b="1" dirty="0" smtClean="0">
                <a:solidFill>
                  <a:srgbClr val="F0502D"/>
                </a:solidFill>
                <a:latin typeface="Myriad Pro"/>
              </a:rPr>
              <a:t>Injury:	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Cortadura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en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el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dedo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endParaRPr lang="en-US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68" y="1422458"/>
            <a:ext cx="3752138" cy="4854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35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 rot="-5400000">
            <a:off x="-1737519" y="3368309"/>
            <a:ext cx="47736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 smtClean="0">
                <a:solidFill>
                  <a:srgbClr val="1F396A"/>
                </a:solidFill>
              </a:rPr>
              <a:t>Juego de </a:t>
            </a:r>
            <a:r>
              <a:rPr lang="es-419" sz="2400" i="1" dirty="0" smtClean="0">
                <a:solidFill>
                  <a:srgbClr val="1F396A"/>
                </a:solidFill>
              </a:rPr>
              <a:t>Pirámide de </a:t>
            </a:r>
            <a:r>
              <a:rPr lang="es-419" sz="2400" i="1" dirty="0">
                <a:solidFill>
                  <a:srgbClr val="1F396A"/>
                </a:solidFill>
              </a:rPr>
              <a:t>seguridad de $25,000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43462" y="1424554"/>
            <a:ext cx="38862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La </a:t>
            </a:r>
            <a:r>
              <a:rPr lang="en-US" sz="3200" b="1" dirty="0" err="1" smtClean="0">
                <a:solidFill>
                  <a:prstClr val="white"/>
                </a:solidFill>
                <a:latin typeface="Felt Tip Roman" pitchFamily="2" charset="0"/>
              </a:rPr>
              <a:t>historia</a:t>
            </a:r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 de Molly</a:t>
            </a:r>
            <a:endParaRPr lang="en-US" sz="3200" b="1" dirty="0">
              <a:solidFill>
                <a:prstClr val="white"/>
              </a:solidFill>
              <a:latin typeface="Felt Tip Rom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62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s-419" sz="3200" dirty="0">
                <a:solidFill>
                  <a:srgbClr val="F0502D"/>
                </a:solidFill>
                <a:latin typeface="Myriad Pro"/>
              </a:rPr>
              <a:t>Eliminar </a:t>
            </a:r>
            <a:r>
              <a:rPr lang="es-419" sz="3200" dirty="0" smtClean="0">
                <a:solidFill>
                  <a:srgbClr val="F0502D"/>
                </a:solidFill>
                <a:latin typeface="Myriad Pro"/>
              </a:rPr>
              <a:t>o </a:t>
            </a:r>
            <a:r>
              <a:rPr lang="es-419" sz="3200" dirty="0">
                <a:solidFill>
                  <a:srgbClr val="F0502D"/>
                </a:solidFill>
                <a:latin typeface="Myriad Pro"/>
              </a:rPr>
              <a:t>reducir peligros</a:t>
            </a:r>
            <a:endParaRPr lang="en-US" sz="3200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32375" y="2460368"/>
            <a:ext cx="3654424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Myriad Pro"/>
              </a:rPr>
              <a:t>Trabajo</a:t>
            </a:r>
            <a:r>
              <a:rPr lang="en-US" sz="1600" b="1" dirty="0" smtClean="0">
                <a:solidFill>
                  <a:srgbClr val="F0502D"/>
                </a:solidFill>
                <a:latin typeface="Myriad Pro"/>
              </a:rPr>
              <a:t>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Empleado municipal </a:t>
            </a:r>
            <a:endParaRPr lang="es-419" sz="1600" dirty="0" smtClean="0">
              <a:solidFill>
                <a:prstClr val="black"/>
              </a:solidFill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Myriad Pro"/>
              </a:rPr>
              <a:t>Peligro</a:t>
            </a:r>
            <a:r>
              <a:rPr lang="en-US" sz="1600" b="1" dirty="0" smtClean="0">
                <a:solidFill>
                  <a:srgbClr val="F0502D"/>
                </a:solidFill>
                <a:latin typeface="Myriad Pro"/>
              </a:rPr>
              <a:t>:	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Calor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>
                <a:solidFill>
                  <a:srgbClr val="1F396A"/>
                </a:solidFill>
                <a:latin typeface="Myriad Pro" pitchFamily="34" charset="0"/>
              </a:rPr>
              <a:t>e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xcesivo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</a:p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Myriad Pro"/>
              </a:rPr>
              <a:t>Lesión</a:t>
            </a:r>
            <a:r>
              <a:rPr lang="en-US" sz="1600" b="1" dirty="0" smtClean="0">
                <a:solidFill>
                  <a:srgbClr val="F0502D"/>
                </a:solidFill>
                <a:latin typeface="Myriad Pro"/>
              </a:rPr>
              <a:t>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Insolación </a:t>
            </a:r>
            <a:endParaRPr lang="es-419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68" y="1422458"/>
            <a:ext cx="3752138" cy="4854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36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 rot="-5400000">
            <a:off x="-1737519" y="3368309"/>
            <a:ext cx="47736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 smtClean="0">
                <a:solidFill>
                  <a:srgbClr val="1F396A"/>
                </a:solidFill>
              </a:rPr>
              <a:t>Juego de </a:t>
            </a:r>
            <a:r>
              <a:rPr lang="es-419" sz="2400" i="1" dirty="0" smtClean="0">
                <a:solidFill>
                  <a:srgbClr val="1F396A"/>
                </a:solidFill>
              </a:rPr>
              <a:t>Pirámide de </a:t>
            </a:r>
            <a:r>
              <a:rPr lang="es-419" sz="2400" i="1" dirty="0">
                <a:solidFill>
                  <a:srgbClr val="1F396A"/>
                </a:solidFill>
              </a:rPr>
              <a:t>seguridad de $25,000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43462" y="1424554"/>
            <a:ext cx="38862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La </a:t>
            </a:r>
            <a:r>
              <a:rPr lang="en-US" sz="3200" b="1" dirty="0" err="1" smtClean="0">
                <a:solidFill>
                  <a:prstClr val="white"/>
                </a:solidFill>
                <a:latin typeface="Felt Tip Roman" pitchFamily="2" charset="0"/>
              </a:rPr>
              <a:t>historia</a:t>
            </a:r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 de Chris</a:t>
            </a:r>
            <a:endParaRPr lang="en-US" sz="3200" b="1" dirty="0">
              <a:solidFill>
                <a:prstClr val="white"/>
              </a:solidFill>
              <a:latin typeface="Felt Tip Rom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61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 eaLnBrk="1" hangingPunct="1"/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Eliminar o reducir peligros </a:t>
            </a:r>
            <a:endParaRPr lang="es-419" sz="3200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32375" y="2460368"/>
            <a:ext cx="3654424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Myriad Pro"/>
              </a:rPr>
              <a:t>Trabajo: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Empleado de pizzería </a:t>
            </a:r>
            <a:endParaRPr lang="es-419" sz="1600" dirty="0" smtClean="0">
              <a:solidFill>
                <a:prstClr val="black"/>
              </a:solidFill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Myriad Pro"/>
              </a:rPr>
              <a:t>Peligro: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Movimiento repetitivo </a:t>
            </a: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Myriad Pro"/>
              </a:rPr>
              <a:t>Lesión: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Lesión de mano y espalda </a:t>
            </a:r>
            <a:endParaRPr lang="es-419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68" y="1422458"/>
            <a:ext cx="3752138" cy="4854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37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 rot="-5400000">
            <a:off x="-1737519" y="3368309"/>
            <a:ext cx="47736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 smtClean="0">
                <a:solidFill>
                  <a:srgbClr val="1F396A"/>
                </a:solidFill>
              </a:rPr>
              <a:t>Juego de </a:t>
            </a:r>
            <a:r>
              <a:rPr lang="es-419" sz="2400" i="1" dirty="0" smtClean="0">
                <a:solidFill>
                  <a:srgbClr val="1F396A"/>
                </a:solidFill>
              </a:rPr>
              <a:t>Pirámide de </a:t>
            </a:r>
            <a:r>
              <a:rPr lang="es-419" sz="2400" i="1" dirty="0">
                <a:solidFill>
                  <a:srgbClr val="1F396A"/>
                </a:solidFill>
              </a:rPr>
              <a:t>seguridad de $25,000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43462" y="1424554"/>
            <a:ext cx="38862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La </a:t>
            </a:r>
            <a:r>
              <a:rPr lang="en-US" sz="3200" b="1" dirty="0" err="1" smtClean="0">
                <a:solidFill>
                  <a:prstClr val="white"/>
                </a:solidFill>
                <a:latin typeface="Felt Tip Roman" pitchFamily="2" charset="0"/>
              </a:rPr>
              <a:t>historia</a:t>
            </a:r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 de James</a:t>
            </a:r>
            <a:endParaRPr lang="en-US" sz="3200" b="1" dirty="0">
              <a:solidFill>
                <a:prstClr val="white"/>
              </a:solidFill>
              <a:latin typeface="Felt Tip Rom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40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 eaLnBrk="1" hangingPunct="1"/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Eliminar o </a:t>
            </a:r>
            <a:r>
              <a:rPr lang="es-419" sz="3200" dirty="0" err="1" smtClean="0">
                <a:solidFill>
                  <a:srgbClr val="F0502D"/>
                </a:solidFill>
                <a:latin typeface="+mj-lt"/>
              </a:rPr>
              <a:t>reducer</a:t>
            </a:r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 peligros </a:t>
            </a:r>
            <a:endParaRPr lang="es-419" sz="3200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32375" y="2460368"/>
            <a:ext cx="3654424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Myriad Pro"/>
              </a:rPr>
              <a:t>Trabajo: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Trabajadora agrícola </a:t>
            </a:r>
            <a:endParaRPr lang="es-419" sz="1600" dirty="0" smtClean="0">
              <a:solidFill>
                <a:prstClr val="black"/>
              </a:solidFill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Myriad Pro"/>
              </a:rPr>
              <a:t>Peligro: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Pesticidas/exposición a sustancias químicas</a:t>
            </a: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Myriad Pro"/>
              </a:rPr>
              <a:t>Lesión: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Enfermedad debido a la intoxicación</a:t>
            </a:r>
            <a:endParaRPr lang="es-419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68" y="1422458"/>
            <a:ext cx="3752138" cy="4854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38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 rot="-5400000">
            <a:off x="-1737519" y="3368309"/>
            <a:ext cx="47736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 smtClean="0">
                <a:solidFill>
                  <a:srgbClr val="1F396A"/>
                </a:solidFill>
              </a:rPr>
              <a:t>Juego de </a:t>
            </a:r>
            <a:r>
              <a:rPr lang="es-419" sz="2400" i="1" dirty="0" smtClean="0">
                <a:solidFill>
                  <a:srgbClr val="1F396A"/>
                </a:solidFill>
              </a:rPr>
              <a:t>Pirámide de </a:t>
            </a:r>
            <a:r>
              <a:rPr lang="es-419" sz="2400" i="1" dirty="0">
                <a:solidFill>
                  <a:srgbClr val="1F396A"/>
                </a:solidFill>
              </a:rPr>
              <a:t>seguridad de $25,000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43462" y="1424554"/>
            <a:ext cx="38862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La </a:t>
            </a:r>
            <a:r>
              <a:rPr lang="en-US" sz="3200" b="1" dirty="0" err="1" smtClean="0">
                <a:solidFill>
                  <a:prstClr val="white"/>
                </a:solidFill>
                <a:latin typeface="Felt Tip Roman" pitchFamily="2" charset="0"/>
              </a:rPr>
              <a:t>historia</a:t>
            </a:r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 de Maria</a:t>
            </a:r>
            <a:endParaRPr lang="en-US" sz="3200" b="1" dirty="0">
              <a:solidFill>
                <a:prstClr val="white"/>
              </a:solidFill>
              <a:latin typeface="Felt Tip Rom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95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 eaLnBrk="1" hangingPunct="1"/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Eliminar o reducir peligros </a:t>
            </a:r>
            <a:endParaRPr lang="es-419" sz="3200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32375" y="2460368"/>
            <a:ext cx="3654424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Myriad Pro"/>
              </a:rPr>
              <a:t>Trabajo: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Asistente de enfermería</a:t>
            </a:r>
            <a:endParaRPr lang="es-419" sz="1600" dirty="0" smtClean="0">
              <a:solidFill>
                <a:prstClr val="black"/>
              </a:solidFill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Myriad Pro"/>
              </a:rPr>
              <a:t>Peligro:	</a:t>
            </a:r>
            <a:r>
              <a:rPr lang="es-419" sz="1600" dirty="0">
                <a:solidFill>
                  <a:srgbClr val="1F396A"/>
                </a:solidFill>
                <a:latin typeface="Myriad Pro" pitchFamily="34" charset="0"/>
              </a:rPr>
              <a:t>L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evantar objetos pesados</a:t>
            </a: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Myriad Pro"/>
              </a:rPr>
              <a:t>Lesión: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Dolor de cuello, espalda y hombro</a:t>
            </a:r>
            <a:endParaRPr lang="es-419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68" y="1422458"/>
            <a:ext cx="3752138" cy="4854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39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 rot="-5400000">
            <a:off x="-1737519" y="3368309"/>
            <a:ext cx="47736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 smtClean="0">
                <a:solidFill>
                  <a:srgbClr val="1F396A"/>
                </a:solidFill>
              </a:rPr>
              <a:t>Juego de </a:t>
            </a:r>
            <a:r>
              <a:rPr lang="es-419" sz="2400" i="1" dirty="0" smtClean="0">
                <a:solidFill>
                  <a:srgbClr val="1F396A"/>
                </a:solidFill>
              </a:rPr>
              <a:t>Pirámide de </a:t>
            </a:r>
            <a:r>
              <a:rPr lang="es-419" sz="2400" i="1" dirty="0">
                <a:solidFill>
                  <a:srgbClr val="1F396A"/>
                </a:solidFill>
              </a:rPr>
              <a:t>seguridad de $25,000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43462" y="1424554"/>
            <a:ext cx="38862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La </a:t>
            </a:r>
            <a:r>
              <a:rPr lang="en-US" sz="3200" b="1" dirty="0" err="1" smtClean="0">
                <a:solidFill>
                  <a:prstClr val="white"/>
                </a:solidFill>
                <a:latin typeface="Felt Tip Roman" pitchFamily="2" charset="0"/>
              </a:rPr>
              <a:t>historia</a:t>
            </a:r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 de Jada</a:t>
            </a:r>
            <a:endParaRPr lang="en-US" sz="3200" b="1" dirty="0">
              <a:solidFill>
                <a:prstClr val="white"/>
              </a:solidFill>
              <a:latin typeface="Felt Tip Rom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39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228600"/>
            <a:ext cx="8191500" cy="852488"/>
          </a:xfrm>
        </p:spPr>
        <p:txBody>
          <a:bodyPr>
            <a:normAutofit/>
          </a:bodyPr>
          <a:lstStyle/>
          <a:p>
            <a:pPr algn="l"/>
            <a:r>
              <a:rPr lang="es-ES" sz="3200" dirty="0">
                <a:solidFill>
                  <a:srgbClr val="F0502D"/>
                </a:solidFill>
                <a:latin typeface="+mj-lt"/>
              </a:rPr>
              <a:t>¿Cuál es </a:t>
            </a:r>
            <a:r>
              <a:rPr lang="es-ES" sz="3200" dirty="0" smtClean="0">
                <a:solidFill>
                  <a:srgbClr val="F0502D"/>
                </a:solidFill>
                <a:latin typeface="+mj-lt"/>
              </a:rPr>
              <a:t>tu </a:t>
            </a:r>
            <a:r>
              <a:rPr lang="es-ES" sz="3200" dirty="0">
                <a:solidFill>
                  <a:srgbClr val="F0502D"/>
                </a:solidFill>
                <a:latin typeface="+mj-lt"/>
              </a:rPr>
              <a:t>experiencia con el trabajo?</a:t>
            </a:r>
            <a:endParaRPr lang="en-US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199"/>
            <a:ext cx="8027988" cy="4572001"/>
          </a:xfrm>
        </p:spPr>
        <p:txBody>
          <a:bodyPr>
            <a:normAutofit/>
          </a:bodyPr>
          <a:lstStyle/>
          <a:p>
            <a:pPr marL="365760" indent="-365760">
              <a:lnSpc>
                <a:spcPct val="80000"/>
              </a:lnSpc>
              <a:spcBef>
                <a:spcPts val="576"/>
              </a:spcBef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es-ES" sz="2800" b="0" dirty="0">
                <a:solidFill>
                  <a:srgbClr val="1F396A"/>
                </a:solidFill>
                <a:latin typeface="+mn-lt"/>
              </a:rPr>
              <a:t>¿Cuántos de ustedes han tenido un trabajo?</a:t>
            </a:r>
            <a:endParaRPr lang="en-US" sz="2800" b="0" dirty="0">
              <a:solidFill>
                <a:srgbClr val="1F396A"/>
              </a:solidFill>
              <a:latin typeface="+mn-lt"/>
            </a:endParaRPr>
          </a:p>
          <a:p>
            <a:pPr marL="365760" indent="-365760">
              <a:lnSpc>
                <a:spcPct val="80000"/>
              </a:lnSpc>
              <a:spcBef>
                <a:spcPts val="576"/>
              </a:spcBef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en-US" sz="2800" b="0" dirty="0" smtClean="0">
                <a:solidFill>
                  <a:srgbClr val="1F396A"/>
                </a:solidFill>
                <a:latin typeface="+mn-lt"/>
              </a:rPr>
              <a:t>¿</a:t>
            </a:r>
            <a:r>
              <a:rPr lang="es-419" sz="2800" b="0" dirty="0" smtClean="0">
                <a:solidFill>
                  <a:srgbClr val="1F396A"/>
                </a:solidFill>
                <a:latin typeface="+mn-lt"/>
              </a:rPr>
              <a:t>Dónde trabajaste?</a:t>
            </a:r>
          </a:p>
          <a:p>
            <a:pPr marL="365760" indent="-365760">
              <a:lnSpc>
                <a:spcPct val="80000"/>
              </a:lnSpc>
              <a:spcBef>
                <a:spcPts val="576"/>
              </a:spcBef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en-US" sz="2800" b="0" dirty="0" smtClean="0">
                <a:solidFill>
                  <a:srgbClr val="1F396A"/>
                </a:solidFill>
                <a:latin typeface="+mn-lt"/>
              </a:rPr>
              <a:t>¿</a:t>
            </a:r>
            <a:r>
              <a:rPr lang="es-419" sz="2800" b="0" dirty="0" smtClean="0">
                <a:solidFill>
                  <a:srgbClr val="1F396A"/>
                </a:solidFill>
                <a:latin typeface="+mn-lt"/>
              </a:rPr>
              <a:t>Qué</a:t>
            </a:r>
            <a:r>
              <a:rPr lang="en-US" sz="2800" b="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s-419" sz="2800" b="0" dirty="0" smtClean="0">
                <a:solidFill>
                  <a:srgbClr val="1F396A"/>
                </a:solidFill>
                <a:latin typeface="+mn-lt"/>
              </a:rPr>
              <a:t>hiciste</a:t>
            </a:r>
            <a:r>
              <a:rPr lang="en-US" sz="2800" b="0" dirty="0" smtClean="0">
                <a:solidFill>
                  <a:srgbClr val="1F396A"/>
                </a:solidFill>
                <a:latin typeface="+mn-lt"/>
              </a:rPr>
              <a:t>?</a:t>
            </a:r>
            <a:endParaRPr lang="en-US" sz="2800" b="0" dirty="0">
              <a:solidFill>
                <a:srgbClr val="1F396A"/>
              </a:solidFill>
              <a:latin typeface="+mn-lt"/>
            </a:endParaRPr>
          </a:p>
          <a:p>
            <a:pPr marL="365760" indent="-365760">
              <a:lnSpc>
                <a:spcPct val="80000"/>
              </a:lnSpc>
              <a:spcBef>
                <a:spcPts val="576"/>
              </a:spcBef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es-ES" sz="2800" b="0" dirty="0">
                <a:solidFill>
                  <a:srgbClr val="1F396A"/>
                </a:solidFill>
                <a:latin typeface="+mn-lt"/>
              </a:rPr>
              <a:t>¿Alguna </a:t>
            </a:r>
            <a:r>
              <a:rPr lang="es-ES" sz="2800" b="0" dirty="0" smtClean="0">
                <a:solidFill>
                  <a:srgbClr val="1F396A"/>
                </a:solidFill>
                <a:latin typeface="+mn-lt"/>
              </a:rPr>
              <a:t>vez te lesionaste en </a:t>
            </a:r>
            <a:r>
              <a:rPr lang="es-ES" sz="2800" b="0" dirty="0">
                <a:solidFill>
                  <a:srgbClr val="1F396A"/>
                </a:solidFill>
                <a:latin typeface="+mn-lt"/>
              </a:rPr>
              <a:t>el trabajo, o </a:t>
            </a:r>
            <a:r>
              <a:rPr lang="es-ES" sz="2800" b="0" dirty="0" smtClean="0">
                <a:solidFill>
                  <a:srgbClr val="1F396A"/>
                </a:solidFill>
                <a:latin typeface="+mn-lt"/>
              </a:rPr>
              <a:t>conoces </a:t>
            </a:r>
            <a:r>
              <a:rPr lang="es-ES" sz="2800" b="0" dirty="0">
                <a:solidFill>
                  <a:srgbClr val="1F396A"/>
                </a:solidFill>
                <a:latin typeface="+mn-lt"/>
              </a:rPr>
              <a:t>a </a:t>
            </a:r>
            <a:r>
              <a:rPr lang="es-ES" sz="2800" b="0" dirty="0" smtClean="0">
                <a:solidFill>
                  <a:srgbClr val="1F396A"/>
                </a:solidFill>
                <a:latin typeface="+mn-lt"/>
              </a:rPr>
              <a:t>alguien que lo haya hecho? </a:t>
            </a:r>
          </a:p>
          <a:p>
            <a:pPr marL="365760" indent="-365760">
              <a:lnSpc>
                <a:spcPct val="80000"/>
              </a:lnSpc>
              <a:spcBef>
                <a:spcPts val="576"/>
              </a:spcBef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en-US" sz="2800" b="0" dirty="0" smtClean="0">
                <a:solidFill>
                  <a:srgbClr val="1F396A"/>
                </a:solidFill>
                <a:latin typeface="+mn-lt"/>
              </a:rPr>
              <a:t>¿</a:t>
            </a:r>
            <a:r>
              <a:rPr lang="es-ES" sz="2800" b="0" dirty="0" smtClean="0">
                <a:solidFill>
                  <a:srgbClr val="1F396A"/>
                </a:solidFill>
                <a:latin typeface="+mn-lt"/>
              </a:rPr>
              <a:t>Alguna </a:t>
            </a:r>
            <a:r>
              <a:rPr lang="es-ES" sz="2800" b="0" dirty="0">
                <a:solidFill>
                  <a:srgbClr val="1F396A"/>
                </a:solidFill>
                <a:latin typeface="+mn-lt"/>
              </a:rPr>
              <a:t>vez </a:t>
            </a:r>
            <a:r>
              <a:rPr lang="es-ES" sz="2800" b="0" dirty="0" smtClean="0">
                <a:solidFill>
                  <a:srgbClr val="1F396A"/>
                </a:solidFill>
                <a:latin typeface="+mn-lt"/>
              </a:rPr>
              <a:t>has </a:t>
            </a:r>
            <a:r>
              <a:rPr lang="es-ES" sz="2800" b="0" dirty="0">
                <a:solidFill>
                  <a:srgbClr val="1F396A"/>
                </a:solidFill>
                <a:latin typeface="+mn-lt"/>
              </a:rPr>
              <a:t>estado </a:t>
            </a:r>
            <a:r>
              <a:rPr lang="es-ES" sz="2800" b="0" dirty="0" smtClean="0">
                <a:solidFill>
                  <a:srgbClr val="1F396A"/>
                </a:solidFill>
                <a:latin typeface="+mn-lt"/>
              </a:rPr>
              <a:t>incómodo/a </a:t>
            </a:r>
            <a:r>
              <a:rPr lang="es-ES" sz="2800" b="0" dirty="0">
                <a:solidFill>
                  <a:srgbClr val="1F396A"/>
                </a:solidFill>
                <a:latin typeface="+mn-lt"/>
              </a:rPr>
              <a:t>con una tarea que </a:t>
            </a:r>
            <a:r>
              <a:rPr lang="es-ES" sz="2800" b="0" dirty="0" smtClean="0">
                <a:solidFill>
                  <a:srgbClr val="1F396A"/>
                </a:solidFill>
                <a:latin typeface="+mn-lt"/>
              </a:rPr>
              <a:t>ten </a:t>
            </a:r>
            <a:r>
              <a:rPr lang="es-ES" sz="2800" b="0" dirty="0">
                <a:solidFill>
                  <a:srgbClr val="1F396A"/>
                </a:solidFill>
                <a:latin typeface="+mn-lt"/>
              </a:rPr>
              <a:t>han </a:t>
            </a:r>
            <a:r>
              <a:rPr lang="es-ES" sz="2800" b="0" dirty="0" smtClean="0">
                <a:solidFill>
                  <a:srgbClr val="1F396A"/>
                </a:solidFill>
                <a:latin typeface="+mn-lt"/>
              </a:rPr>
              <a:t>pedido </a:t>
            </a:r>
            <a:r>
              <a:rPr lang="es-ES" sz="2800" b="0" dirty="0">
                <a:solidFill>
                  <a:srgbClr val="1F396A"/>
                </a:solidFill>
                <a:latin typeface="+mn-lt"/>
              </a:rPr>
              <a:t>hacer en el trabajo</a:t>
            </a:r>
            <a:r>
              <a:rPr lang="es-ES" sz="2800" b="0" dirty="0" smtClean="0">
                <a:solidFill>
                  <a:srgbClr val="1F396A"/>
                </a:solidFill>
                <a:latin typeface="+mn-lt"/>
              </a:rPr>
              <a:t>?</a:t>
            </a:r>
            <a:endParaRPr lang="en-US" sz="2800" b="0" dirty="0">
              <a:solidFill>
                <a:srgbClr val="1F396A"/>
              </a:solidFill>
              <a:latin typeface="+mn-lt"/>
            </a:endParaRPr>
          </a:p>
          <a:p>
            <a:pPr marL="365760" lvl="1" indent="-365760">
              <a:lnSpc>
                <a:spcPct val="80000"/>
              </a:lnSpc>
              <a:spcBef>
                <a:spcPts val="576"/>
              </a:spcBef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SzPct val="100000"/>
              <a:buFont typeface="Wingdings" pitchFamily="2" charset="2"/>
              <a:buChar char="§"/>
              <a:defRPr/>
            </a:pPr>
            <a:r>
              <a:rPr lang="es-ES" sz="2800" dirty="0" smtClean="0">
                <a:solidFill>
                  <a:srgbClr val="1F396A"/>
                </a:solidFill>
                <a:latin typeface="+mn-lt"/>
              </a:rPr>
              <a:t>¿Has recibido alguna vez entrenamiento de salud y seguridad laboral en el trabajo?</a:t>
            </a:r>
            <a:endParaRPr lang="en-US" sz="2800" dirty="0">
              <a:solidFill>
                <a:srgbClr val="1F396A"/>
              </a:solidFill>
              <a:latin typeface="+mn-lt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4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0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Eliminar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o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reducir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peligros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endParaRPr lang="en-US" sz="3200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32375" y="2460368"/>
            <a:ext cx="3654424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Myriad Pro"/>
              </a:rPr>
              <a:t>Trabajo: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Barista</a:t>
            </a:r>
            <a:endParaRPr lang="es-419" sz="1600" dirty="0" smtClean="0">
              <a:solidFill>
                <a:prstClr val="black"/>
              </a:solidFill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Myriad Pro"/>
              </a:rPr>
              <a:t>Peligro: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Líquidos calientes </a:t>
            </a:r>
          </a:p>
          <a:p>
            <a:pPr marL="914400" indent="-914400">
              <a:spcAft>
                <a:spcPts val="1800"/>
              </a:spcAft>
            </a:pPr>
            <a:r>
              <a:rPr lang="es-419" sz="1600" b="1" dirty="0" err="1" smtClean="0">
                <a:solidFill>
                  <a:srgbClr val="F0502D"/>
                </a:solidFill>
                <a:latin typeface="Myriad Pro"/>
              </a:rPr>
              <a:t>Lesion</a:t>
            </a:r>
            <a:r>
              <a:rPr lang="es-419" sz="1600" b="1" dirty="0" smtClean="0">
                <a:solidFill>
                  <a:srgbClr val="F0502D"/>
                </a:solidFill>
                <a:latin typeface="Myriad Pro"/>
              </a:rPr>
              <a:t>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Quemadura </a:t>
            </a:r>
            <a:endParaRPr lang="es-419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68" y="1422458"/>
            <a:ext cx="3752138" cy="4854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40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 rot="-5400000">
            <a:off x="-1737519" y="3368309"/>
            <a:ext cx="47736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 smtClean="0">
                <a:solidFill>
                  <a:srgbClr val="1F396A"/>
                </a:solidFill>
              </a:rPr>
              <a:t>Juego de </a:t>
            </a:r>
            <a:r>
              <a:rPr lang="es-419" sz="2400" i="1" dirty="0" smtClean="0">
                <a:solidFill>
                  <a:srgbClr val="1F396A"/>
                </a:solidFill>
              </a:rPr>
              <a:t>Pirámide de </a:t>
            </a:r>
            <a:r>
              <a:rPr lang="es-419" sz="2400" i="1" dirty="0">
                <a:solidFill>
                  <a:srgbClr val="1F396A"/>
                </a:solidFill>
              </a:rPr>
              <a:t>seguridad de $25,000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43462" y="1424554"/>
            <a:ext cx="38862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La </a:t>
            </a:r>
            <a:r>
              <a:rPr lang="en-US" sz="3200" b="1" dirty="0" err="1" smtClean="0">
                <a:solidFill>
                  <a:prstClr val="white"/>
                </a:solidFill>
                <a:latin typeface="Felt Tip Roman" pitchFamily="2" charset="0"/>
              </a:rPr>
              <a:t>historia</a:t>
            </a:r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 de Anita</a:t>
            </a:r>
            <a:endParaRPr lang="en-US" sz="3200" b="1" dirty="0">
              <a:solidFill>
                <a:prstClr val="white"/>
              </a:solidFill>
              <a:latin typeface="Felt Tip Rom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98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1246" y="134292"/>
            <a:ext cx="8229600" cy="782637"/>
          </a:xfrm>
        </p:spPr>
        <p:txBody>
          <a:bodyPr>
            <a:normAutofit fontScale="90000"/>
          </a:bodyPr>
          <a:lstStyle/>
          <a:p>
            <a:pPr algn="l"/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Hacer </a:t>
            </a:r>
            <a:r>
              <a:rPr lang="es-419" sz="3200" dirty="0">
                <a:solidFill>
                  <a:srgbClr val="F0502D"/>
                </a:solidFill>
                <a:latin typeface="+mj-lt"/>
              </a:rPr>
              <a:t>que el trabajo sea más </a:t>
            </a:r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seguro: Puntos principales </a:t>
            </a:r>
            <a:endParaRPr lang="en-US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33499"/>
            <a:ext cx="8153401" cy="483870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200" dirty="0" smtClean="0">
                <a:solidFill>
                  <a:srgbClr val="1F396A"/>
                </a:solidFill>
                <a:latin typeface="+mn-lt"/>
              </a:rPr>
              <a:t>La </a:t>
            </a:r>
            <a:r>
              <a:rPr lang="es-419" sz="2200" dirty="0">
                <a:solidFill>
                  <a:srgbClr val="1F396A"/>
                </a:solidFill>
                <a:latin typeface="+mn-lt"/>
              </a:rPr>
              <a:t>mejor manera de prevenir una lesión o enfermedad en el lugar de trabajo es eliminar el peligro.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 Si esto no puede hacerse, entonces los peligros pueden controlarse a través de políticas y procedimientos laborales o del uso de PPE (equipo de protección personal), como un respirador o protección para los oídos o los ojos. </a:t>
            </a:r>
            <a:endParaRPr lang="en-US" sz="2200" b="0" dirty="0" smtClean="0">
              <a:solidFill>
                <a:srgbClr val="1F396A"/>
              </a:solidFill>
              <a:latin typeface="+mn-lt"/>
            </a:endParaRP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El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equipo de protección personal no es, por lo general, la mejor manera de proteger a los trabajadores porque el peligro aún está allí, y porque el equipo tiene que tener la talla correcta y debe usarse siempre. </a:t>
            </a:r>
            <a:endParaRPr lang="en-US" sz="2200" b="0" dirty="0" smtClean="0">
              <a:solidFill>
                <a:srgbClr val="1F396A"/>
              </a:solidFill>
              <a:latin typeface="+mn-lt"/>
            </a:endParaRP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La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mayoría de </a:t>
            </a: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lesiones y enfermedades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laborales </a:t>
            </a:r>
            <a:r>
              <a:rPr lang="es-ES" sz="2200" b="0" dirty="0" smtClean="0">
                <a:solidFill>
                  <a:srgbClr val="1F396A"/>
                </a:solidFill>
                <a:latin typeface="+mn-lt"/>
              </a:rPr>
              <a:t>son causadas </a:t>
            </a:r>
            <a:r>
              <a:rPr lang="es-ES" sz="2200" b="0" dirty="0">
                <a:solidFill>
                  <a:srgbClr val="1F396A"/>
                </a:solidFill>
                <a:latin typeface="+mn-lt"/>
              </a:rPr>
              <a:t>por condiciones inseguras en el trabajo, no por </a:t>
            </a:r>
            <a:r>
              <a:rPr lang="es-ES" sz="2200" b="0" dirty="0" smtClean="0">
                <a:solidFill>
                  <a:srgbClr val="1F396A"/>
                </a:solidFill>
                <a:latin typeface="+mn-lt"/>
              </a:rPr>
              <a:t>error humano</a:t>
            </a:r>
            <a:r>
              <a:rPr lang="en-US" sz="2200" b="0" dirty="0" smtClean="0">
                <a:solidFill>
                  <a:srgbClr val="1F396A"/>
                </a:solidFill>
                <a:latin typeface="+mn-lt"/>
              </a:rPr>
              <a:t>.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Una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buena manera de pensar sobre los peligros laborales es, “Arreglar el lugar de trabajo, no al </a:t>
            </a: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trabajador.”</a:t>
            </a:r>
            <a:endParaRPr lang="en-US" sz="2200" b="0" dirty="0">
              <a:solidFill>
                <a:srgbClr val="1F396A"/>
              </a:solidFill>
              <a:latin typeface="+mn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41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58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90601"/>
            <a:ext cx="8229600" cy="609600"/>
          </a:xfrm>
        </p:spPr>
        <p:txBody>
          <a:bodyPr lIns="45720" rIns="0">
            <a:normAutofit/>
          </a:bodyPr>
          <a:lstStyle/>
          <a:p>
            <a:pPr algn="l"/>
            <a:r>
              <a:rPr lang="en-US" sz="3200" dirty="0" err="1" smtClean="0">
                <a:solidFill>
                  <a:srgbClr val="F0502D"/>
                </a:solidFill>
                <a:latin typeface="+mj-lt"/>
                <a:cs typeface="Arial" pitchFamily="34" charset="0"/>
              </a:rPr>
              <a:t>Emergencias</a:t>
            </a:r>
            <a:r>
              <a:rPr lang="en-US" sz="3200" dirty="0" smtClean="0">
                <a:solidFill>
                  <a:srgbClr val="F0502D"/>
                </a:solidFill>
                <a:latin typeface="+mj-lt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  <a:cs typeface="Arial" pitchFamily="34" charset="0"/>
              </a:rPr>
              <a:t>en</a:t>
            </a:r>
            <a:r>
              <a:rPr lang="en-US" sz="3200" dirty="0" smtClean="0">
                <a:solidFill>
                  <a:srgbClr val="F0502D"/>
                </a:solidFill>
                <a:latin typeface="+mj-lt"/>
                <a:cs typeface="Arial" pitchFamily="34" charset="0"/>
              </a:rPr>
              <a:t> el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  <a:cs typeface="Arial" pitchFamily="34" charset="0"/>
              </a:rPr>
              <a:t>trabajo</a:t>
            </a:r>
            <a:endParaRPr lang="en-US" sz="3200" dirty="0">
              <a:solidFill>
                <a:srgbClr val="F0502D"/>
              </a:solidFill>
              <a:latin typeface="+mj-lt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04800"/>
            <a:ext cx="8229600" cy="838201"/>
          </a:xfrm>
        </p:spPr>
        <p:txBody>
          <a:bodyPr wrap="square" lIns="0" rIns="0">
            <a:normAutofit/>
          </a:bodyPr>
          <a:lstStyle/>
          <a:p>
            <a:pPr marL="0" indent="0">
              <a:buNone/>
            </a:pPr>
            <a:r>
              <a:rPr lang="es-419" sz="48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Lección</a:t>
            </a:r>
            <a:r>
              <a:rPr lang="en-US" sz="48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 </a:t>
            </a:r>
            <a:r>
              <a:rPr lang="en-US" sz="4800" b="0" dirty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4</a:t>
            </a:r>
            <a:r>
              <a:rPr lang="en-US" sz="48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 </a:t>
            </a:r>
            <a:r>
              <a:rPr lang="en-US" sz="36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(</a:t>
            </a:r>
            <a:r>
              <a:rPr lang="en-US" sz="3600" b="0" dirty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y</a:t>
            </a:r>
            <a:r>
              <a:rPr lang="en-US" sz="36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 4</a:t>
            </a:r>
            <a:r>
              <a:rPr lang="en-US" sz="34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B</a:t>
            </a:r>
            <a:r>
              <a:rPr lang="en-US" sz="36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)</a:t>
            </a:r>
            <a:endParaRPr lang="en-US" sz="3600" b="0" dirty="0">
              <a:solidFill>
                <a:srgbClr val="F0502D"/>
              </a:solidFill>
              <a:latin typeface="Myriad Pro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5570038"/>
            <a:ext cx="2924175" cy="1037735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5419725" y="1809750"/>
            <a:ext cx="3324225" cy="3514725"/>
          </a:xfrm>
          <a:custGeom>
            <a:avLst/>
            <a:gdLst>
              <a:gd name="connsiteX0" fmla="*/ 0 w 3324225"/>
              <a:gd name="connsiteY0" fmla="*/ 9525 h 3514725"/>
              <a:gd name="connsiteX1" fmla="*/ 3295650 w 3324225"/>
              <a:gd name="connsiteY1" fmla="*/ 0 h 3514725"/>
              <a:gd name="connsiteX2" fmla="*/ 3324225 w 3324225"/>
              <a:gd name="connsiteY2" fmla="*/ 3514725 h 3514725"/>
              <a:gd name="connsiteX3" fmla="*/ 9525 w 3324225"/>
              <a:gd name="connsiteY3" fmla="*/ 3457575 h 3514725"/>
              <a:gd name="connsiteX4" fmla="*/ 0 w 3324225"/>
              <a:gd name="connsiteY4" fmla="*/ 9525 h 351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4225" h="3514725">
                <a:moveTo>
                  <a:pt x="0" y="9525"/>
                </a:moveTo>
                <a:lnTo>
                  <a:pt x="3295650" y="0"/>
                </a:lnTo>
                <a:lnTo>
                  <a:pt x="3324225" y="3514725"/>
                </a:lnTo>
                <a:lnTo>
                  <a:pt x="9525" y="345757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609600" y="1819275"/>
            <a:ext cx="4695825" cy="4629150"/>
          </a:xfrm>
          <a:custGeom>
            <a:avLst/>
            <a:gdLst>
              <a:gd name="connsiteX0" fmla="*/ 0 w 4695825"/>
              <a:gd name="connsiteY0" fmla="*/ 0 h 4629150"/>
              <a:gd name="connsiteX1" fmla="*/ 4695825 w 4695825"/>
              <a:gd name="connsiteY1" fmla="*/ 19050 h 4629150"/>
              <a:gd name="connsiteX2" fmla="*/ 4648200 w 4695825"/>
              <a:gd name="connsiteY2" fmla="*/ 4629150 h 4629150"/>
              <a:gd name="connsiteX3" fmla="*/ 57150 w 4695825"/>
              <a:gd name="connsiteY3" fmla="*/ 4619625 h 4629150"/>
              <a:gd name="connsiteX4" fmla="*/ 0 w 4695825"/>
              <a:gd name="connsiteY4" fmla="*/ 0 h 462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5825" h="4629150">
                <a:moveTo>
                  <a:pt x="0" y="0"/>
                </a:moveTo>
                <a:lnTo>
                  <a:pt x="4695825" y="19050"/>
                </a:lnTo>
                <a:lnTo>
                  <a:pt x="4648200" y="4629150"/>
                </a:lnTo>
                <a:lnTo>
                  <a:pt x="57150" y="4619625"/>
                </a:lnTo>
                <a:lnTo>
                  <a:pt x="0" y="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>
          <a:xfrm>
            <a:off x="666750" y="1876424"/>
            <a:ext cx="4581525" cy="4476750"/>
          </a:xfrm>
          <a:custGeom>
            <a:avLst/>
            <a:gdLst>
              <a:gd name="connsiteX0" fmla="*/ 0 w 4695825"/>
              <a:gd name="connsiteY0" fmla="*/ 171450 h 4419600"/>
              <a:gd name="connsiteX1" fmla="*/ 57150 w 4695825"/>
              <a:gd name="connsiteY1" fmla="*/ 4419600 h 4419600"/>
              <a:gd name="connsiteX2" fmla="*/ 4619625 w 4695825"/>
              <a:gd name="connsiteY2" fmla="*/ 4419600 h 4419600"/>
              <a:gd name="connsiteX3" fmla="*/ 4695825 w 4695825"/>
              <a:gd name="connsiteY3" fmla="*/ 0 h 4419600"/>
              <a:gd name="connsiteX4" fmla="*/ 0 w 4695825"/>
              <a:gd name="connsiteY4" fmla="*/ 171450 h 4419600"/>
              <a:gd name="connsiteX0" fmla="*/ 0 w 4705350"/>
              <a:gd name="connsiteY0" fmla="*/ 0 h 4467225"/>
              <a:gd name="connsiteX1" fmla="*/ 66675 w 4705350"/>
              <a:gd name="connsiteY1" fmla="*/ 4467225 h 4467225"/>
              <a:gd name="connsiteX2" fmla="*/ 4629150 w 4705350"/>
              <a:gd name="connsiteY2" fmla="*/ 4467225 h 4467225"/>
              <a:gd name="connsiteX3" fmla="*/ 4705350 w 4705350"/>
              <a:gd name="connsiteY3" fmla="*/ 47625 h 4467225"/>
              <a:gd name="connsiteX4" fmla="*/ 0 w 4705350"/>
              <a:gd name="connsiteY4" fmla="*/ 0 h 4467225"/>
              <a:gd name="connsiteX0" fmla="*/ 0 w 4715153"/>
              <a:gd name="connsiteY0" fmla="*/ 9525 h 4476750"/>
              <a:gd name="connsiteX1" fmla="*/ 66675 w 4715153"/>
              <a:gd name="connsiteY1" fmla="*/ 4476750 h 4476750"/>
              <a:gd name="connsiteX2" fmla="*/ 4629150 w 4715153"/>
              <a:gd name="connsiteY2" fmla="*/ 4476750 h 4476750"/>
              <a:gd name="connsiteX3" fmla="*/ 4715153 w 4715153"/>
              <a:gd name="connsiteY3" fmla="*/ 0 h 4476750"/>
              <a:gd name="connsiteX4" fmla="*/ 0 w 4715153"/>
              <a:gd name="connsiteY4" fmla="*/ 9525 h 447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5153" h="4476750">
                <a:moveTo>
                  <a:pt x="0" y="9525"/>
                </a:moveTo>
                <a:lnTo>
                  <a:pt x="66675" y="4476750"/>
                </a:lnTo>
                <a:lnTo>
                  <a:pt x="4629150" y="4476750"/>
                </a:lnTo>
                <a:lnTo>
                  <a:pt x="4715153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3"/>
            <a:srcRect/>
            <a:tile tx="-133350" ty="-819150" sx="62000" sy="62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5467350" y="1847849"/>
            <a:ext cx="3228975" cy="3381375"/>
          </a:xfrm>
          <a:custGeom>
            <a:avLst/>
            <a:gdLst>
              <a:gd name="connsiteX0" fmla="*/ 0 w 3257550"/>
              <a:gd name="connsiteY0" fmla="*/ 85725 h 3600450"/>
              <a:gd name="connsiteX1" fmla="*/ 19050 w 3257550"/>
              <a:gd name="connsiteY1" fmla="*/ 3600450 h 3600450"/>
              <a:gd name="connsiteX2" fmla="*/ 3257550 w 3257550"/>
              <a:gd name="connsiteY2" fmla="*/ 3552825 h 3600450"/>
              <a:gd name="connsiteX3" fmla="*/ 3219450 w 3257550"/>
              <a:gd name="connsiteY3" fmla="*/ 0 h 3600450"/>
              <a:gd name="connsiteX4" fmla="*/ 0 w 3257550"/>
              <a:gd name="connsiteY4" fmla="*/ 85725 h 3600450"/>
              <a:gd name="connsiteX0" fmla="*/ 0 w 3248025"/>
              <a:gd name="connsiteY0" fmla="*/ 9525 h 3600450"/>
              <a:gd name="connsiteX1" fmla="*/ 9525 w 3248025"/>
              <a:gd name="connsiteY1" fmla="*/ 3600450 h 3600450"/>
              <a:gd name="connsiteX2" fmla="*/ 3248025 w 3248025"/>
              <a:gd name="connsiteY2" fmla="*/ 3552825 h 3600450"/>
              <a:gd name="connsiteX3" fmla="*/ 3209925 w 3248025"/>
              <a:gd name="connsiteY3" fmla="*/ 0 h 3600450"/>
              <a:gd name="connsiteX4" fmla="*/ 0 w 3248025"/>
              <a:gd name="connsiteY4" fmla="*/ 9525 h 3600450"/>
              <a:gd name="connsiteX0" fmla="*/ 0 w 3248025"/>
              <a:gd name="connsiteY0" fmla="*/ 9525 h 3552825"/>
              <a:gd name="connsiteX1" fmla="*/ 0 w 3248025"/>
              <a:gd name="connsiteY1" fmla="*/ 3352800 h 3552825"/>
              <a:gd name="connsiteX2" fmla="*/ 3248025 w 3248025"/>
              <a:gd name="connsiteY2" fmla="*/ 3552825 h 3552825"/>
              <a:gd name="connsiteX3" fmla="*/ 3209925 w 3248025"/>
              <a:gd name="connsiteY3" fmla="*/ 0 h 3552825"/>
              <a:gd name="connsiteX4" fmla="*/ 0 w 3248025"/>
              <a:gd name="connsiteY4" fmla="*/ 9525 h 3552825"/>
              <a:gd name="connsiteX0" fmla="*/ 0 w 3228975"/>
              <a:gd name="connsiteY0" fmla="*/ 9525 h 3381375"/>
              <a:gd name="connsiteX1" fmla="*/ 0 w 3228975"/>
              <a:gd name="connsiteY1" fmla="*/ 3352800 h 3381375"/>
              <a:gd name="connsiteX2" fmla="*/ 3228975 w 3228975"/>
              <a:gd name="connsiteY2" fmla="*/ 3381375 h 3381375"/>
              <a:gd name="connsiteX3" fmla="*/ 3209925 w 3228975"/>
              <a:gd name="connsiteY3" fmla="*/ 0 h 3381375"/>
              <a:gd name="connsiteX4" fmla="*/ 0 w 3228975"/>
              <a:gd name="connsiteY4" fmla="*/ 9525 h 338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8975" h="3381375">
                <a:moveTo>
                  <a:pt x="0" y="9525"/>
                </a:moveTo>
                <a:lnTo>
                  <a:pt x="0" y="3352800"/>
                </a:lnTo>
                <a:lnTo>
                  <a:pt x="3228975" y="3381375"/>
                </a:lnTo>
                <a:lnTo>
                  <a:pt x="3209925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4"/>
            <a:srcRect/>
            <a:tile tx="-254000" ty="-114300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42</a:t>
            </a:fld>
            <a:endParaRPr lang="en-US" sz="24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8885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8768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s-419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¿Qué </a:t>
            </a:r>
            <a:r>
              <a:rPr lang="es-419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es una emergencia en el </a:t>
            </a:r>
            <a:r>
              <a:rPr lang="es-419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trabajo?</a:t>
            </a:r>
            <a:endParaRPr lang="en-US" sz="2800" dirty="0">
              <a:solidFill>
                <a:schemeClr val="tx2">
                  <a:lumMod val="40000"/>
                  <a:lumOff val="60000"/>
                </a:schemeClr>
              </a:solidFill>
              <a:latin typeface="+mj-lt"/>
            </a:endParaRPr>
          </a:p>
          <a:p>
            <a:pPr marL="0" indent="0"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None/>
            </a:pPr>
            <a:r>
              <a:rPr lang="es-419" sz="2800" b="0" dirty="0" smtClean="0">
                <a:solidFill>
                  <a:srgbClr val="1F396A"/>
                </a:solidFill>
                <a:latin typeface="+mn-lt"/>
              </a:rPr>
              <a:t>Una </a:t>
            </a:r>
            <a:r>
              <a:rPr lang="es-419" sz="2800" b="0" dirty="0">
                <a:solidFill>
                  <a:srgbClr val="1F396A"/>
                </a:solidFill>
                <a:latin typeface="+mn-lt"/>
              </a:rPr>
              <a:t>emergencia es cualquier evento no planeado que representa una amenaza. Una emergencia puede amenazar a empleados, clientes o al público. Podría llevar al cierre de un negocio. Puede provocar un daño o afectar el medio ambiente.</a:t>
            </a:r>
          </a:p>
          <a:p>
            <a:pPr marL="0" indent="0"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None/>
            </a:pPr>
            <a:endParaRPr lang="en-US" sz="2800" b="0" dirty="0">
              <a:solidFill>
                <a:srgbClr val="1F396A"/>
              </a:solidFill>
              <a:latin typeface="+mn-lt"/>
            </a:endParaRP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Autofit/>
          </a:bodyPr>
          <a:lstStyle/>
          <a:p>
            <a:pPr algn="l"/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Emergencias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en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el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trabajo</a:t>
            </a:r>
            <a:endParaRPr lang="en-US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43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82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/>
          <p:cNvSpPr/>
          <p:nvPr/>
        </p:nvSpPr>
        <p:spPr>
          <a:xfrm rot="205039">
            <a:off x="4638820" y="1599565"/>
            <a:ext cx="3405716" cy="4393435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43800"/>
              <a:gd name="connsiteY0" fmla="*/ 4972050 h 5010150"/>
              <a:gd name="connsiteX1" fmla="*/ 0 w 7543800"/>
              <a:gd name="connsiteY1" fmla="*/ 0 h 5010150"/>
              <a:gd name="connsiteX2" fmla="*/ 7543800 w 7543800"/>
              <a:gd name="connsiteY2" fmla="*/ 9525 h 5010150"/>
              <a:gd name="connsiteX3" fmla="*/ 3876675 w 7543800"/>
              <a:gd name="connsiteY3" fmla="*/ 714375 h 5010150"/>
              <a:gd name="connsiteX4" fmla="*/ 3876675 w 7543800"/>
              <a:gd name="connsiteY4" fmla="*/ 5010150 h 5010150"/>
              <a:gd name="connsiteX5" fmla="*/ 0 w 7543800"/>
              <a:gd name="connsiteY5" fmla="*/ 4972050 h 5010150"/>
              <a:gd name="connsiteX0" fmla="*/ 0 w 3876675"/>
              <a:gd name="connsiteY0" fmla="*/ 4972050 h 5010150"/>
              <a:gd name="connsiteX1" fmla="*/ 0 w 3876675"/>
              <a:gd name="connsiteY1" fmla="*/ 0 h 5010150"/>
              <a:gd name="connsiteX2" fmla="*/ 3876675 w 3876675"/>
              <a:gd name="connsiteY2" fmla="*/ 714375 h 5010150"/>
              <a:gd name="connsiteX3" fmla="*/ 3876675 w 3876675"/>
              <a:gd name="connsiteY3" fmla="*/ 5010150 h 5010150"/>
              <a:gd name="connsiteX4" fmla="*/ 0 w 3876675"/>
              <a:gd name="connsiteY4" fmla="*/ 4972050 h 5010150"/>
              <a:gd name="connsiteX0" fmla="*/ 0 w 3876675"/>
              <a:gd name="connsiteY0" fmla="*/ 4972050 h 5010150"/>
              <a:gd name="connsiteX1" fmla="*/ 0 w 3876675"/>
              <a:gd name="connsiteY1" fmla="*/ 0 h 5010150"/>
              <a:gd name="connsiteX2" fmla="*/ 3095625 w 3876675"/>
              <a:gd name="connsiteY2" fmla="*/ 102903 h 5010150"/>
              <a:gd name="connsiteX3" fmla="*/ 3876675 w 3876675"/>
              <a:gd name="connsiteY3" fmla="*/ 5010150 h 5010150"/>
              <a:gd name="connsiteX4" fmla="*/ 0 w 3876675"/>
              <a:gd name="connsiteY4" fmla="*/ 4972050 h 5010150"/>
              <a:gd name="connsiteX0" fmla="*/ 190500 w 4067175"/>
              <a:gd name="connsiteY0" fmla="*/ 4869147 h 4907247"/>
              <a:gd name="connsiteX1" fmla="*/ 0 w 4067175"/>
              <a:gd name="connsiteY1" fmla="*/ 11100 h 4907247"/>
              <a:gd name="connsiteX2" fmla="*/ 3286125 w 4067175"/>
              <a:gd name="connsiteY2" fmla="*/ 0 h 4907247"/>
              <a:gd name="connsiteX3" fmla="*/ 4067175 w 4067175"/>
              <a:gd name="connsiteY3" fmla="*/ 4907247 h 4907247"/>
              <a:gd name="connsiteX4" fmla="*/ 190500 w 4067175"/>
              <a:gd name="connsiteY4" fmla="*/ 4869147 h 4907247"/>
              <a:gd name="connsiteX0" fmla="*/ 0 w 4076700"/>
              <a:gd name="connsiteY0" fmla="*/ 4651504 h 4907247"/>
              <a:gd name="connsiteX1" fmla="*/ 9525 w 4076700"/>
              <a:gd name="connsiteY1" fmla="*/ 11100 h 4907247"/>
              <a:gd name="connsiteX2" fmla="*/ 3295650 w 4076700"/>
              <a:gd name="connsiteY2" fmla="*/ 0 h 4907247"/>
              <a:gd name="connsiteX3" fmla="*/ 4076700 w 4076700"/>
              <a:gd name="connsiteY3" fmla="*/ 4907247 h 4907247"/>
              <a:gd name="connsiteX4" fmla="*/ 0 w 4076700"/>
              <a:gd name="connsiteY4" fmla="*/ 4651504 h 4907247"/>
              <a:gd name="connsiteX0" fmla="*/ 0 w 3295650"/>
              <a:gd name="connsiteY0" fmla="*/ 4651504 h 4720696"/>
              <a:gd name="connsiteX1" fmla="*/ 9525 w 3295650"/>
              <a:gd name="connsiteY1" fmla="*/ 11100 h 4720696"/>
              <a:gd name="connsiteX2" fmla="*/ 3295650 w 3295650"/>
              <a:gd name="connsiteY2" fmla="*/ 0 h 4720696"/>
              <a:gd name="connsiteX3" fmla="*/ 2676525 w 3295650"/>
              <a:gd name="connsiteY3" fmla="*/ 4720696 h 4720696"/>
              <a:gd name="connsiteX4" fmla="*/ 0 w 3295650"/>
              <a:gd name="connsiteY4" fmla="*/ 4651504 h 4720696"/>
              <a:gd name="connsiteX0" fmla="*/ 0 w 3305175"/>
              <a:gd name="connsiteY0" fmla="*/ 4651504 h 4658512"/>
              <a:gd name="connsiteX1" fmla="*/ 9525 w 3305175"/>
              <a:gd name="connsiteY1" fmla="*/ 11100 h 4658512"/>
              <a:gd name="connsiteX2" fmla="*/ 3295650 w 3305175"/>
              <a:gd name="connsiteY2" fmla="*/ 0 h 4658512"/>
              <a:gd name="connsiteX3" fmla="*/ 3305175 w 3305175"/>
              <a:gd name="connsiteY3" fmla="*/ 4658512 h 4658512"/>
              <a:gd name="connsiteX4" fmla="*/ 0 w 3305175"/>
              <a:gd name="connsiteY4" fmla="*/ 4651504 h 465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5175" h="4658512">
                <a:moveTo>
                  <a:pt x="0" y="4651504"/>
                </a:moveTo>
                <a:lnTo>
                  <a:pt x="9525" y="11100"/>
                </a:lnTo>
                <a:lnTo>
                  <a:pt x="3295650" y="0"/>
                </a:lnTo>
                <a:lnTo>
                  <a:pt x="3305175" y="4658512"/>
                </a:lnTo>
                <a:lnTo>
                  <a:pt x="0" y="4651504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7620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i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¡</a:t>
            </a:r>
            <a:r>
              <a:rPr lang="en-US" sz="2800" i="1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Rompedesastres</a:t>
            </a:r>
            <a:r>
              <a:rPr lang="en-US" sz="2800" i="1" dirty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!</a:t>
            </a:r>
            <a:endParaRPr lang="en-US" sz="2800" dirty="0">
              <a:solidFill>
                <a:schemeClr val="tx2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Autofit/>
          </a:bodyPr>
          <a:lstStyle/>
          <a:p>
            <a:pPr algn="l"/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Emergencias en el trabajo</a:t>
            </a:r>
            <a:endParaRPr lang="es-419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2229">
            <a:off x="1174873" y="2912296"/>
            <a:ext cx="9525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9351">
            <a:off x="1174874" y="2367866"/>
            <a:ext cx="9525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1981">
            <a:off x="1841814" y="2614477"/>
            <a:ext cx="9525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705" y="3313852"/>
            <a:ext cx="9525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1141">
            <a:off x="2121906" y="3667783"/>
            <a:ext cx="9525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8302">
            <a:off x="1256543" y="3908490"/>
            <a:ext cx="9525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39">
            <a:off x="4687038" y="1636569"/>
            <a:ext cx="3307643" cy="42797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7177">
            <a:off x="2325726" y="4139137"/>
            <a:ext cx="9525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52754">
            <a:off x="1947709" y="2014221"/>
            <a:ext cx="9525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96929">
            <a:off x="2429405" y="2510740"/>
            <a:ext cx="9525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4948">
            <a:off x="2309636" y="3034714"/>
            <a:ext cx="9525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6089">
            <a:off x="2766837" y="3388645"/>
            <a:ext cx="9525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3250">
            <a:off x="1560693" y="4423583"/>
            <a:ext cx="952500" cy="609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9243">
            <a:off x="2962805" y="2729914"/>
            <a:ext cx="952500" cy="609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0384">
            <a:off x="3527725" y="3860351"/>
            <a:ext cx="9525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6420">
            <a:off x="1978088" y="4924702"/>
            <a:ext cx="952500" cy="609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5332">
            <a:off x="2772638" y="4476280"/>
            <a:ext cx="9525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814" y="4904308"/>
            <a:ext cx="952500" cy="6096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7177">
            <a:off x="1220512" y="4875306"/>
            <a:ext cx="952500" cy="6096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881" y="5395791"/>
            <a:ext cx="952500" cy="609600"/>
          </a:xfrm>
          <a:prstGeom prst="rect">
            <a:avLst/>
          </a:prstGeom>
        </p:spPr>
      </p:pic>
      <p:sp>
        <p:nvSpPr>
          <p:cNvPr id="3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44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38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Plan de acción de emergencia </a:t>
            </a:r>
            <a:endParaRPr lang="es-419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33499"/>
            <a:ext cx="8153401" cy="4838701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None/>
            </a:pPr>
            <a:r>
              <a:rPr lang="es-419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rPr>
              <a:t>Muchos </a:t>
            </a:r>
            <a:r>
              <a:rPr lang="es-419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rPr>
              <a:t>lugares de trabajo necesitan un plan de acción de emergencia. Los trabajadores deben recibir capacitación sobre el plan</a:t>
            </a:r>
            <a:r>
              <a:rPr lang="es-419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rPr>
              <a:t>.</a:t>
            </a:r>
            <a:endParaRPr lang="en-US" sz="2400" dirty="0">
              <a:solidFill>
                <a:schemeClr val="tx2">
                  <a:lumMod val="40000"/>
                  <a:lumOff val="60000"/>
                </a:schemeClr>
              </a:solidFill>
              <a:latin typeface="+mn-lt"/>
            </a:endParaRP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400" b="0" dirty="0" smtClean="0">
                <a:solidFill>
                  <a:srgbClr val="1F396A"/>
                </a:solidFill>
                <a:latin typeface="+mn-lt"/>
              </a:rPr>
              <a:t>Un </a:t>
            </a:r>
            <a:r>
              <a:rPr lang="es-419" sz="2400" b="0" dirty="0">
                <a:solidFill>
                  <a:srgbClr val="1F396A"/>
                </a:solidFill>
                <a:latin typeface="+mn-lt"/>
              </a:rPr>
              <a:t>plan de acción de emergencia debe incluir información sobre: </a:t>
            </a:r>
            <a:endParaRPr lang="es-419" sz="2400" b="0" dirty="0" smtClean="0">
              <a:solidFill>
                <a:srgbClr val="1F396A"/>
              </a:solidFill>
              <a:latin typeface="+mn-lt"/>
            </a:endParaRP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000" b="0" dirty="0">
                <a:solidFill>
                  <a:srgbClr val="1F396A"/>
                </a:solidFill>
                <a:latin typeface="+mn-lt"/>
              </a:rPr>
              <a:t>Los tipos de emergencias y cómo responder. 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000" b="0" dirty="0">
                <a:solidFill>
                  <a:srgbClr val="1F396A"/>
                </a:solidFill>
                <a:latin typeface="+mn-lt"/>
              </a:rPr>
              <a:t>Lugares para reunirse durante una emergencia. 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000" b="0" dirty="0">
                <a:solidFill>
                  <a:srgbClr val="1F396A"/>
                </a:solidFill>
                <a:latin typeface="+mn-lt"/>
              </a:rPr>
              <a:t>Las mejores maneras de salir de un edificio o alejarse del peligro. 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000" b="0" dirty="0">
                <a:solidFill>
                  <a:srgbClr val="1F396A"/>
                </a:solidFill>
                <a:latin typeface="+mn-lt"/>
              </a:rPr>
              <a:t>Equipo de emergencias y sistema de alertas. 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000" b="0" dirty="0">
                <a:solidFill>
                  <a:srgbClr val="1F396A"/>
                </a:solidFill>
                <a:latin typeface="+mn-lt"/>
              </a:rPr>
              <a:t>Personas clave que estarán a cargo. 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000" b="0" dirty="0">
                <a:solidFill>
                  <a:srgbClr val="1F396A"/>
                </a:solidFill>
                <a:latin typeface="+mn-lt"/>
              </a:rPr>
              <a:t>Qué hacer si alguien se lastima. 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000" b="0" dirty="0">
                <a:solidFill>
                  <a:srgbClr val="1F396A"/>
                </a:solidFill>
                <a:latin typeface="+mn-lt"/>
              </a:rPr>
              <a:t>Qué debe hacer cada trabajador. 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000" b="0" dirty="0">
                <a:solidFill>
                  <a:srgbClr val="1F396A"/>
                </a:solidFill>
                <a:latin typeface="+mn-lt"/>
              </a:rPr>
              <a:t>Simulacros de práctica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endParaRPr lang="en-US" sz="2100" b="0" dirty="0">
              <a:solidFill>
                <a:srgbClr val="1F396A"/>
              </a:solidFill>
              <a:latin typeface="+mn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45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51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90601"/>
            <a:ext cx="8229600" cy="609600"/>
          </a:xfrm>
        </p:spPr>
        <p:txBody>
          <a:bodyPr lIns="45720" rIns="0">
            <a:normAutofit/>
          </a:bodyPr>
          <a:lstStyle/>
          <a:p>
            <a:pPr algn="l"/>
            <a:r>
              <a:rPr lang="es-419" sz="3200" dirty="0" smtClean="0">
                <a:solidFill>
                  <a:srgbClr val="F0502D"/>
                </a:solidFill>
                <a:latin typeface="+mj-lt"/>
                <a:cs typeface="Arial" pitchFamily="34" charset="0"/>
              </a:rPr>
              <a:t>Conozco sus derechos y responsabilidades </a:t>
            </a:r>
            <a:endParaRPr lang="es-419" sz="3200" dirty="0">
              <a:solidFill>
                <a:srgbClr val="F0502D"/>
              </a:solidFill>
              <a:latin typeface="+mj-lt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04800"/>
            <a:ext cx="8229600" cy="838201"/>
          </a:xfrm>
        </p:spPr>
        <p:txBody>
          <a:bodyPr wrap="square" lIns="0" rIns="0">
            <a:normAutofit/>
          </a:bodyPr>
          <a:lstStyle/>
          <a:p>
            <a:pPr marL="0" indent="0">
              <a:buNone/>
            </a:pPr>
            <a:r>
              <a:rPr lang="es-419" sz="4800" b="0" dirty="0" err="1" smtClean="0">
                <a:solidFill>
                  <a:srgbClr val="F0502D"/>
                </a:solidFill>
                <a:latin typeface="+mn-lt"/>
                <a:cs typeface="Arial" pitchFamily="34" charset="0"/>
              </a:rPr>
              <a:t>Leccion</a:t>
            </a:r>
            <a:r>
              <a:rPr lang="en-US" sz="4800" b="0" dirty="0" smtClean="0">
                <a:solidFill>
                  <a:srgbClr val="F0502D"/>
                </a:solidFill>
                <a:latin typeface="+mn-lt"/>
                <a:cs typeface="Arial" pitchFamily="34" charset="0"/>
              </a:rPr>
              <a:t> 5 </a:t>
            </a:r>
            <a:r>
              <a:rPr lang="en-US" sz="36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(</a:t>
            </a:r>
            <a:r>
              <a:rPr lang="en-US" sz="3600" b="0" dirty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y</a:t>
            </a:r>
            <a:r>
              <a:rPr lang="en-US" sz="36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 5</a:t>
            </a:r>
            <a:r>
              <a:rPr lang="en-US" sz="34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B</a:t>
            </a:r>
            <a:r>
              <a:rPr lang="en-US" sz="36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)</a:t>
            </a:r>
            <a:endParaRPr lang="en-US" sz="3600" b="0" dirty="0">
              <a:solidFill>
                <a:srgbClr val="F0502D"/>
              </a:solidFill>
              <a:latin typeface="Myriad Pro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5570038"/>
            <a:ext cx="2924175" cy="1037735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5419725" y="1809750"/>
            <a:ext cx="3324225" cy="3514725"/>
          </a:xfrm>
          <a:custGeom>
            <a:avLst/>
            <a:gdLst>
              <a:gd name="connsiteX0" fmla="*/ 0 w 3324225"/>
              <a:gd name="connsiteY0" fmla="*/ 9525 h 3514725"/>
              <a:gd name="connsiteX1" fmla="*/ 3295650 w 3324225"/>
              <a:gd name="connsiteY1" fmla="*/ 0 h 3514725"/>
              <a:gd name="connsiteX2" fmla="*/ 3324225 w 3324225"/>
              <a:gd name="connsiteY2" fmla="*/ 3514725 h 3514725"/>
              <a:gd name="connsiteX3" fmla="*/ 9525 w 3324225"/>
              <a:gd name="connsiteY3" fmla="*/ 3457575 h 3514725"/>
              <a:gd name="connsiteX4" fmla="*/ 0 w 3324225"/>
              <a:gd name="connsiteY4" fmla="*/ 9525 h 351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4225" h="3514725">
                <a:moveTo>
                  <a:pt x="0" y="9525"/>
                </a:moveTo>
                <a:lnTo>
                  <a:pt x="3295650" y="0"/>
                </a:lnTo>
                <a:lnTo>
                  <a:pt x="3324225" y="3514725"/>
                </a:lnTo>
                <a:lnTo>
                  <a:pt x="9525" y="345757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609600" y="1819275"/>
            <a:ext cx="4695825" cy="4629150"/>
          </a:xfrm>
          <a:custGeom>
            <a:avLst/>
            <a:gdLst>
              <a:gd name="connsiteX0" fmla="*/ 0 w 4695825"/>
              <a:gd name="connsiteY0" fmla="*/ 0 h 4629150"/>
              <a:gd name="connsiteX1" fmla="*/ 4695825 w 4695825"/>
              <a:gd name="connsiteY1" fmla="*/ 19050 h 4629150"/>
              <a:gd name="connsiteX2" fmla="*/ 4648200 w 4695825"/>
              <a:gd name="connsiteY2" fmla="*/ 4629150 h 4629150"/>
              <a:gd name="connsiteX3" fmla="*/ 57150 w 4695825"/>
              <a:gd name="connsiteY3" fmla="*/ 4619625 h 4629150"/>
              <a:gd name="connsiteX4" fmla="*/ 0 w 4695825"/>
              <a:gd name="connsiteY4" fmla="*/ 0 h 462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5825" h="4629150">
                <a:moveTo>
                  <a:pt x="0" y="0"/>
                </a:moveTo>
                <a:lnTo>
                  <a:pt x="4695825" y="19050"/>
                </a:lnTo>
                <a:lnTo>
                  <a:pt x="4648200" y="4629150"/>
                </a:lnTo>
                <a:lnTo>
                  <a:pt x="57150" y="4619625"/>
                </a:lnTo>
                <a:lnTo>
                  <a:pt x="0" y="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>
          <a:xfrm>
            <a:off x="666750" y="1876424"/>
            <a:ext cx="4581525" cy="4476750"/>
          </a:xfrm>
          <a:custGeom>
            <a:avLst/>
            <a:gdLst>
              <a:gd name="connsiteX0" fmla="*/ 0 w 4695825"/>
              <a:gd name="connsiteY0" fmla="*/ 171450 h 4419600"/>
              <a:gd name="connsiteX1" fmla="*/ 57150 w 4695825"/>
              <a:gd name="connsiteY1" fmla="*/ 4419600 h 4419600"/>
              <a:gd name="connsiteX2" fmla="*/ 4619625 w 4695825"/>
              <a:gd name="connsiteY2" fmla="*/ 4419600 h 4419600"/>
              <a:gd name="connsiteX3" fmla="*/ 4695825 w 4695825"/>
              <a:gd name="connsiteY3" fmla="*/ 0 h 4419600"/>
              <a:gd name="connsiteX4" fmla="*/ 0 w 4695825"/>
              <a:gd name="connsiteY4" fmla="*/ 171450 h 4419600"/>
              <a:gd name="connsiteX0" fmla="*/ 0 w 4705350"/>
              <a:gd name="connsiteY0" fmla="*/ 0 h 4467225"/>
              <a:gd name="connsiteX1" fmla="*/ 66675 w 4705350"/>
              <a:gd name="connsiteY1" fmla="*/ 4467225 h 4467225"/>
              <a:gd name="connsiteX2" fmla="*/ 4629150 w 4705350"/>
              <a:gd name="connsiteY2" fmla="*/ 4467225 h 4467225"/>
              <a:gd name="connsiteX3" fmla="*/ 4705350 w 4705350"/>
              <a:gd name="connsiteY3" fmla="*/ 47625 h 4467225"/>
              <a:gd name="connsiteX4" fmla="*/ 0 w 4705350"/>
              <a:gd name="connsiteY4" fmla="*/ 0 h 4467225"/>
              <a:gd name="connsiteX0" fmla="*/ 0 w 4715153"/>
              <a:gd name="connsiteY0" fmla="*/ 9525 h 4476750"/>
              <a:gd name="connsiteX1" fmla="*/ 66675 w 4715153"/>
              <a:gd name="connsiteY1" fmla="*/ 4476750 h 4476750"/>
              <a:gd name="connsiteX2" fmla="*/ 4629150 w 4715153"/>
              <a:gd name="connsiteY2" fmla="*/ 4476750 h 4476750"/>
              <a:gd name="connsiteX3" fmla="*/ 4715153 w 4715153"/>
              <a:gd name="connsiteY3" fmla="*/ 0 h 4476750"/>
              <a:gd name="connsiteX4" fmla="*/ 0 w 4715153"/>
              <a:gd name="connsiteY4" fmla="*/ 9525 h 447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5153" h="4476750">
                <a:moveTo>
                  <a:pt x="0" y="9525"/>
                </a:moveTo>
                <a:lnTo>
                  <a:pt x="66675" y="4476750"/>
                </a:lnTo>
                <a:lnTo>
                  <a:pt x="4629150" y="4476750"/>
                </a:lnTo>
                <a:lnTo>
                  <a:pt x="4715153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3"/>
            <a:srcRect/>
            <a:tile tx="0" ty="0" sx="60000" sy="6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5467350" y="1847849"/>
            <a:ext cx="3228975" cy="3381375"/>
          </a:xfrm>
          <a:custGeom>
            <a:avLst/>
            <a:gdLst>
              <a:gd name="connsiteX0" fmla="*/ 0 w 3257550"/>
              <a:gd name="connsiteY0" fmla="*/ 85725 h 3600450"/>
              <a:gd name="connsiteX1" fmla="*/ 19050 w 3257550"/>
              <a:gd name="connsiteY1" fmla="*/ 3600450 h 3600450"/>
              <a:gd name="connsiteX2" fmla="*/ 3257550 w 3257550"/>
              <a:gd name="connsiteY2" fmla="*/ 3552825 h 3600450"/>
              <a:gd name="connsiteX3" fmla="*/ 3219450 w 3257550"/>
              <a:gd name="connsiteY3" fmla="*/ 0 h 3600450"/>
              <a:gd name="connsiteX4" fmla="*/ 0 w 3257550"/>
              <a:gd name="connsiteY4" fmla="*/ 85725 h 3600450"/>
              <a:gd name="connsiteX0" fmla="*/ 0 w 3248025"/>
              <a:gd name="connsiteY0" fmla="*/ 9525 h 3600450"/>
              <a:gd name="connsiteX1" fmla="*/ 9525 w 3248025"/>
              <a:gd name="connsiteY1" fmla="*/ 3600450 h 3600450"/>
              <a:gd name="connsiteX2" fmla="*/ 3248025 w 3248025"/>
              <a:gd name="connsiteY2" fmla="*/ 3552825 h 3600450"/>
              <a:gd name="connsiteX3" fmla="*/ 3209925 w 3248025"/>
              <a:gd name="connsiteY3" fmla="*/ 0 h 3600450"/>
              <a:gd name="connsiteX4" fmla="*/ 0 w 3248025"/>
              <a:gd name="connsiteY4" fmla="*/ 9525 h 3600450"/>
              <a:gd name="connsiteX0" fmla="*/ 0 w 3248025"/>
              <a:gd name="connsiteY0" fmla="*/ 9525 h 3552825"/>
              <a:gd name="connsiteX1" fmla="*/ 0 w 3248025"/>
              <a:gd name="connsiteY1" fmla="*/ 3352800 h 3552825"/>
              <a:gd name="connsiteX2" fmla="*/ 3248025 w 3248025"/>
              <a:gd name="connsiteY2" fmla="*/ 3552825 h 3552825"/>
              <a:gd name="connsiteX3" fmla="*/ 3209925 w 3248025"/>
              <a:gd name="connsiteY3" fmla="*/ 0 h 3552825"/>
              <a:gd name="connsiteX4" fmla="*/ 0 w 3248025"/>
              <a:gd name="connsiteY4" fmla="*/ 9525 h 3552825"/>
              <a:gd name="connsiteX0" fmla="*/ 0 w 3228975"/>
              <a:gd name="connsiteY0" fmla="*/ 9525 h 3381375"/>
              <a:gd name="connsiteX1" fmla="*/ 0 w 3228975"/>
              <a:gd name="connsiteY1" fmla="*/ 3352800 h 3381375"/>
              <a:gd name="connsiteX2" fmla="*/ 3228975 w 3228975"/>
              <a:gd name="connsiteY2" fmla="*/ 3381375 h 3381375"/>
              <a:gd name="connsiteX3" fmla="*/ 3209925 w 3228975"/>
              <a:gd name="connsiteY3" fmla="*/ 0 h 3381375"/>
              <a:gd name="connsiteX4" fmla="*/ 0 w 3228975"/>
              <a:gd name="connsiteY4" fmla="*/ 9525 h 338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8975" h="3381375">
                <a:moveTo>
                  <a:pt x="0" y="9525"/>
                </a:moveTo>
                <a:lnTo>
                  <a:pt x="0" y="3352800"/>
                </a:lnTo>
                <a:lnTo>
                  <a:pt x="3228975" y="3381375"/>
                </a:lnTo>
                <a:lnTo>
                  <a:pt x="3209925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46</a:t>
            </a:fld>
            <a:endParaRPr lang="en-US" sz="24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253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Autofit/>
          </a:bodyPr>
          <a:lstStyle/>
          <a:p>
            <a:pPr algn="l"/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Conozca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sus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derechos</a:t>
            </a:r>
            <a:endParaRPr lang="en-US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47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7587345"/>
              </p:ext>
            </p:extLst>
          </p:nvPr>
        </p:nvGraphicFramePr>
        <p:xfrm>
          <a:off x="1334780" y="1723584"/>
          <a:ext cx="6497270" cy="4115697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602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40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51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54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6081">
                <a:tc>
                  <a:txBody>
                    <a:bodyPr/>
                    <a:lstStyle/>
                    <a:p>
                      <a:pPr algn="ctr"/>
                      <a:r>
                        <a:rPr lang="es-419" sz="1200" b="1" noProof="0" dirty="0" smtClean="0"/>
                        <a:t>Derechos</a:t>
                      </a:r>
                      <a:r>
                        <a:rPr lang="es-419" sz="1200" b="1" baseline="0" noProof="0" dirty="0" smtClean="0"/>
                        <a:t> laborales</a:t>
                      </a:r>
                      <a:r>
                        <a:rPr lang="es-419" sz="1200" b="1" noProof="0" dirty="0" smtClean="0"/>
                        <a:t> </a:t>
                      </a:r>
                      <a:endParaRPr lang="es-419" sz="1200" b="1" noProof="0" dirty="0"/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200" b="1" baseline="0" noProof="0" dirty="0" smtClean="0"/>
                        <a:t>Trabajo peligroso y permisos de trabajo</a:t>
                      </a:r>
                      <a:endParaRPr lang="es-419" sz="1200" b="1" noProof="0" dirty="0"/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200" b="1" noProof="0" dirty="0" smtClean="0"/>
                        <a:t>Leyes</a:t>
                      </a:r>
                      <a:r>
                        <a:rPr lang="es-419" sz="1200" b="1" baseline="0" noProof="0" dirty="0" smtClean="0"/>
                        <a:t> de trabajo infantil y horas de trabajo</a:t>
                      </a:r>
                      <a:r>
                        <a:rPr lang="es-419" sz="1200" b="1" noProof="0" dirty="0" smtClean="0"/>
                        <a:t> </a:t>
                      </a:r>
                      <a:endParaRPr lang="es-419" sz="1200" b="1" noProof="0" dirty="0"/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200" b="1" noProof="0" smtClean="0"/>
                        <a:t>Lesionarse, buscar</a:t>
                      </a:r>
                      <a:r>
                        <a:rPr lang="es-419" sz="1200" b="1" baseline="0" noProof="0" smtClean="0"/>
                        <a:t> </a:t>
                      </a:r>
                      <a:r>
                        <a:rPr lang="es-419" sz="1200" b="1" baseline="0" noProof="0" dirty="0" smtClean="0"/>
                        <a:t>ayuda</a:t>
                      </a:r>
                      <a:r>
                        <a:rPr lang="es-419" sz="1200" b="1" noProof="0" dirty="0" smtClean="0"/>
                        <a:t>,</a:t>
                      </a:r>
                      <a:r>
                        <a:rPr lang="es-419" sz="1200" b="1" baseline="0" noProof="0" dirty="0" smtClean="0"/>
                        <a:t> permanecer seguro</a:t>
                      </a:r>
                      <a:r>
                        <a:rPr lang="es-419" sz="1200" b="1" noProof="0" dirty="0" smtClean="0"/>
                        <a:t> </a:t>
                      </a:r>
                      <a:endParaRPr lang="es-419" sz="1200" b="1" noProof="0" dirty="0"/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3642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6081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608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endParaRPr lang="en-US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endParaRPr lang="en-US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6296"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endParaRPr lang="en-US" dirty="0" smtClean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7516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338646" y="3036520"/>
            <a:ext cx="1596832" cy="712907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US" dirty="0" smtClean="0"/>
              <a:t>$200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334779" y="3678322"/>
            <a:ext cx="1581741" cy="729272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dirty="0" smtClean="0"/>
              <a:t>$300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319691" y="4407595"/>
            <a:ext cx="1596830" cy="709154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dirty="0" smtClean="0"/>
              <a:t>$400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334780" y="5116749"/>
            <a:ext cx="1581741" cy="747971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US" dirty="0" smtClean="0"/>
              <a:t>$500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935478" y="2441050"/>
            <a:ext cx="1745792" cy="615900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dirty="0" smtClean="0"/>
              <a:t>$100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916520" y="3043254"/>
            <a:ext cx="1764749" cy="689159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dirty="0" smtClean="0"/>
              <a:t>$200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916521" y="3749426"/>
            <a:ext cx="1764747" cy="658167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dirty="0" smtClean="0"/>
              <a:t>$300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916520" y="4407594"/>
            <a:ext cx="1764748" cy="709155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US" dirty="0" smtClean="0"/>
              <a:t>$400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916521" y="5116750"/>
            <a:ext cx="1764747" cy="747970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dirty="0" smtClean="0"/>
              <a:t>$500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681272" y="2441050"/>
            <a:ext cx="1627818" cy="615900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US" dirty="0" smtClean="0"/>
              <a:t>$100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681270" y="3056950"/>
            <a:ext cx="1638302" cy="700881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US" dirty="0" smtClean="0"/>
              <a:t>$200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681272" y="3732412"/>
            <a:ext cx="1638300" cy="675181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US" dirty="0" smtClean="0"/>
              <a:t>$300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681272" y="4408265"/>
            <a:ext cx="1638300" cy="709155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US" dirty="0" smtClean="0"/>
              <a:t>$400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681272" y="5117420"/>
            <a:ext cx="1638300" cy="747971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US" dirty="0" smtClean="0"/>
              <a:t>$500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319572" y="2438977"/>
            <a:ext cx="1493022" cy="597585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US" dirty="0" smtClean="0"/>
              <a:t>$100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309090" y="3044663"/>
            <a:ext cx="1503504" cy="704764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US" dirty="0" smtClean="0"/>
              <a:t>$200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319572" y="3732412"/>
            <a:ext cx="1493022" cy="675181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US" dirty="0" smtClean="0"/>
              <a:t>$300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309090" y="4407595"/>
            <a:ext cx="1503504" cy="709154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US" dirty="0" smtClean="0"/>
              <a:t>$400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319572" y="5116750"/>
            <a:ext cx="1493022" cy="747970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US" dirty="0" smtClean="0"/>
              <a:t>$500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1334780" y="2441050"/>
            <a:ext cx="1581741" cy="615900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US" dirty="0" smtClean="0"/>
              <a:t>$100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3256057" y="1143000"/>
            <a:ext cx="2286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C00000"/>
                </a:solidFill>
              </a:rPr>
              <a:t>     </a:t>
            </a:r>
            <a:r>
              <a:rPr lang="en-US" sz="2200" dirty="0" err="1" smtClean="0">
                <a:solidFill>
                  <a:srgbClr val="C00000"/>
                </a:solidFill>
              </a:rPr>
              <a:t>Preguntas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1884192" y="2749192"/>
            <a:ext cx="55537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859424" y="4037097"/>
            <a:ext cx="53763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901018" y="3387834"/>
            <a:ext cx="521274" cy="1027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1877062" y="4755346"/>
            <a:ext cx="52000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1875342" y="5472596"/>
            <a:ext cx="521721" cy="1001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3535645" y="2745587"/>
            <a:ext cx="55537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5243173" y="2742856"/>
            <a:ext cx="55537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5210624" y="5465211"/>
            <a:ext cx="55537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6795774" y="2730823"/>
            <a:ext cx="55537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6788396" y="3400404"/>
            <a:ext cx="55537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6788395" y="4066589"/>
            <a:ext cx="55537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6795773" y="4768625"/>
            <a:ext cx="55537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3535645" y="3381008"/>
            <a:ext cx="55537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6788397" y="5467910"/>
            <a:ext cx="55537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3530688" y="4078509"/>
            <a:ext cx="55537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5210623" y="4070002"/>
            <a:ext cx="55537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3521208" y="5470777"/>
            <a:ext cx="55537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5243173" y="3387834"/>
            <a:ext cx="55537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3529062" y="4759429"/>
            <a:ext cx="55537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5264371" y="4758430"/>
            <a:ext cx="55537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Leyes $100"/>
          <p:cNvSpPr/>
          <p:nvPr/>
        </p:nvSpPr>
        <p:spPr>
          <a:xfrm>
            <a:off x="3071543" y="3089268"/>
            <a:ext cx="3276600" cy="19058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anchor="ctr" anchorCtr="1">
            <a:noAutofit/>
          </a:bodyPr>
          <a:lstStyle/>
          <a:p>
            <a:pPr algn="ctr"/>
            <a:r>
              <a:rPr lang="es-ES" dirty="0" smtClean="0">
                <a:solidFill>
                  <a:srgbClr val="C00000"/>
                </a:solidFill>
              </a:rPr>
              <a:t>Estas </a:t>
            </a:r>
            <a:r>
              <a:rPr lang="es-ES" dirty="0">
                <a:solidFill>
                  <a:srgbClr val="C00000"/>
                </a:solidFill>
              </a:rPr>
              <a:t>leyes protegen a los adolescentes de trabajar demasiadas horas, hasta demasiado tarde o desde demasiado </a:t>
            </a:r>
            <a:r>
              <a:rPr lang="es-ES" dirty="0" smtClean="0">
                <a:solidFill>
                  <a:srgbClr val="C00000"/>
                </a:solidFill>
              </a:rPr>
              <a:t>temprano.</a:t>
            </a:r>
            <a:endParaRPr lang="en-US" sz="1000" dirty="0" smtClean="0">
              <a:solidFill>
                <a:srgbClr val="C00000"/>
              </a:solidFill>
            </a:endParaRPr>
          </a:p>
          <a:p>
            <a:pPr algn="r"/>
            <a:endParaRPr lang="en-US" sz="1000" dirty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Click to close </a:t>
            </a:r>
            <a:endParaRPr lang="en-US" sz="1000" dirty="0">
              <a:solidFill>
                <a:srgbClr val="C00000"/>
              </a:solidFill>
            </a:endParaRPr>
          </a:p>
        </p:txBody>
      </p:sp>
      <p:sp>
        <p:nvSpPr>
          <p:cNvPr id="53" name="Trabajo $100"/>
          <p:cNvSpPr/>
          <p:nvPr/>
        </p:nvSpPr>
        <p:spPr>
          <a:xfrm>
            <a:off x="3052406" y="3073286"/>
            <a:ext cx="3276600" cy="14819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anchor="ctr" anchorCtr="1">
            <a:noAutofit/>
          </a:bodyPr>
          <a:lstStyle/>
          <a:p>
            <a:pPr algn="ctr"/>
            <a:endParaRPr lang="en-US" dirty="0" smtClean="0">
              <a:solidFill>
                <a:srgbClr val="C00000"/>
              </a:solidFill>
            </a:endParaRPr>
          </a:p>
          <a:p>
            <a:pPr algn="ctr"/>
            <a:r>
              <a:rPr lang="es-ES" dirty="0" smtClean="0">
                <a:solidFill>
                  <a:srgbClr val="C00000"/>
                </a:solidFill>
              </a:rPr>
              <a:t>Usted </a:t>
            </a:r>
            <a:r>
              <a:rPr lang="es-ES" dirty="0">
                <a:solidFill>
                  <a:srgbClr val="C00000"/>
                </a:solidFill>
              </a:rPr>
              <a:t>tiene que tener estar edad para operar un </a:t>
            </a:r>
            <a:r>
              <a:rPr lang="es-ES" dirty="0" smtClean="0">
                <a:solidFill>
                  <a:srgbClr val="C00000"/>
                </a:solidFill>
              </a:rPr>
              <a:t>montacargas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pPr algn="ctr"/>
            <a:r>
              <a:rPr lang="en-US" sz="1000" dirty="0">
                <a:solidFill>
                  <a:srgbClr val="C00000"/>
                </a:solidFill>
              </a:rPr>
              <a:t> </a:t>
            </a:r>
            <a:r>
              <a:rPr lang="en-US" sz="1000" dirty="0" smtClean="0">
                <a:solidFill>
                  <a:srgbClr val="C00000"/>
                </a:solidFill>
              </a:rPr>
              <a:t>   </a:t>
            </a:r>
          </a:p>
          <a:p>
            <a:pPr algn="r"/>
            <a:endParaRPr lang="en-US" sz="1000" dirty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                        Click </a:t>
            </a:r>
            <a:r>
              <a:rPr lang="en-US" sz="1000" dirty="0">
                <a:solidFill>
                  <a:srgbClr val="C00000"/>
                </a:solidFill>
              </a:rPr>
              <a:t>to close </a:t>
            </a:r>
            <a:endParaRPr lang="en-US" dirty="0" smtClean="0">
              <a:solidFill>
                <a:srgbClr val="C00000"/>
              </a:solidFill>
            </a:endParaRPr>
          </a:p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4" name="Derechos $100"/>
          <p:cNvSpPr/>
          <p:nvPr/>
        </p:nvSpPr>
        <p:spPr>
          <a:xfrm>
            <a:off x="3071543" y="3115922"/>
            <a:ext cx="3276600" cy="14819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/>
          <a:p>
            <a:pPr algn="ctr"/>
            <a:endParaRPr lang="en-US" dirty="0" smtClean="0">
              <a:solidFill>
                <a:srgbClr val="C00000"/>
              </a:solidFill>
            </a:endParaRPr>
          </a:p>
          <a:p>
            <a:pPr algn="ctr"/>
            <a:r>
              <a:rPr lang="en-US" dirty="0">
                <a:solidFill>
                  <a:srgbClr val="C00000"/>
                </a:solidFill>
              </a:rPr>
              <a:t>El </a:t>
            </a:r>
            <a:r>
              <a:rPr lang="en-US" dirty="0" err="1">
                <a:solidFill>
                  <a:srgbClr val="C00000"/>
                </a:solidFill>
              </a:rPr>
              <a:t>ilegal</a:t>
            </a:r>
            <a:r>
              <a:rPr lang="en-US" dirty="0">
                <a:solidFill>
                  <a:srgbClr val="C00000"/>
                </a:solidFill>
              </a:rPr>
              <a:t> que </a:t>
            </a:r>
            <a:r>
              <a:rPr lang="en-US" dirty="0" err="1">
                <a:solidFill>
                  <a:srgbClr val="C00000"/>
                </a:solidFill>
              </a:rPr>
              <a:t>su</a:t>
            </a:r>
            <a:endParaRPr lang="en-US" dirty="0">
              <a:solidFill>
                <a:srgbClr val="C00000"/>
              </a:solidFill>
            </a:endParaRPr>
          </a:p>
          <a:p>
            <a:pPr algn="ctr"/>
            <a:r>
              <a:rPr lang="es-ES" dirty="0">
                <a:solidFill>
                  <a:srgbClr val="C00000"/>
                </a:solidFill>
              </a:rPr>
              <a:t>empleador lo castigue por hacer esto </a:t>
            </a:r>
            <a:r>
              <a:rPr lang="es-ES" dirty="0" smtClean="0">
                <a:solidFill>
                  <a:srgbClr val="C00000"/>
                </a:solidFill>
              </a:rPr>
              <a:t>(</a:t>
            </a:r>
            <a:r>
              <a:rPr lang="es-ES" dirty="0">
                <a:solidFill>
                  <a:srgbClr val="C00000"/>
                </a:solidFill>
              </a:rPr>
              <a:t>mencionar 1)</a:t>
            </a:r>
            <a:r>
              <a:rPr lang="en-US" dirty="0">
                <a:solidFill>
                  <a:srgbClr val="C00000"/>
                </a:solidFill>
              </a:rPr>
              <a:t>. </a:t>
            </a:r>
          </a:p>
          <a:p>
            <a:pPr algn="r"/>
            <a:endParaRPr lang="en-US" sz="1000" dirty="0" smtClean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Click </a:t>
            </a:r>
            <a:r>
              <a:rPr lang="en-US" sz="1000" dirty="0">
                <a:solidFill>
                  <a:srgbClr val="C00000"/>
                </a:solidFill>
              </a:rPr>
              <a:t>to close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5" name="Sufrir $500"/>
          <p:cNvSpPr/>
          <p:nvPr/>
        </p:nvSpPr>
        <p:spPr>
          <a:xfrm>
            <a:off x="3052406" y="3060025"/>
            <a:ext cx="3276600" cy="14819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/>
          <a:p>
            <a:pPr algn="ctr"/>
            <a:r>
              <a:rPr lang="es-ES" dirty="0" smtClean="0">
                <a:solidFill>
                  <a:srgbClr val="C00000"/>
                </a:solidFill>
              </a:rPr>
              <a:t>Estos </a:t>
            </a:r>
            <a:r>
              <a:rPr lang="es-ES" dirty="0">
                <a:solidFill>
                  <a:srgbClr val="C00000"/>
                </a:solidFill>
              </a:rPr>
              <a:t>organismos federales se ocupan de las quejas sobre seguridad y salud en el lugar de </a:t>
            </a:r>
            <a:r>
              <a:rPr lang="es-ES" dirty="0" smtClean="0">
                <a:solidFill>
                  <a:srgbClr val="C00000"/>
                </a:solidFill>
              </a:rPr>
              <a:t>trabajo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pPr algn="r"/>
            <a:endParaRPr lang="en-US" sz="1000" dirty="0" smtClean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 </a:t>
            </a:r>
            <a:r>
              <a:rPr lang="en-US" sz="1000" dirty="0">
                <a:solidFill>
                  <a:srgbClr val="C00000"/>
                </a:solidFill>
              </a:rPr>
              <a:t>Click to close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6" name="Derechos $400"/>
          <p:cNvSpPr/>
          <p:nvPr/>
        </p:nvSpPr>
        <p:spPr>
          <a:xfrm>
            <a:off x="3052406" y="3076143"/>
            <a:ext cx="3276600" cy="14819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anchor="ctr" anchorCtr="1">
            <a:noAutofit/>
          </a:bodyPr>
          <a:lstStyle/>
          <a:p>
            <a:pPr algn="ctr"/>
            <a:r>
              <a:rPr lang="es-ES" dirty="0">
                <a:solidFill>
                  <a:srgbClr val="C00000"/>
                </a:solidFill>
              </a:rPr>
              <a:t>Su empleador debe darle estas protecciones de seguridad y </a:t>
            </a:r>
            <a:r>
              <a:rPr lang="es-ES" dirty="0" smtClean="0">
                <a:solidFill>
                  <a:srgbClr val="C00000"/>
                </a:solidFill>
              </a:rPr>
              <a:t>salud en </a:t>
            </a:r>
            <a:r>
              <a:rPr lang="es-ES" dirty="0">
                <a:solidFill>
                  <a:srgbClr val="C00000"/>
                </a:solidFill>
              </a:rPr>
              <a:t>el trabajo </a:t>
            </a:r>
            <a:r>
              <a:rPr lang="es-ES" dirty="0" smtClean="0">
                <a:solidFill>
                  <a:srgbClr val="C00000"/>
                </a:solidFill>
              </a:rPr>
              <a:t/>
            </a:r>
            <a:br>
              <a:rPr lang="es-ES" dirty="0" smtClean="0">
                <a:solidFill>
                  <a:srgbClr val="C00000"/>
                </a:solidFill>
              </a:rPr>
            </a:br>
            <a:r>
              <a:rPr lang="es-ES" dirty="0" smtClean="0">
                <a:solidFill>
                  <a:srgbClr val="C00000"/>
                </a:solidFill>
              </a:rPr>
              <a:t>(</a:t>
            </a:r>
            <a:r>
              <a:rPr lang="es-ES" dirty="0">
                <a:solidFill>
                  <a:srgbClr val="C00000"/>
                </a:solidFill>
              </a:rPr>
              <a:t>mencionar 2)</a:t>
            </a:r>
            <a:r>
              <a:rPr lang="en-US" dirty="0">
                <a:solidFill>
                  <a:srgbClr val="C00000"/>
                </a:solidFill>
              </a:rPr>
              <a:t>. </a:t>
            </a: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Click to close </a:t>
            </a:r>
            <a:endParaRPr lang="en-US" sz="1000" dirty="0">
              <a:solidFill>
                <a:srgbClr val="C00000"/>
              </a:solidFill>
            </a:endParaRPr>
          </a:p>
        </p:txBody>
      </p:sp>
      <p:sp>
        <p:nvSpPr>
          <p:cNvPr id="57" name="Sufrir $300"/>
          <p:cNvSpPr/>
          <p:nvPr/>
        </p:nvSpPr>
        <p:spPr>
          <a:xfrm>
            <a:off x="2886411" y="3069864"/>
            <a:ext cx="3513098" cy="15768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anchor="ctr" anchorCtr="1">
            <a:noAutofit/>
          </a:bodyPr>
          <a:lstStyle/>
          <a:p>
            <a:pPr algn="ctr"/>
            <a:r>
              <a:rPr lang="es-ES" dirty="0" smtClean="0">
                <a:solidFill>
                  <a:srgbClr val="C00000"/>
                </a:solidFill>
              </a:rPr>
              <a:t>Puede </a:t>
            </a:r>
            <a:r>
              <a:rPr lang="es-ES" dirty="0">
                <a:solidFill>
                  <a:srgbClr val="C00000"/>
                </a:solidFill>
              </a:rPr>
              <a:t>preservar su seguridad en el trabajo haciendo estas cosas </a:t>
            </a:r>
            <a:br>
              <a:rPr lang="es-ES" dirty="0">
                <a:solidFill>
                  <a:srgbClr val="C00000"/>
                </a:solidFill>
              </a:rPr>
            </a:br>
            <a:r>
              <a:rPr lang="es-ES" dirty="0">
                <a:solidFill>
                  <a:srgbClr val="C00000"/>
                </a:solidFill>
              </a:rPr>
              <a:t>(mencionar 2</a:t>
            </a:r>
            <a:r>
              <a:rPr lang="es-ES" dirty="0" smtClean="0">
                <a:solidFill>
                  <a:srgbClr val="C00000"/>
                </a:solidFill>
              </a:rPr>
              <a:t>)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pPr algn="ctr"/>
            <a:endParaRPr lang="en-US" sz="1000" dirty="0" smtClean="0">
              <a:solidFill>
                <a:srgbClr val="C00000"/>
              </a:solidFill>
            </a:endParaRPr>
          </a:p>
          <a:p>
            <a:pPr algn="r"/>
            <a:endParaRPr lang="en-US" sz="1000" dirty="0" smtClean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Click </a:t>
            </a:r>
            <a:r>
              <a:rPr lang="en-US" sz="1000" dirty="0">
                <a:solidFill>
                  <a:srgbClr val="C00000"/>
                </a:solidFill>
              </a:rPr>
              <a:t>to close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8" name="Sufrir $100"/>
          <p:cNvSpPr/>
          <p:nvPr/>
        </p:nvSpPr>
        <p:spPr>
          <a:xfrm>
            <a:off x="3071543" y="3134351"/>
            <a:ext cx="3121962" cy="14819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/>
          <a:p>
            <a:pPr algn="ctr"/>
            <a:endParaRPr lang="en-US" dirty="0" smtClean="0">
              <a:solidFill>
                <a:srgbClr val="C00000"/>
              </a:solidFill>
            </a:endParaRPr>
          </a:p>
          <a:p>
            <a:pPr algn="ctr"/>
            <a:r>
              <a:rPr lang="es-ES" dirty="0">
                <a:solidFill>
                  <a:srgbClr val="C00000"/>
                </a:solidFill>
              </a:rPr>
              <a:t>Si se lastima en el trabajo, debe seguir estos </a:t>
            </a:r>
            <a:r>
              <a:rPr lang="es-ES" dirty="0" smtClean="0">
                <a:solidFill>
                  <a:srgbClr val="C00000"/>
                </a:solidFill>
              </a:rPr>
              <a:t>pasos</a:t>
            </a:r>
            <a:br>
              <a:rPr lang="es-ES" dirty="0" smtClean="0">
                <a:solidFill>
                  <a:srgbClr val="C00000"/>
                </a:solidFill>
              </a:rPr>
            </a:br>
            <a:r>
              <a:rPr lang="es-ES" dirty="0" smtClean="0">
                <a:solidFill>
                  <a:srgbClr val="C00000"/>
                </a:solidFill>
              </a:rPr>
              <a:t>(mencionar </a:t>
            </a:r>
            <a:r>
              <a:rPr lang="es-ES" dirty="0">
                <a:solidFill>
                  <a:srgbClr val="C00000"/>
                </a:solidFill>
              </a:rPr>
              <a:t>2</a:t>
            </a:r>
            <a:r>
              <a:rPr lang="es-ES" dirty="0" smtClean="0">
                <a:solidFill>
                  <a:srgbClr val="C00000"/>
                </a:solidFill>
              </a:rPr>
              <a:t>)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pPr algn="r"/>
            <a:endParaRPr lang="en-US" sz="1000" dirty="0" smtClean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Click to close </a:t>
            </a:r>
            <a:endParaRPr lang="en-US" sz="1000" dirty="0">
              <a:solidFill>
                <a:srgbClr val="C00000"/>
              </a:solidFill>
            </a:endParaRPr>
          </a:p>
        </p:txBody>
      </p:sp>
      <p:sp>
        <p:nvSpPr>
          <p:cNvPr id="59" name="Sufrir $400"/>
          <p:cNvSpPr/>
          <p:nvPr/>
        </p:nvSpPr>
        <p:spPr>
          <a:xfrm>
            <a:off x="2994390" y="3103244"/>
            <a:ext cx="3276600" cy="14819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anchor="b" anchorCtr="1">
            <a:noAutofit/>
          </a:bodyPr>
          <a:lstStyle/>
          <a:p>
            <a:pPr algn="ctr"/>
            <a:r>
              <a:rPr lang="es-ES" dirty="0">
                <a:solidFill>
                  <a:srgbClr val="C00000"/>
                </a:solidFill>
              </a:rPr>
              <a:t>Este organismo federal se ocupa de las quejas sobre salarios y horarios de </a:t>
            </a:r>
            <a:r>
              <a:rPr lang="es-ES" dirty="0" smtClean="0">
                <a:solidFill>
                  <a:srgbClr val="C00000"/>
                </a:solidFill>
              </a:rPr>
              <a:t>trabajo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pPr algn="ctr"/>
            <a:endParaRPr lang="en-US" dirty="0" smtClean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Click to close </a:t>
            </a:r>
            <a:endParaRPr lang="en-US" sz="1000" dirty="0">
              <a:solidFill>
                <a:srgbClr val="C00000"/>
              </a:solidFill>
            </a:endParaRPr>
          </a:p>
        </p:txBody>
      </p:sp>
      <p:sp>
        <p:nvSpPr>
          <p:cNvPr id="60" name="Derechos $500"/>
          <p:cNvSpPr/>
          <p:nvPr/>
        </p:nvSpPr>
        <p:spPr>
          <a:xfrm>
            <a:off x="3004781" y="3065144"/>
            <a:ext cx="3276600" cy="14819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anchor="ctr" anchorCtr="1">
            <a:noAutofit/>
          </a:bodyPr>
          <a:lstStyle/>
          <a:p>
            <a:pPr algn="ctr"/>
            <a:endParaRPr lang="en-US" dirty="0" smtClean="0">
              <a:solidFill>
                <a:srgbClr val="C00000"/>
              </a:solidFill>
            </a:endParaRPr>
          </a:p>
          <a:p>
            <a:pPr algn="ctr"/>
            <a:r>
              <a:rPr lang="es-ES" dirty="0">
                <a:solidFill>
                  <a:srgbClr val="C00000"/>
                </a:solidFill>
              </a:rPr>
              <a:t>Los trabajadores tienen derechos en el trabajo, incluidos estos (mencionar 2</a:t>
            </a:r>
            <a:r>
              <a:rPr lang="es-ES" dirty="0" smtClean="0">
                <a:solidFill>
                  <a:srgbClr val="C00000"/>
                </a:solidFill>
              </a:rPr>
              <a:t>)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pPr algn="r"/>
            <a:endParaRPr lang="en-US" sz="1000" dirty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Click to close </a:t>
            </a:r>
            <a:endParaRPr lang="en-US" sz="1000" dirty="0">
              <a:solidFill>
                <a:srgbClr val="C00000"/>
              </a:solidFill>
            </a:endParaRPr>
          </a:p>
        </p:txBody>
      </p:sp>
      <p:sp>
        <p:nvSpPr>
          <p:cNvPr id="61" name="Trabajo $300"/>
          <p:cNvSpPr/>
          <p:nvPr/>
        </p:nvSpPr>
        <p:spPr>
          <a:xfrm>
            <a:off x="3004781" y="3048124"/>
            <a:ext cx="3276600" cy="175247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/>
          <a:p>
            <a:pPr algn="ctr"/>
            <a:r>
              <a:rPr lang="es-ES" dirty="0" smtClean="0">
                <a:solidFill>
                  <a:srgbClr val="C00000"/>
                </a:solidFill>
              </a:rPr>
              <a:t>Algunos </a:t>
            </a:r>
            <a:r>
              <a:rPr lang="es-ES" dirty="0">
                <a:solidFill>
                  <a:srgbClr val="C00000"/>
                </a:solidFill>
              </a:rPr>
              <a:t>estados requieren que los adolescentes menores de 18 años que todavía están en la escuela obtengan esto antes de comenzar un </a:t>
            </a:r>
            <a:r>
              <a:rPr lang="es-ES" dirty="0" smtClean="0">
                <a:solidFill>
                  <a:srgbClr val="C00000"/>
                </a:solidFill>
              </a:rPr>
              <a:t>trabajo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pPr algn="r"/>
            <a:endParaRPr lang="en-US" sz="1000" dirty="0" smtClean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Click </a:t>
            </a:r>
            <a:r>
              <a:rPr lang="en-US" sz="1000" dirty="0">
                <a:solidFill>
                  <a:srgbClr val="C00000"/>
                </a:solidFill>
              </a:rPr>
              <a:t>to close </a:t>
            </a:r>
          </a:p>
          <a:p>
            <a:pPr algn="ctr"/>
            <a:endParaRPr lang="en-US" dirty="0" smtClean="0">
              <a:solidFill>
                <a:srgbClr val="C00000"/>
              </a:solidFill>
            </a:endParaRPr>
          </a:p>
        </p:txBody>
      </p:sp>
      <p:sp>
        <p:nvSpPr>
          <p:cNvPr id="62" name="Trabajo $400"/>
          <p:cNvSpPr/>
          <p:nvPr/>
        </p:nvSpPr>
        <p:spPr>
          <a:xfrm>
            <a:off x="2994224" y="3115923"/>
            <a:ext cx="3276600" cy="14819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anchor="ctr" anchorCtr="1">
            <a:noAutofit/>
          </a:bodyPr>
          <a:lstStyle/>
          <a:p>
            <a:pPr algn="ctr"/>
            <a:r>
              <a:rPr lang="es-ES" dirty="0" smtClean="0">
                <a:solidFill>
                  <a:srgbClr val="C00000"/>
                </a:solidFill>
              </a:rPr>
              <a:t>Es </a:t>
            </a:r>
            <a:r>
              <a:rPr lang="es-ES" dirty="0">
                <a:solidFill>
                  <a:srgbClr val="C00000"/>
                </a:solidFill>
              </a:rPr>
              <a:t>ilegal que los jóvenes de 14 y </a:t>
            </a:r>
            <a:br>
              <a:rPr lang="es-ES" dirty="0">
                <a:solidFill>
                  <a:srgbClr val="C00000"/>
                </a:solidFill>
              </a:rPr>
            </a:br>
            <a:r>
              <a:rPr lang="es-ES" dirty="0">
                <a:solidFill>
                  <a:srgbClr val="C00000"/>
                </a:solidFill>
              </a:rPr>
              <a:t>15 años hagan algunos trabajos, incluidos estos (mencionar 2</a:t>
            </a:r>
            <a:r>
              <a:rPr lang="es-ES" dirty="0" smtClean="0">
                <a:solidFill>
                  <a:srgbClr val="C00000"/>
                </a:solidFill>
              </a:rPr>
              <a:t>)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pPr algn="ctr"/>
            <a:r>
              <a:rPr lang="en-US" sz="1000" dirty="0">
                <a:solidFill>
                  <a:srgbClr val="C00000"/>
                </a:solidFill>
              </a:rPr>
              <a:t> </a:t>
            </a:r>
            <a:endParaRPr lang="en-US" sz="1000" dirty="0" smtClean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 Click </a:t>
            </a:r>
            <a:r>
              <a:rPr lang="en-US" sz="1000" dirty="0">
                <a:solidFill>
                  <a:srgbClr val="C00000"/>
                </a:solidFill>
              </a:rPr>
              <a:t>to close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3" name="Trabajo $500"/>
          <p:cNvSpPr/>
          <p:nvPr/>
        </p:nvSpPr>
        <p:spPr>
          <a:xfrm>
            <a:off x="3073369" y="3069864"/>
            <a:ext cx="3276600" cy="14819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anchor="b" anchorCtr="1">
            <a:noAutofit/>
          </a:bodyPr>
          <a:lstStyle/>
          <a:p>
            <a:pPr algn="ctr"/>
            <a:r>
              <a:rPr lang="es-ES" dirty="0">
                <a:solidFill>
                  <a:srgbClr val="C00000"/>
                </a:solidFill>
              </a:rPr>
              <a:t>Es ilegal que los adolescentes</a:t>
            </a:r>
          </a:p>
          <a:p>
            <a:pPr algn="ctr"/>
            <a:r>
              <a:rPr lang="es-ES" dirty="0">
                <a:solidFill>
                  <a:srgbClr val="C00000"/>
                </a:solidFill>
              </a:rPr>
              <a:t>menores </a:t>
            </a:r>
            <a:r>
              <a:rPr lang="es-ES" dirty="0" smtClean="0">
                <a:solidFill>
                  <a:srgbClr val="C00000"/>
                </a:solidFill>
              </a:rPr>
              <a:t>de 18 </a:t>
            </a:r>
            <a:r>
              <a:rPr lang="es-ES" dirty="0">
                <a:solidFill>
                  <a:srgbClr val="C00000"/>
                </a:solidFill>
              </a:rPr>
              <a:t>años realicen este tipo de trabajo en la construcción (mencionar 2)</a:t>
            </a:r>
            <a:r>
              <a:rPr lang="en-US" dirty="0">
                <a:solidFill>
                  <a:srgbClr val="C00000"/>
                </a:solidFill>
              </a:rPr>
              <a:t>.</a:t>
            </a:r>
          </a:p>
          <a:p>
            <a:pPr algn="ctr"/>
            <a:endParaRPr lang="en-US" sz="1000" dirty="0" smtClean="0">
              <a:solidFill>
                <a:srgbClr val="C00000"/>
              </a:solidFill>
            </a:endParaRPr>
          </a:p>
          <a:p>
            <a:pPr algn="ctr"/>
            <a:r>
              <a:rPr lang="en-US" sz="1000" dirty="0">
                <a:solidFill>
                  <a:srgbClr val="C00000"/>
                </a:solidFill>
              </a:rPr>
              <a:t>	</a:t>
            </a:r>
            <a:r>
              <a:rPr lang="en-US" sz="1000" dirty="0" smtClean="0">
                <a:solidFill>
                  <a:srgbClr val="C00000"/>
                </a:solidFill>
              </a:rPr>
              <a:t>	             Click to close</a:t>
            </a:r>
            <a:endParaRPr lang="en-US" sz="1000" dirty="0">
              <a:solidFill>
                <a:srgbClr val="C00000"/>
              </a:solidFill>
            </a:endParaRPr>
          </a:p>
        </p:txBody>
      </p:sp>
      <p:sp>
        <p:nvSpPr>
          <p:cNvPr id="64" name="Derechos $200"/>
          <p:cNvSpPr/>
          <p:nvPr/>
        </p:nvSpPr>
        <p:spPr>
          <a:xfrm>
            <a:off x="3004781" y="3124826"/>
            <a:ext cx="3276600" cy="14819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anchor="ctr" anchorCtr="1">
            <a:noAutofit/>
          </a:bodyPr>
          <a:lstStyle/>
          <a:p>
            <a:pPr algn="ctr"/>
            <a:r>
              <a:rPr lang="es-ES" dirty="0">
                <a:solidFill>
                  <a:srgbClr val="C00000"/>
                </a:solidFill>
              </a:rPr>
              <a:t>La ley dice que su empleador debe pagarle esta cantidad por hora, el salario mínimo del </a:t>
            </a:r>
            <a:r>
              <a:rPr lang="es-ES" dirty="0" smtClean="0">
                <a:solidFill>
                  <a:srgbClr val="C00000"/>
                </a:solidFill>
              </a:rPr>
              <a:t>estado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pPr algn="r"/>
            <a:endParaRPr lang="en-US" sz="500" dirty="0" smtClean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 </a:t>
            </a:r>
            <a:r>
              <a:rPr lang="en-US" sz="1000" dirty="0">
                <a:solidFill>
                  <a:srgbClr val="C00000"/>
                </a:solidFill>
              </a:rPr>
              <a:t>Click to close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5" name="Trabajo $200"/>
          <p:cNvSpPr/>
          <p:nvPr/>
        </p:nvSpPr>
        <p:spPr>
          <a:xfrm>
            <a:off x="2994390" y="3056950"/>
            <a:ext cx="3276600" cy="12732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/>
          <a:p>
            <a:pPr algn="ctr"/>
            <a:r>
              <a:rPr lang="es-ES" dirty="0" smtClean="0">
                <a:solidFill>
                  <a:srgbClr val="C00000"/>
                </a:solidFill>
              </a:rPr>
              <a:t>Es </a:t>
            </a:r>
            <a:r>
              <a:rPr lang="es-ES" dirty="0">
                <a:solidFill>
                  <a:srgbClr val="C00000"/>
                </a:solidFill>
              </a:rPr>
              <a:t>ilegal que los adolescentes menores de </a:t>
            </a:r>
            <a:r>
              <a:rPr lang="es-ES" dirty="0" smtClean="0">
                <a:solidFill>
                  <a:srgbClr val="C00000"/>
                </a:solidFill>
              </a:rPr>
              <a:t>18 </a:t>
            </a:r>
            <a:r>
              <a:rPr lang="es-ES" dirty="0">
                <a:solidFill>
                  <a:srgbClr val="C00000"/>
                </a:solidFill>
              </a:rPr>
              <a:t>años operen estas máquinas (mencionar 2</a:t>
            </a:r>
            <a:r>
              <a:rPr lang="es-ES" dirty="0" smtClean="0">
                <a:solidFill>
                  <a:srgbClr val="C00000"/>
                </a:solidFill>
              </a:rPr>
              <a:t>).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</a:p>
          <a:p>
            <a:pPr algn="r"/>
            <a:endParaRPr lang="en-US" sz="1000" dirty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Click </a:t>
            </a:r>
            <a:r>
              <a:rPr lang="en-US" sz="1000" dirty="0">
                <a:solidFill>
                  <a:srgbClr val="C00000"/>
                </a:solidFill>
              </a:rPr>
              <a:t>to close </a:t>
            </a:r>
          </a:p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6" name="Leyes $200"/>
          <p:cNvSpPr/>
          <p:nvPr/>
        </p:nvSpPr>
        <p:spPr>
          <a:xfrm>
            <a:off x="2931609" y="3161200"/>
            <a:ext cx="3422944" cy="17481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anchor="ctr" anchorCtr="1">
            <a:noAutofit/>
          </a:bodyPr>
          <a:lstStyle/>
          <a:p>
            <a:pPr algn="ctr"/>
            <a:r>
              <a:rPr lang="es-ES" dirty="0">
                <a:solidFill>
                  <a:srgbClr val="C00000"/>
                </a:solidFill>
              </a:rPr>
              <a:t>Al cumplir esta edad, el trabajador ya no está protegido por las leyes de trabajo </a:t>
            </a:r>
            <a:r>
              <a:rPr lang="es-ES" dirty="0" smtClean="0">
                <a:solidFill>
                  <a:srgbClr val="C00000"/>
                </a:solidFill>
              </a:rPr>
              <a:t>infantil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  <a:endParaRPr lang="en-US" sz="1000" dirty="0">
              <a:solidFill>
                <a:srgbClr val="C00000"/>
              </a:solidFill>
            </a:endParaRPr>
          </a:p>
          <a:p>
            <a:pPr algn="r"/>
            <a:endParaRPr lang="en-US" sz="1000" dirty="0" smtClean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 </a:t>
            </a:r>
            <a:r>
              <a:rPr lang="en-US" sz="1000" dirty="0">
                <a:solidFill>
                  <a:srgbClr val="C00000"/>
                </a:solidFill>
              </a:rPr>
              <a:t>Click to close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7" name="Sufrir $200"/>
          <p:cNvSpPr/>
          <p:nvPr/>
        </p:nvSpPr>
        <p:spPr>
          <a:xfrm>
            <a:off x="2783483" y="3069864"/>
            <a:ext cx="3856372" cy="19516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lIns="457200" rIns="457200" anchor="ctr">
            <a:noAutofit/>
          </a:bodyPr>
          <a:lstStyle/>
          <a:p>
            <a:r>
              <a:rPr lang="es-ES" dirty="0">
                <a:solidFill>
                  <a:srgbClr val="C00000"/>
                </a:solidFill>
              </a:rPr>
              <a:t>Este tipo de seguro paga los salarios y beneficios médicos de los trabajadores heridos en el trabajo. A cambio, el trabajador renuncia al derecho de demandar al empleador</a:t>
            </a:r>
            <a:r>
              <a:rPr lang="es-ES" dirty="0" smtClean="0">
                <a:solidFill>
                  <a:srgbClr val="C00000"/>
                </a:solidFill>
              </a:rPr>
              <a:t>.</a:t>
            </a:r>
            <a:endParaRPr lang="en-US" dirty="0" smtClean="0">
              <a:solidFill>
                <a:srgbClr val="C00000"/>
              </a:solidFill>
            </a:endParaRPr>
          </a:p>
          <a:p>
            <a:endParaRPr lang="en-US" sz="500" dirty="0" smtClean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	                                  </a:t>
            </a:r>
            <a:r>
              <a:rPr lang="en-US" sz="1000" dirty="0">
                <a:solidFill>
                  <a:srgbClr val="C00000"/>
                </a:solidFill>
              </a:rPr>
              <a:t>Click to close </a:t>
            </a:r>
          </a:p>
        </p:txBody>
      </p:sp>
      <p:sp>
        <p:nvSpPr>
          <p:cNvPr id="68" name="Derechos $300"/>
          <p:cNvSpPr/>
          <p:nvPr/>
        </p:nvSpPr>
        <p:spPr>
          <a:xfrm>
            <a:off x="2994390" y="3096644"/>
            <a:ext cx="3276600" cy="14819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lIns="0" rIns="0" anchor="ctr" anchorCtr="1">
            <a:no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/>
            </a:r>
            <a:br>
              <a:rPr lang="en-US" dirty="0">
                <a:solidFill>
                  <a:srgbClr val="C00000"/>
                </a:solidFill>
              </a:rPr>
            </a:br>
            <a:r>
              <a:rPr lang="es-ES" dirty="0">
                <a:solidFill>
                  <a:srgbClr val="C00000"/>
                </a:solidFill>
              </a:rPr>
              <a:t>Estos son dos derechos que tiene si se lastima en el </a:t>
            </a:r>
            <a:r>
              <a:rPr lang="es-ES" dirty="0" smtClean="0">
                <a:solidFill>
                  <a:srgbClr val="C00000"/>
                </a:solidFill>
              </a:rPr>
              <a:t>trabajo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  <a:endParaRPr lang="en-US" sz="1000" dirty="0">
              <a:solidFill>
                <a:srgbClr val="C00000"/>
              </a:solidFill>
            </a:endParaRPr>
          </a:p>
          <a:p>
            <a:pPr algn="r"/>
            <a:endParaRPr lang="en-US" sz="1000" dirty="0">
              <a:solidFill>
                <a:srgbClr val="C00000"/>
              </a:solidFill>
            </a:endParaRPr>
          </a:p>
          <a:p>
            <a:pPr algn="r"/>
            <a:endParaRPr lang="en-US" sz="1000" dirty="0" smtClean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 </a:t>
            </a:r>
            <a:r>
              <a:rPr lang="en-US" sz="1000" dirty="0">
                <a:solidFill>
                  <a:srgbClr val="C00000"/>
                </a:solidFill>
              </a:rPr>
              <a:t>Click to close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9" name="Leyes $300"/>
          <p:cNvSpPr/>
          <p:nvPr/>
        </p:nvSpPr>
        <p:spPr>
          <a:xfrm>
            <a:off x="2966595" y="3103244"/>
            <a:ext cx="3352972" cy="15658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lIns="274320" tIns="45720" rIns="0" bIns="0" anchor="ctr" anchorCtr="1">
            <a:no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es-ES" dirty="0" smtClean="0">
                <a:solidFill>
                  <a:srgbClr val="C00000"/>
                </a:solidFill>
              </a:rPr>
              <a:t>La ley de Oklahoma establece que los jóvenes de 14 y 15 años pueden trabajar hasta esta hora por la noche si el día siguiente tienen escuela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pPr algn="r"/>
            <a:r>
              <a:rPr lang="en-US" sz="500" dirty="0" smtClean="0">
                <a:solidFill>
                  <a:srgbClr val="C00000"/>
                </a:solidFill>
              </a:rPr>
              <a:t>                                                              </a:t>
            </a:r>
            <a:r>
              <a:rPr lang="en-US" sz="1000" dirty="0" smtClean="0">
                <a:solidFill>
                  <a:srgbClr val="C00000"/>
                </a:solidFill>
              </a:rPr>
              <a:t>Click to close </a:t>
            </a:r>
          </a:p>
          <a:p>
            <a:pPr algn="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70" name="Leyes $400"/>
          <p:cNvSpPr/>
          <p:nvPr/>
        </p:nvSpPr>
        <p:spPr>
          <a:xfrm>
            <a:off x="2981198" y="2402295"/>
            <a:ext cx="3318527" cy="21689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anchor="b" anchorCtr="1">
            <a:noAutofit/>
          </a:bodyPr>
          <a:lstStyle/>
          <a:p>
            <a:pPr algn="ctr"/>
            <a:r>
              <a:rPr lang="es-ES" dirty="0">
                <a:solidFill>
                  <a:srgbClr val="C00000"/>
                </a:solidFill>
              </a:rPr>
              <a:t>La ley de </a:t>
            </a:r>
            <a:r>
              <a:rPr lang="es-ES" dirty="0" smtClean="0">
                <a:solidFill>
                  <a:srgbClr val="C00000"/>
                </a:solidFill>
              </a:rPr>
              <a:t>Oklahoma </a:t>
            </a:r>
            <a:r>
              <a:rPr lang="es-ES" dirty="0">
                <a:solidFill>
                  <a:srgbClr val="C00000"/>
                </a:solidFill>
              </a:rPr>
              <a:t>establece que este es el horario máximo hasta el que pueden trabajar los jóvenes de 16 y 17 años por la noche si el día siguiente tienen </a:t>
            </a:r>
            <a:r>
              <a:rPr lang="es-ES" dirty="0" smtClean="0">
                <a:solidFill>
                  <a:srgbClr val="C00000"/>
                </a:solidFill>
              </a:rPr>
              <a:t>escuela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pPr algn="r"/>
            <a:endParaRPr lang="en-US" sz="1000" dirty="0" smtClean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Click to close </a:t>
            </a:r>
            <a:endParaRPr lang="en-US" sz="1000" dirty="0">
              <a:solidFill>
                <a:srgbClr val="C00000"/>
              </a:solidFill>
            </a:endParaRPr>
          </a:p>
        </p:txBody>
      </p:sp>
      <p:sp>
        <p:nvSpPr>
          <p:cNvPr id="71" name="Leyes $500"/>
          <p:cNvSpPr/>
          <p:nvPr/>
        </p:nvSpPr>
        <p:spPr>
          <a:xfrm>
            <a:off x="2895570" y="2928204"/>
            <a:ext cx="3495022" cy="18041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tIns="91440" anchor="ctr" anchorCtr="1">
            <a:noAutofit/>
          </a:bodyPr>
          <a:lstStyle/>
          <a:p>
            <a:pPr algn="ctr"/>
            <a:r>
              <a:rPr lang="es-ES" dirty="0">
                <a:solidFill>
                  <a:srgbClr val="C00000"/>
                </a:solidFill>
              </a:rPr>
              <a:t>La ley de </a:t>
            </a:r>
            <a:r>
              <a:rPr lang="es-ES" dirty="0" smtClean="0">
                <a:solidFill>
                  <a:srgbClr val="C00000"/>
                </a:solidFill>
              </a:rPr>
              <a:t>Oklahoma </a:t>
            </a:r>
            <a:r>
              <a:rPr lang="es-ES" dirty="0">
                <a:solidFill>
                  <a:srgbClr val="C00000"/>
                </a:solidFill>
              </a:rPr>
              <a:t>establece que esta es la cantidad máxima de horas que pueden trabajar los jóvenes de 14 y 15 años en una semana escolar</a:t>
            </a:r>
            <a:r>
              <a:rPr lang="es-ES" dirty="0" smtClean="0">
                <a:solidFill>
                  <a:srgbClr val="C00000"/>
                </a:solidFill>
              </a:rPr>
              <a:t>.</a:t>
            </a:r>
            <a:r>
              <a:rPr lang="en-US" dirty="0" smtClean="0">
                <a:solidFill>
                  <a:srgbClr val="C00000"/>
                </a:solidFill>
              </a:rPr>
              <a:t/>
            </a:r>
            <a:br>
              <a:rPr lang="en-US" dirty="0" smtClean="0">
                <a:solidFill>
                  <a:srgbClr val="C00000"/>
                </a:solidFill>
              </a:rPr>
            </a:br>
            <a:endParaRPr lang="en-US" sz="500" dirty="0" smtClean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Click </a:t>
            </a:r>
            <a:r>
              <a:rPr lang="en-US" sz="1000" dirty="0">
                <a:solidFill>
                  <a:srgbClr val="C00000"/>
                </a:solidFill>
              </a:rPr>
              <a:t>to close 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56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s-419" sz="3200" dirty="0">
                <a:solidFill>
                  <a:srgbClr val="F0502D"/>
                </a:solidFill>
              </a:rPr>
              <a:t>Conozca sus </a:t>
            </a:r>
            <a:r>
              <a:rPr lang="es-419" sz="3200" dirty="0" smtClean="0">
                <a:solidFill>
                  <a:srgbClr val="F0502D"/>
                </a:solidFill>
              </a:rPr>
              <a:t>derechos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: </a:t>
            </a:r>
            <a:r>
              <a:rPr lang="es-419" sz="3200" dirty="0">
                <a:solidFill>
                  <a:srgbClr val="F0502D"/>
                </a:solidFill>
              </a:rPr>
              <a:t>Puntos principales</a:t>
            </a:r>
            <a:endParaRPr lang="en-US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33499"/>
            <a:ext cx="8153401" cy="4838701"/>
          </a:xfrm>
        </p:spPr>
        <p:txBody>
          <a:bodyPr>
            <a:noAutofit/>
          </a:bodyPr>
          <a:lstStyle/>
          <a:p>
            <a:pPr lvl="0"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</a:pPr>
            <a:r>
              <a:rPr lang="es-419" sz="1800" b="0" dirty="0" smtClean="0">
                <a:solidFill>
                  <a:srgbClr val="1F396A"/>
                </a:solidFill>
                <a:latin typeface="+mn-lt"/>
              </a:rPr>
              <a:t>La </a:t>
            </a:r>
            <a:r>
              <a:rPr lang="es-419" sz="1800" b="0" dirty="0">
                <a:solidFill>
                  <a:srgbClr val="1F396A"/>
                </a:solidFill>
                <a:latin typeface="+mn-lt"/>
              </a:rPr>
              <a:t>Administración de Seguridad y Salud Ocupacional (OSHA) hace cumplir las leyes de seguridad y salud que protegen a los trabajadores de los peligros laborales. La ley de la OSHA indica que el empleador es responsable de proporcionar equipo de seguridad, capacitación y un lugar de trabajo seguro y saludable. </a:t>
            </a:r>
            <a:endParaRPr lang="en-US" sz="1800" b="0" dirty="0">
              <a:solidFill>
                <a:srgbClr val="1F396A"/>
              </a:solidFill>
              <a:latin typeface="+mn-lt"/>
            </a:endParaRPr>
          </a:p>
          <a:p>
            <a:pPr lvl="0"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</a:pPr>
            <a:r>
              <a:rPr lang="es-419" sz="1800" b="0" dirty="0" smtClean="0">
                <a:solidFill>
                  <a:srgbClr val="1F396A"/>
                </a:solidFill>
                <a:latin typeface="+mn-lt"/>
              </a:rPr>
              <a:t>Informe </a:t>
            </a:r>
            <a:r>
              <a:rPr lang="es-419" sz="1800" b="0" dirty="0">
                <a:solidFill>
                  <a:srgbClr val="1F396A"/>
                </a:solidFill>
                <a:latin typeface="+mn-lt"/>
              </a:rPr>
              <a:t>al supervisor de inmediato si usted se lesiona en el trabajo. Usted no puede ser despedido por informar peligros laborales u otro tipo de problemas de seguridad. </a:t>
            </a:r>
            <a:endParaRPr lang="en-US" sz="1800" b="0" dirty="0">
              <a:solidFill>
                <a:srgbClr val="1F396A"/>
              </a:solidFill>
              <a:latin typeface="+mn-lt"/>
            </a:endParaRPr>
          </a:p>
          <a:p>
            <a:pPr lvl="0"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</a:pPr>
            <a:r>
              <a:rPr lang="es-419" sz="1800" b="0" dirty="0" smtClean="0">
                <a:solidFill>
                  <a:srgbClr val="1F396A"/>
                </a:solidFill>
                <a:latin typeface="+mn-lt"/>
              </a:rPr>
              <a:t>Los </a:t>
            </a:r>
            <a:r>
              <a:rPr lang="es-419" sz="1800" b="0" dirty="0">
                <a:solidFill>
                  <a:srgbClr val="1F396A"/>
                </a:solidFill>
                <a:latin typeface="+mn-lt"/>
              </a:rPr>
              <a:t>Departamentos Estatales y Federales de Trabajo hacen cumplir las leyes de trabajo infantil. La Comisión para la Igualdad de Oportunidades en el Empleo (EEOC) de EE. UU. protege a los trabajadores de la discriminación y los peligros en el </a:t>
            </a:r>
            <a:r>
              <a:rPr lang="es-419" sz="1800" b="0" dirty="0" smtClean="0">
                <a:solidFill>
                  <a:srgbClr val="1F396A"/>
                </a:solidFill>
                <a:latin typeface="+mn-lt"/>
              </a:rPr>
              <a:t>trabajo.</a:t>
            </a:r>
            <a:endParaRPr lang="en-US" sz="1800" b="0" dirty="0">
              <a:solidFill>
                <a:srgbClr val="1F396A"/>
              </a:solidFill>
              <a:latin typeface="+mn-lt"/>
            </a:endParaRPr>
          </a:p>
          <a:p>
            <a:pPr lvl="0"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</a:pPr>
            <a:r>
              <a:rPr lang="es-419" sz="1800" b="0" dirty="0" smtClean="0">
                <a:solidFill>
                  <a:srgbClr val="1F396A"/>
                </a:solidFill>
                <a:latin typeface="+mn-lt"/>
              </a:rPr>
              <a:t>Las </a:t>
            </a:r>
            <a:r>
              <a:rPr lang="es-419" sz="1800" b="0" dirty="0">
                <a:solidFill>
                  <a:srgbClr val="1F396A"/>
                </a:solidFill>
                <a:latin typeface="+mn-lt"/>
              </a:rPr>
              <a:t>leyes de trabajo infantil protegen a los adolescentes de trabajar demasiadas horas, hasta demasiado tarde, desde demasiado temprano o en ciertos trabajos peligrosos. </a:t>
            </a:r>
            <a:endParaRPr lang="en-US" sz="1800" b="0" dirty="0">
              <a:solidFill>
                <a:srgbClr val="1F396A"/>
              </a:solidFill>
              <a:latin typeface="+mn-lt"/>
            </a:endParaRPr>
          </a:p>
          <a:p>
            <a:pPr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</a:pPr>
            <a:r>
              <a:rPr lang="es-419" sz="1800" b="0" dirty="0" smtClean="0">
                <a:solidFill>
                  <a:srgbClr val="1F396A"/>
                </a:solidFill>
                <a:latin typeface="+mn-lt"/>
              </a:rPr>
              <a:t>Los trabajadores jóvenes tienen derechos y responsabilidades en el trabajo. </a:t>
            </a:r>
            <a:endParaRPr lang="es-419" sz="1800" b="0" dirty="0">
              <a:solidFill>
                <a:srgbClr val="1F396A"/>
              </a:solidFill>
              <a:latin typeface="+mn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48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1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7620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i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Bingo de la ley </a:t>
            </a:r>
            <a:r>
              <a:rPr lang="en-US" sz="2800" i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laboral</a:t>
            </a:r>
            <a:r>
              <a:rPr lang="en-US" sz="2800" i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 </a:t>
            </a:r>
            <a:endParaRPr lang="en-US" sz="2800" dirty="0">
              <a:solidFill>
                <a:schemeClr val="tx2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Autofit/>
          </a:bodyPr>
          <a:lstStyle/>
          <a:p>
            <a:pPr algn="l"/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Conozca sus derechos </a:t>
            </a:r>
            <a:endParaRPr lang="es-419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Freeform 29"/>
          <p:cNvSpPr/>
          <p:nvPr/>
        </p:nvSpPr>
        <p:spPr>
          <a:xfrm rot="21361387">
            <a:off x="1838836" y="2118523"/>
            <a:ext cx="2956570" cy="3814028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43800"/>
              <a:gd name="connsiteY0" fmla="*/ 4972050 h 5010150"/>
              <a:gd name="connsiteX1" fmla="*/ 0 w 7543800"/>
              <a:gd name="connsiteY1" fmla="*/ 0 h 5010150"/>
              <a:gd name="connsiteX2" fmla="*/ 7543800 w 7543800"/>
              <a:gd name="connsiteY2" fmla="*/ 9525 h 5010150"/>
              <a:gd name="connsiteX3" fmla="*/ 3876675 w 7543800"/>
              <a:gd name="connsiteY3" fmla="*/ 714375 h 5010150"/>
              <a:gd name="connsiteX4" fmla="*/ 3876675 w 7543800"/>
              <a:gd name="connsiteY4" fmla="*/ 5010150 h 5010150"/>
              <a:gd name="connsiteX5" fmla="*/ 0 w 7543800"/>
              <a:gd name="connsiteY5" fmla="*/ 4972050 h 5010150"/>
              <a:gd name="connsiteX0" fmla="*/ 0 w 3876675"/>
              <a:gd name="connsiteY0" fmla="*/ 4972050 h 5010150"/>
              <a:gd name="connsiteX1" fmla="*/ 0 w 3876675"/>
              <a:gd name="connsiteY1" fmla="*/ 0 h 5010150"/>
              <a:gd name="connsiteX2" fmla="*/ 3876675 w 3876675"/>
              <a:gd name="connsiteY2" fmla="*/ 714375 h 5010150"/>
              <a:gd name="connsiteX3" fmla="*/ 3876675 w 3876675"/>
              <a:gd name="connsiteY3" fmla="*/ 5010150 h 5010150"/>
              <a:gd name="connsiteX4" fmla="*/ 0 w 3876675"/>
              <a:gd name="connsiteY4" fmla="*/ 4972050 h 5010150"/>
              <a:gd name="connsiteX0" fmla="*/ 0 w 3876675"/>
              <a:gd name="connsiteY0" fmla="*/ 4972050 h 5010150"/>
              <a:gd name="connsiteX1" fmla="*/ 0 w 3876675"/>
              <a:gd name="connsiteY1" fmla="*/ 0 h 5010150"/>
              <a:gd name="connsiteX2" fmla="*/ 3095625 w 3876675"/>
              <a:gd name="connsiteY2" fmla="*/ 102903 h 5010150"/>
              <a:gd name="connsiteX3" fmla="*/ 3876675 w 3876675"/>
              <a:gd name="connsiteY3" fmla="*/ 5010150 h 5010150"/>
              <a:gd name="connsiteX4" fmla="*/ 0 w 3876675"/>
              <a:gd name="connsiteY4" fmla="*/ 4972050 h 5010150"/>
              <a:gd name="connsiteX0" fmla="*/ 190500 w 4067175"/>
              <a:gd name="connsiteY0" fmla="*/ 4869147 h 4907247"/>
              <a:gd name="connsiteX1" fmla="*/ 0 w 4067175"/>
              <a:gd name="connsiteY1" fmla="*/ 11100 h 4907247"/>
              <a:gd name="connsiteX2" fmla="*/ 3286125 w 4067175"/>
              <a:gd name="connsiteY2" fmla="*/ 0 h 4907247"/>
              <a:gd name="connsiteX3" fmla="*/ 4067175 w 4067175"/>
              <a:gd name="connsiteY3" fmla="*/ 4907247 h 4907247"/>
              <a:gd name="connsiteX4" fmla="*/ 190500 w 4067175"/>
              <a:gd name="connsiteY4" fmla="*/ 4869147 h 4907247"/>
              <a:gd name="connsiteX0" fmla="*/ 0 w 4076700"/>
              <a:gd name="connsiteY0" fmla="*/ 4651504 h 4907247"/>
              <a:gd name="connsiteX1" fmla="*/ 9525 w 4076700"/>
              <a:gd name="connsiteY1" fmla="*/ 11100 h 4907247"/>
              <a:gd name="connsiteX2" fmla="*/ 3295650 w 4076700"/>
              <a:gd name="connsiteY2" fmla="*/ 0 h 4907247"/>
              <a:gd name="connsiteX3" fmla="*/ 4076700 w 4076700"/>
              <a:gd name="connsiteY3" fmla="*/ 4907247 h 4907247"/>
              <a:gd name="connsiteX4" fmla="*/ 0 w 4076700"/>
              <a:gd name="connsiteY4" fmla="*/ 4651504 h 4907247"/>
              <a:gd name="connsiteX0" fmla="*/ 0 w 3295650"/>
              <a:gd name="connsiteY0" fmla="*/ 4651504 h 4720696"/>
              <a:gd name="connsiteX1" fmla="*/ 9525 w 3295650"/>
              <a:gd name="connsiteY1" fmla="*/ 11100 h 4720696"/>
              <a:gd name="connsiteX2" fmla="*/ 3295650 w 3295650"/>
              <a:gd name="connsiteY2" fmla="*/ 0 h 4720696"/>
              <a:gd name="connsiteX3" fmla="*/ 2676525 w 3295650"/>
              <a:gd name="connsiteY3" fmla="*/ 4720696 h 4720696"/>
              <a:gd name="connsiteX4" fmla="*/ 0 w 3295650"/>
              <a:gd name="connsiteY4" fmla="*/ 4651504 h 4720696"/>
              <a:gd name="connsiteX0" fmla="*/ 0 w 3305175"/>
              <a:gd name="connsiteY0" fmla="*/ 4651504 h 4658512"/>
              <a:gd name="connsiteX1" fmla="*/ 9525 w 3305175"/>
              <a:gd name="connsiteY1" fmla="*/ 11100 h 4658512"/>
              <a:gd name="connsiteX2" fmla="*/ 3295650 w 3305175"/>
              <a:gd name="connsiteY2" fmla="*/ 0 h 4658512"/>
              <a:gd name="connsiteX3" fmla="*/ 3305175 w 3305175"/>
              <a:gd name="connsiteY3" fmla="*/ 4658512 h 4658512"/>
              <a:gd name="connsiteX4" fmla="*/ 0 w 3305175"/>
              <a:gd name="connsiteY4" fmla="*/ 4651504 h 465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5175" h="4658512">
                <a:moveTo>
                  <a:pt x="0" y="4651504"/>
                </a:moveTo>
                <a:lnTo>
                  <a:pt x="9525" y="11100"/>
                </a:lnTo>
                <a:lnTo>
                  <a:pt x="3295650" y="0"/>
                </a:lnTo>
                <a:lnTo>
                  <a:pt x="3305175" y="4658512"/>
                </a:lnTo>
                <a:lnTo>
                  <a:pt x="0" y="4651504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1387">
            <a:off x="1874624" y="2167554"/>
            <a:ext cx="2871427" cy="3715964"/>
          </a:xfrm>
          <a:prstGeom prst="rect">
            <a:avLst/>
          </a:prstGeom>
        </p:spPr>
      </p:pic>
      <p:sp>
        <p:nvSpPr>
          <p:cNvPr id="32" name="Freeform 31"/>
          <p:cNvSpPr/>
          <p:nvPr/>
        </p:nvSpPr>
        <p:spPr>
          <a:xfrm rot="632534">
            <a:off x="4705121" y="2075015"/>
            <a:ext cx="2962362" cy="382150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43800"/>
              <a:gd name="connsiteY0" fmla="*/ 4972050 h 5010150"/>
              <a:gd name="connsiteX1" fmla="*/ 0 w 7543800"/>
              <a:gd name="connsiteY1" fmla="*/ 0 h 5010150"/>
              <a:gd name="connsiteX2" fmla="*/ 7543800 w 7543800"/>
              <a:gd name="connsiteY2" fmla="*/ 9525 h 5010150"/>
              <a:gd name="connsiteX3" fmla="*/ 3876675 w 7543800"/>
              <a:gd name="connsiteY3" fmla="*/ 714375 h 5010150"/>
              <a:gd name="connsiteX4" fmla="*/ 3876675 w 7543800"/>
              <a:gd name="connsiteY4" fmla="*/ 5010150 h 5010150"/>
              <a:gd name="connsiteX5" fmla="*/ 0 w 7543800"/>
              <a:gd name="connsiteY5" fmla="*/ 4972050 h 5010150"/>
              <a:gd name="connsiteX0" fmla="*/ 0 w 3876675"/>
              <a:gd name="connsiteY0" fmla="*/ 4972050 h 5010150"/>
              <a:gd name="connsiteX1" fmla="*/ 0 w 3876675"/>
              <a:gd name="connsiteY1" fmla="*/ 0 h 5010150"/>
              <a:gd name="connsiteX2" fmla="*/ 3876675 w 3876675"/>
              <a:gd name="connsiteY2" fmla="*/ 714375 h 5010150"/>
              <a:gd name="connsiteX3" fmla="*/ 3876675 w 3876675"/>
              <a:gd name="connsiteY3" fmla="*/ 5010150 h 5010150"/>
              <a:gd name="connsiteX4" fmla="*/ 0 w 3876675"/>
              <a:gd name="connsiteY4" fmla="*/ 4972050 h 5010150"/>
              <a:gd name="connsiteX0" fmla="*/ 0 w 3876675"/>
              <a:gd name="connsiteY0" fmla="*/ 4972050 h 5010150"/>
              <a:gd name="connsiteX1" fmla="*/ 0 w 3876675"/>
              <a:gd name="connsiteY1" fmla="*/ 0 h 5010150"/>
              <a:gd name="connsiteX2" fmla="*/ 3095625 w 3876675"/>
              <a:gd name="connsiteY2" fmla="*/ 102903 h 5010150"/>
              <a:gd name="connsiteX3" fmla="*/ 3876675 w 3876675"/>
              <a:gd name="connsiteY3" fmla="*/ 5010150 h 5010150"/>
              <a:gd name="connsiteX4" fmla="*/ 0 w 3876675"/>
              <a:gd name="connsiteY4" fmla="*/ 4972050 h 5010150"/>
              <a:gd name="connsiteX0" fmla="*/ 190500 w 4067175"/>
              <a:gd name="connsiteY0" fmla="*/ 4869147 h 4907247"/>
              <a:gd name="connsiteX1" fmla="*/ 0 w 4067175"/>
              <a:gd name="connsiteY1" fmla="*/ 11100 h 4907247"/>
              <a:gd name="connsiteX2" fmla="*/ 3286125 w 4067175"/>
              <a:gd name="connsiteY2" fmla="*/ 0 h 4907247"/>
              <a:gd name="connsiteX3" fmla="*/ 4067175 w 4067175"/>
              <a:gd name="connsiteY3" fmla="*/ 4907247 h 4907247"/>
              <a:gd name="connsiteX4" fmla="*/ 190500 w 4067175"/>
              <a:gd name="connsiteY4" fmla="*/ 4869147 h 4907247"/>
              <a:gd name="connsiteX0" fmla="*/ 0 w 4076700"/>
              <a:gd name="connsiteY0" fmla="*/ 4651504 h 4907247"/>
              <a:gd name="connsiteX1" fmla="*/ 9525 w 4076700"/>
              <a:gd name="connsiteY1" fmla="*/ 11100 h 4907247"/>
              <a:gd name="connsiteX2" fmla="*/ 3295650 w 4076700"/>
              <a:gd name="connsiteY2" fmla="*/ 0 h 4907247"/>
              <a:gd name="connsiteX3" fmla="*/ 4076700 w 4076700"/>
              <a:gd name="connsiteY3" fmla="*/ 4907247 h 4907247"/>
              <a:gd name="connsiteX4" fmla="*/ 0 w 4076700"/>
              <a:gd name="connsiteY4" fmla="*/ 4651504 h 4907247"/>
              <a:gd name="connsiteX0" fmla="*/ 0 w 3295650"/>
              <a:gd name="connsiteY0" fmla="*/ 4651504 h 4720696"/>
              <a:gd name="connsiteX1" fmla="*/ 9525 w 3295650"/>
              <a:gd name="connsiteY1" fmla="*/ 11100 h 4720696"/>
              <a:gd name="connsiteX2" fmla="*/ 3295650 w 3295650"/>
              <a:gd name="connsiteY2" fmla="*/ 0 h 4720696"/>
              <a:gd name="connsiteX3" fmla="*/ 2676525 w 3295650"/>
              <a:gd name="connsiteY3" fmla="*/ 4720696 h 4720696"/>
              <a:gd name="connsiteX4" fmla="*/ 0 w 3295650"/>
              <a:gd name="connsiteY4" fmla="*/ 4651504 h 4720696"/>
              <a:gd name="connsiteX0" fmla="*/ 0 w 3305175"/>
              <a:gd name="connsiteY0" fmla="*/ 4651504 h 4658512"/>
              <a:gd name="connsiteX1" fmla="*/ 9525 w 3305175"/>
              <a:gd name="connsiteY1" fmla="*/ 11100 h 4658512"/>
              <a:gd name="connsiteX2" fmla="*/ 3295650 w 3305175"/>
              <a:gd name="connsiteY2" fmla="*/ 0 h 4658512"/>
              <a:gd name="connsiteX3" fmla="*/ 3305175 w 3305175"/>
              <a:gd name="connsiteY3" fmla="*/ 4658512 h 4658512"/>
              <a:gd name="connsiteX4" fmla="*/ 0 w 3305175"/>
              <a:gd name="connsiteY4" fmla="*/ 4651504 h 465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5175" h="4658512">
                <a:moveTo>
                  <a:pt x="0" y="4651504"/>
                </a:moveTo>
                <a:lnTo>
                  <a:pt x="9525" y="11100"/>
                </a:lnTo>
                <a:lnTo>
                  <a:pt x="3295650" y="0"/>
                </a:lnTo>
                <a:lnTo>
                  <a:pt x="3305175" y="4658512"/>
                </a:lnTo>
                <a:lnTo>
                  <a:pt x="0" y="4651504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2534">
            <a:off x="4747776" y="2124143"/>
            <a:ext cx="2877052" cy="3723243"/>
          </a:xfrm>
          <a:prstGeom prst="rect">
            <a:avLst/>
          </a:prstGeom>
        </p:spPr>
      </p:pic>
      <p:sp>
        <p:nvSpPr>
          <p:cNvPr id="1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solidFill>
                  <a:prstClr val="black"/>
                </a:solidFill>
                <a:latin typeface="Myriad Pro"/>
              </a:rPr>
              <a:pPr eaLnBrk="1" hangingPunct="1"/>
              <a:t>49</a:t>
            </a:fld>
            <a:endParaRPr lang="en-US" sz="2400" dirty="0" smtClean="0">
              <a:solidFill>
                <a:prstClr val="black"/>
              </a:solidFill>
              <a:latin typeface="Myriad Pro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0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Cuestionario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sobre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seguridad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0502D"/>
                </a:solidFill>
                <a:latin typeface="+mj-lt"/>
              </a:rPr>
              <a:t>l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aboral</a:t>
            </a:r>
            <a:endParaRPr lang="en-US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84325"/>
            <a:ext cx="7666037" cy="4664075"/>
          </a:xfrm>
        </p:spPr>
        <p:txBody>
          <a:bodyPr>
            <a:normAutofit/>
          </a:bodyPr>
          <a:lstStyle/>
          <a:p>
            <a:pPr marL="347472" indent="-347472">
              <a:lnSpc>
                <a:spcPct val="80000"/>
              </a:lnSpc>
              <a:spcBef>
                <a:spcPts val="576"/>
              </a:spcBef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La ley </a:t>
            </a:r>
            <a:r>
              <a:rPr lang="es-419" sz="2400" b="0" dirty="0" smtClean="0">
                <a:solidFill>
                  <a:srgbClr val="1F396A"/>
                </a:solidFill>
                <a:latin typeface="+mn-lt"/>
              </a:rPr>
              <a:t>establece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que </a:t>
            </a:r>
            <a:r>
              <a:rPr lang="es-419" sz="2400" b="0" dirty="0" smtClean="0">
                <a:solidFill>
                  <a:srgbClr val="1F396A"/>
                </a:solidFill>
                <a:latin typeface="+mn-lt"/>
              </a:rPr>
              <a:t>su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s-419" sz="2400" b="0" dirty="0" smtClean="0">
                <a:solidFill>
                  <a:srgbClr val="1F396A"/>
                </a:solidFill>
                <a:latin typeface="+mn-lt"/>
              </a:rPr>
              <a:t>empleador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s-419" sz="2400" b="0" dirty="0" smtClean="0">
                <a:solidFill>
                  <a:srgbClr val="1F396A"/>
                </a:solidFill>
                <a:latin typeface="+mn-lt"/>
              </a:rPr>
              <a:t>es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s-419" sz="2400" b="0" dirty="0" smtClean="0">
                <a:solidFill>
                  <a:srgbClr val="1F396A"/>
                </a:solidFill>
                <a:latin typeface="+mn-lt"/>
              </a:rPr>
              <a:t>responsable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por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proveer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un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lugar</a:t>
            </a:r>
            <a:r>
              <a:rPr lang="en-US" sz="2400" b="0" dirty="0">
                <a:solidFill>
                  <a:srgbClr val="1F396A"/>
                </a:solidFill>
                <a:latin typeface="+mn-lt"/>
              </a:rPr>
              <a:t> </a:t>
            </a:r>
            <a:r>
              <a:rPr lang="es-419" sz="2400" b="0" dirty="0" smtClean="0">
                <a:solidFill>
                  <a:srgbClr val="1F396A"/>
                </a:solidFill>
                <a:latin typeface="+mn-lt"/>
              </a:rPr>
              <a:t>seguro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y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saludable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para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trabajar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.</a:t>
            </a:r>
            <a:endParaRPr lang="en-US" sz="2400" b="0" dirty="0">
              <a:solidFill>
                <a:srgbClr val="1F396A"/>
              </a:solidFill>
              <a:latin typeface="+mn-lt"/>
            </a:endParaRPr>
          </a:p>
          <a:p>
            <a:pPr marL="347472" indent="-347472">
              <a:lnSpc>
                <a:spcPct val="80000"/>
              </a:lnSpc>
              <a:spcBef>
                <a:spcPts val="1200"/>
              </a:spcBef>
              <a:spcAft>
                <a:spcPts val="2400"/>
              </a:spcAft>
              <a:buClr>
                <a:schemeClr val="tx2">
                  <a:lumMod val="20000"/>
                  <a:lumOff val="80000"/>
                </a:schemeClr>
              </a:buClr>
              <a:buNone/>
              <a:defRPr/>
            </a:pPr>
            <a:r>
              <a:rPr lang="en-US" sz="2800" dirty="0">
                <a:solidFill>
                  <a:srgbClr val="1F396A"/>
                </a:solidFill>
                <a:latin typeface="+mj-lt"/>
              </a:rPr>
              <a:t>	</a:t>
            </a:r>
            <a:r>
              <a:rPr lang="en-US" sz="2800" dirty="0" smtClean="0">
                <a:solidFill>
                  <a:srgbClr val="1F396A"/>
                </a:solidFill>
                <a:latin typeface="+mj-lt"/>
              </a:rPr>
              <a:t>	</a:t>
            </a:r>
            <a:r>
              <a:rPr lang="en-US" sz="2800" dirty="0" err="1" smtClean="0">
                <a:solidFill>
                  <a:srgbClr val="1F396A"/>
                </a:solidFill>
                <a:latin typeface="+mj-lt"/>
              </a:rPr>
              <a:t>Verdadero</a:t>
            </a:r>
            <a:r>
              <a:rPr lang="en-US" sz="2800" dirty="0">
                <a:solidFill>
                  <a:srgbClr val="1F396A"/>
                </a:solidFill>
                <a:latin typeface="+mj-lt"/>
              </a:rPr>
              <a:t>			</a:t>
            </a:r>
            <a:r>
              <a:rPr lang="en-US" sz="2800" dirty="0" smtClean="0">
                <a:solidFill>
                  <a:srgbClr val="1F396A"/>
                </a:solidFill>
                <a:latin typeface="+mj-lt"/>
              </a:rPr>
              <a:t>Falso</a:t>
            </a:r>
            <a:endParaRPr lang="en-US" sz="2800" dirty="0">
              <a:solidFill>
                <a:srgbClr val="1F396A"/>
              </a:solidFill>
              <a:latin typeface="+mj-lt"/>
            </a:endParaRPr>
          </a:p>
          <a:p>
            <a:pPr marL="347472" indent="-347472">
              <a:lnSpc>
                <a:spcPct val="80000"/>
              </a:lnSpc>
              <a:spcBef>
                <a:spcPts val="576"/>
              </a:spcBef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es-ES" sz="2400" b="0" dirty="0">
                <a:solidFill>
                  <a:srgbClr val="1F396A"/>
                </a:solidFill>
                <a:latin typeface="+mn-lt"/>
              </a:rPr>
              <a:t>La </a:t>
            </a:r>
            <a:r>
              <a:rPr lang="es-ES" sz="2400" b="0" dirty="0" smtClean="0">
                <a:solidFill>
                  <a:srgbClr val="1F396A"/>
                </a:solidFill>
                <a:latin typeface="+mn-lt"/>
              </a:rPr>
              <a:t>ley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limita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hasta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qué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hora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puede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trabajar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un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menor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de 16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años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por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la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noche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si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el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día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siguiente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tiene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escuela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.</a:t>
            </a:r>
          </a:p>
          <a:p>
            <a:pPr marL="347472" indent="-347472">
              <a:lnSpc>
                <a:spcPct val="80000"/>
              </a:lnSpc>
              <a:spcBef>
                <a:spcPts val="1200"/>
              </a:spcBef>
              <a:spcAft>
                <a:spcPts val="2400"/>
              </a:spcAft>
              <a:buClr>
                <a:schemeClr val="tx2">
                  <a:lumMod val="20000"/>
                  <a:lumOff val="80000"/>
                </a:schemeClr>
              </a:buClr>
              <a:buNone/>
              <a:defRPr/>
            </a:pPr>
            <a:r>
              <a:rPr lang="en-US" sz="2800" dirty="0">
                <a:solidFill>
                  <a:srgbClr val="1F396A"/>
                </a:solidFill>
                <a:latin typeface="+mj-lt"/>
              </a:rPr>
              <a:t>		</a:t>
            </a:r>
            <a:r>
              <a:rPr lang="en-US" sz="2800" dirty="0">
                <a:solidFill>
                  <a:srgbClr val="1F396A"/>
                </a:solidFill>
              </a:rPr>
              <a:t> </a:t>
            </a:r>
            <a:r>
              <a:rPr lang="en-US" sz="2800" dirty="0" err="1">
                <a:solidFill>
                  <a:srgbClr val="1F396A"/>
                </a:solidFill>
              </a:rPr>
              <a:t>Verdadero</a:t>
            </a:r>
            <a:r>
              <a:rPr lang="en-US" sz="2800" dirty="0">
                <a:solidFill>
                  <a:srgbClr val="1F396A"/>
                </a:solidFill>
              </a:rPr>
              <a:t> </a:t>
            </a:r>
            <a:r>
              <a:rPr lang="en-US" sz="2800" dirty="0">
                <a:solidFill>
                  <a:srgbClr val="1F396A"/>
                </a:solidFill>
                <a:latin typeface="+mj-lt"/>
              </a:rPr>
              <a:t>			</a:t>
            </a:r>
            <a:r>
              <a:rPr lang="es-419" sz="2800" dirty="0" smtClean="0">
                <a:solidFill>
                  <a:srgbClr val="1F396A"/>
                </a:solidFill>
                <a:latin typeface="+mj-lt"/>
              </a:rPr>
              <a:t>Falso</a:t>
            </a:r>
          </a:p>
          <a:p>
            <a:pPr marL="347472" indent="-347472">
              <a:lnSpc>
                <a:spcPct val="80000"/>
              </a:lnSpc>
              <a:spcBef>
                <a:spcPts val="576"/>
              </a:spcBef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es-ES" sz="2400" b="0" dirty="0" smtClean="0">
                <a:solidFill>
                  <a:srgbClr val="1F396A"/>
                </a:solidFill>
                <a:latin typeface="+mn-lt"/>
              </a:rPr>
              <a:t>Si una persona tiene </a:t>
            </a:r>
            <a:r>
              <a:rPr lang="es-ES" sz="2400" b="0" dirty="0">
                <a:solidFill>
                  <a:srgbClr val="1F396A"/>
                </a:solidFill>
                <a:latin typeface="+mn-lt"/>
              </a:rPr>
              <a:t>16 </a:t>
            </a:r>
            <a:r>
              <a:rPr lang="es-ES" sz="2400" b="0" dirty="0" smtClean="0">
                <a:solidFill>
                  <a:srgbClr val="1F396A"/>
                </a:solidFill>
                <a:latin typeface="+mn-lt"/>
              </a:rPr>
              <a:t>años, puede conducir </a:t>
            </a:r>
            <a:r>
              <a:rPr lang="es-ES" sz="2400" b="0" dirty="0">
                <a:solidFill>
                  <a:srgbClr val="1F396A"/>
                </a:solidFill>
                <a:latin typeface="+mn-lt"/>
              </a:rPr>
              <a:t>un </a:t>
            </a:r>
            <a:r>
              <a:rPr lang="es-ES" sz="2400" b="0" dirty="0" smtClean="0">
                <a:solidFill>
                  <a:srgbClr val="1F396A"/>
                </a:solidFill>
                <a:latin typeface="+mn-lt"/>
              </a:rPr>
              <a:t>auto </a:t>
            </a:r>
            <a:r>
              <a:rPr lang="es-ES" sz="2400" b="0" dirty="0">
                <a:solidFill>
                  <a:srgbClr val="1F396A"/>
                </a:solidFill>
                <a:latin typeface="+mn-lt"/>
              </a:rPr>
              <a:t>en la vía pública como parte de s</a:t>
            </a:r>
            <a:r>
              <a:rPr lang="es-ES" sz="2400" b="0" dirty="0" smtClean="0">
                <a:solidFill>
                  <a:srgbClr val="1F396A"/>
                </a:solidFill>
                <a:latin typeface="+mn-lt"/>
              </a:rPr>
              <a:t>u trabajo.</a:t>
            </a:r>
            <a:endParaRPr lang="en-US" sz="2400" b="0" dirty="0">
              <a:solidFill>
                <a:srgbClr val="1F396A"/>
              </a:solidFill>
              <a:latin typeface="+mn-lt"/>
            </a:endParaRPr>
          </a:p>
          <a:p>
            <a:pPr marL="347472" indent="-347472">
              <a:lnSpc>
                <a:spcPct val="80000"/>
              </a:lnSpc>
              <a:spcBef>
                <a:spcPts val="1200"/>
              </a:spcBef>
              <a:spcAft>
                <a:spcPts val="2400"/>
              </a:spcAft>
              <a:buClr>
                <a:schemeClr val="tx2">
                  <a:lumMod val="20000"/>
                  <a:lumOff val="80000"/>
                </a:schemeClr>
              </a:buClr>
              <a:buNone/>
              <a:defRPr/>
            </a:pPr>
            <a:r>
              <a:rPr lang="en-US" sz="2800" dirty="0">
                <a:solidFill>
                  <a:srgbClr val="1F396A"/>
                </a:solidFill>
                <a:latin typeface="+mj-lt"/>
              </a:rPr>
              <a:t>		</a:t>
            </a:r>
            <a:r>
              <a:rPr lang="en-US" dirty="0">
                <a:solidFill>
                  <a:srgbClr val="1F396A"/>
                </a:solidFill>
              </a:rPr>
              <a:t> </a:t>
            </a:r>
            <a:r>
              <a:rPr lang="en-US" sz="2800" dirty="0" err="1">
                <a:solidFill>
                  <a:srgbClr val="1F396A"/>
                </a:solidFill>
              </a:rPr>
              <a:t>Verdadero</a:t>
            </a:r>
            <a:r>
              <a:rPr lang="en-US" sz="2800" dirty="0">
                <a:solidFill>
                  <a:srgbClr val="1F396A"/>
                </a:solidFill>
              </a:rPr>
              <a:t> </a:t>
            </a:r>
            <a:r>
              <a:rPr lang="en-US" sz="2800" dirty="0">
                <a:solidFill>
                  <a:srgbClr val="1F396A"/>
                </a:solidFill>
                <a:latin typeface="+mj-lt"/>
              </a:rPr>
              <a:t>	</a:t>
            </a:r>
            <a:r>
              <a:rPr lang="en-US" sz="2800" dirty="0" smtClean="0">
                <a:solidFill>
                  <a:srgbClr val="1F396A"/>
                </a:solidFill>
                <a:latin typeface="+mj-lt"/>
              </a:rPr>
              <a:t>	</a:t>
            </a:r>
            <a:r>
              <a:rPr lang="en-US" sz="2800" dirty="0">
                <a:solidFill>
                  <a:srgbClr val="1F396A"/>
                </a:solidFill>
                <a:latin typeface="+mj-lt"/>
              </a:rPr>
              <a:t>	</a:t>
            </a:r>
            <a:r>
              <a:rPr lang="es-419" sz="2800" dirty="0" smtClean="0">
                <a:solidFill>
                  <a:srgbClr val="1F396A"/>
                </a:solidFill>
                <a:latin typeface="+mj-lt"/>
              </a:rPr>
              <a:t>Falso</a:t>
            </a:r>
            <a:endParaRPr lang="es-419" dirty="0">
              <a:solidFill>
                <a:srgbClr val="1F396A"/>
              </a:solidFill>
              <a:latin typeface="+mj-lt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85202" y="2408388"/>
            <a:ext cx="365760" cy="365760"/>
          </a:xfrm>
          <a:prstGeom prst="rect">
            <a:avLst/>
          </a:prstGeom>
          <a:noFill/>
          <a:ln w="1905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642802" y="2408388"/>
            <a:ext cx="365760" cy="365760"/>
          </a:xfrm>
          <a:prstGeom prst="rect">
            <a:avLst/>
          </a:prstGeom>
          <a:noFill/>
          <a:ln w="1905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75677" y="5592364"/>
            <a:ext cx="365760" cy="365760"/>
          </a:xfrm>
          <a:prstGeom prst="rect">
            <a:avLst/>
          </a:prstGeom>
          <a:noFill/>
          <a:ln w="1905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633277" y="5592364"/>
            <a:ext cx="365760" cy="365760"/>
          </a:xfrm>
          <a:prstGeom prst="rect">
            <a:avLst/>
          </a:prstGeom>
          <a:noFill/>
          <a:ln w="1905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985202" y="3965145"/>
            <a:ext cx="365760" cy="365760"/>
          </a:xfrm>
          <a:prstGeom prst="rect">
            <a:avLst/>
          </a:prstGeom>
          <a:noFill/>
          <a:ln w="1905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642802" y="3965145"/>
            <a:ext cx="365760" cy="365760"/>
          </a:xfrm>
          <a:prstGeom prst="rect">
            <a:avLst/>
          </a:prstGeom>
          <a:noFill/>
          <a:ln w="1905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 rot="600891">
            <a:off x="893762" y="2130640"/>
            <a:ext cx="742950" cy="666750"/>
          </a:xfrm>
          <a:custGeom>
            <a:avLst/>
            <a:gdLst>
              <a:gd name="connsiteX0" fmla="*/ 0 w 676275"/>
              <a:gd name="connsiteY0" fmla="*/ 342900 h 581025"/>
              <a:gd name="connsiteX1" fmla="*/ 190500 w 676275"/>
              <a:gd name="connsiteY1" fmla="*/ 581025 h 581025"/>
              <a:gd name="connsiteX2" fmla="*/ 676275 w 676275"/>
              <a:gd name="connsiteY2" fmla="*/ 0 h 581025"/>
              <a:gd name="connsiteX3" fmla="*/ 209550 w 676275"/>
              <a:gd name="connsiteY3" fmla="*/ 390525 h 581025"/>
              <a:gd name="connsiteX4" fmla="*/ 0 w 676275"/>
              <a:gd name="connsiteY4" fmla="*/ 342900 h 581025"/>
              <a:gd name="connsiteX0" fmla="*/ 0 w 676275"/>
              <a:gd name="connsiteY0" fmla="*/ 342900 h 581025"/>
              <a:gd name="connsiteX1" fmla="*/ 190500 w 676275"/>
              <a:gd name="connsiteY1" fmla="*/ 581025 h 581025"/>
              <a:gd name="connsiteX2" fmla="*/ 676275 w 676275"/>
              <a:gd name="connsiteY2" fmla="*/ 0 h 581025"/>
              <a:gd name="connsiteX3" fmla="*/ 200025 w 676275"/>
              <a:gd name="connsiteY3" fmla="*/ 457200 h 581025"/>
              <a:gd name="connsiteX4" fmla="*/ 0 w 676275"/>
              <a:gd name="connsiteY4" fmla="*/ 342900 h 581025"/>
              <a:gd name="connsiteX0" fmla="*/ 0 w 704850"/>
              <a:gd name="connsiteY0" fmla="*/ 257175 h 581025"/>
              <a:gd name="connsiteX1" fmla="*/ 219075 w 704850"/>
              <a:gd name="connsiteY1" fmla="*/ 581025 h 581025"/>
              <a:gd name="connsiteX2" fmla="*/ 704850 w 704850"/>
              <a:gd name="connsiteY2" fmla="*/ 0 h 581025"/>
              <a:gd name="connsiteX3" fmla="*/ 228600 w 704850"/>
              <a:gd name="connsiteY3" fmla="*/ 457200 h 581025"/>
              <a:gd name="connsiteX4" fmla="*/ 0 w 704850"/>
              <a:gd name="connsiteY4" fmla="*/ 257175 h 581025"/>
              <a:gd name="connsiteX0" fmla="*/ 0 w 704850"/>
              <a:gd name="connsiteY0" fmla="*/ 257175 h 647700"/>
              <a:gd name="connsiteX1" fmla="*/ 228600 w 704850"/>
              <a:gd name="connsiteY1" fmla="*/ 647700 h 647700"/>
              <a:gd name="connsiteX2" fmla="*/ 704850 w 704850"/>
              <a:gd name="connsiteY2" fmla="*/ 0 h 647700"/>
              <a:gd name="connsiteX3" fmla="*/ 228600 w 704850"/>
              <a:gd name="connsiteY3" fmla="*/ 457200 h 647700"/>
              <a:gd name="connsiteX4" fmla="*/ 0 w 704850"/>
              <a:gd name="connsiteY4" fmla="*/ 257175 h 647700"/>
              <a:gd name="connsiteX0" fmla="*/ 0 w 733425"/>
              <a:gd name="connsiteY0" fmla="*/ 276225 h 666750"/>
              <a:gd name="connsiteX1" fmla="*/ 228600 w 733425"/>
              <a:gd name="connsiteY1" fmla="*/ 666750 h 666750"/>
              <a:gd name="connsiteX2" fmla="*/ 733425 w 733425"/>
              <a:gd name="connsiteY2" fmla="*/ 0 h 666750"/>
              <a:gd name="connsiteX3" fmla="*/ 228600 w 733425"/>
              <a:gd name="connsiteY3" fmla="*/ 476250 h 666750"/>
              <a:gd name="connsiteX4" fmla="*/ 0 w 733425"/>
              <a:gd name="connsiteY4" fmla="*/ 276225 h 666750"/>
              <a:gd name="connsiteX0" fmla="*/ 0 w 742950"/>
              <a:gd name="connsiteY0" fmla="*/ 409575 h 666750"/>
              <a:gd name="connsiteX1" fmla="*/ 238125 w 742950"/>
              <a:gd name="connsiteY1" fmla="*/ 666750 h 666750"/>
              <a:gd name="connsiteX2" fmla="*/ 742950 w 742950"/>
              <a:gd name="connsiteY2" fmla="*/ 0 h 666750"/>
              <a:gd name="connsiteX3" fmla="*/ 238125 w 742950"/>
              <a:gd name="connsiteY3" fmla="*/ 476250 h 666750"/>
              <a:gd name="connsiteX4" fmla="*/ 0 w 742950"/>
              <a:gd name="connsiteY4" fmla="*/ 409575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2950" h="666750">
                <a:moveTo>
                  <a:pt x="0" y="409575"/>
                </a:moveTo>
                <a:lnTo>
                  <a:pt x="238125" y="666750"/>
                </a:lnTo>
                <a:lnTo>
                  <a:pt x="742950" y="0"/>
                </a:lnTo>
                <a:lnTo>
                  <a:pt x="238125" y="476250"/>
                </a:lnTo>
                <a:lnTo>
                  <a:pt x="0" y="409575"/>
                </a:lnTo>
                <a:close/>
              </a:path>
            </a:pathLst>
          </a:custGeom>
          <a:solidFill>
            <a:srgbClr val="F0502D"/>
          </a:solidFill>
          <a:ln>
            <a:solidFill>
              <a:srgbClr val="F0502D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 22"/>
          <p:cNvSpPr/>
          <p:nvPr/>
        </p:nvSpPr>
        <p:spPr>
          <a:xfrm rot="503956">
            <a:off x="870091" y="3755429"/>
            <a:ext cx="742950" cy="666750"/>
          </a:xfrm>
          <a:custGeom>
            <a:avLst/>
            <a:gdLst>
              <a:gd name="connsiteX0" fmla="*/ 0 w 676275"/>
              <a:gd name="connsiteY0" fmla="*/ 342900 h 581025"/>
              <a:gd name="connsiteX1" fmla="*/ 190500 w 676275"/>
              <a:gd name="connsiteY1" fmla="*/ 581025 h 581025"/>
              <a:gd name="connsiteX2" fmla="*/ 676275 w 676275"/>
              <a:gd name="connsiteY2" fmla="*/ 0 h 581025"/>
              <a:gd name="connsiteX3" fmla="*/ 209550 w 676275"/>
              <a:gd name="connsiteY3" fmla="*/ 390525 h 581025"/>
              <a:gd name="connsiteX4" fmla="*/ 0 w 676275"/>
              <a:gd name="connsiteY4" fmla="*/ 342900 h 581025"/>
              <a:gd name="connsiteX0" fmla="*/ 0 w 676275"/>
              <a:gd name="connsiteY0" fmla="*/ 342900 h 581025"/>
              <a:gd name="connsiteX1" fmla="*/ 190500 w 676275"/>
              <a:gd name="connsiteY1" fmla="*/ 581025 h 581025"/>
              <a:gd name="connsiteX2" fmla="*/ 676275 w 676275"/>
              <a:gd name="connsiteY2" fmla="*/ 0 h 581025"/>
              <a:gd name="connsiteX3" fmla="*/ 200025 w 676275"/>
              <a:gd name="connsiteY3" fmla="*/ 457200 h 581025"/>
              <a:gd name="connsiteX4" fmla="*/ 0 w 676275"/>
              <a:gd name="connsiteY4" fmla="*/ 342900 h 581025"/>
              <a:gd name="connsiteX0" fmla="*/ 0 w 704850"/>
              <a:gd name="connsiteY0" fmla="*/ 257175 h 581025"/>
              <a:gd name="connsiteX1" fmla="*/ 219075 w 704850"/>
              <a:gd name="connsiteY1" fmla="*/ 581025 h 581025"/>
              <a:gd name="connsiteX2" fmla="*/ 704850 w 704850"/>
              <a:gd name="connsiteY2" fmla="*/ 0 h 581025"/>
              <a:gd name="connsiteX3" fmla="*/ 228600 w 704850"/>
              <a:gd name="connsiteY3" fmla="*/ 457200 h 581025"/>
              <a:gd name="connsiteX4" fmla="*/ 0 w 704850"/>
              <a:gd name="connsiteY4" fmla="*/ 257175 h 581025"/>
              <a:gd name="connsiteX0" fmla="*/ 0 w 704850"/>
              <a:gd name="connsiteY0" fmla="*/ 257175 h 647700"/>
              <a:gd name="connsiteX1" fmla="*/ 228600 w 704850"/>
              <a:gd name="connsiteY1" fmla="*/ 647700 h 647700"/>
              <a:gd name="connsiteX2" fmla="*/ 704850 w 704850"/>
              <a:gd name="connsiteY2" fmla="*/ 0 h 647700"/>
              <a:gd name="connsiteX3" fmla="*/ 228600 w 704850"/>
              <a:gd name="connsiteY3" fmla="*/ 457200 h 647700"/>
              <a:gd name="connsiteX4" fmla="*/ 0 w 704850"/>
              <a:gd name="connsiteY4" fmla="*/ 257175 h 647700"/>
              <a:gd name="connsiteX0" fmla="*/ 0 w 733425"/>
              <a:gd name="connsiteY0" fmla="*/ 276225 h 666750"/>
              <a:gd name="connsiteX1" fmla="*/ 228600 w 733425"/>
              <a:gd name="connsiteY1" fmla="*/ 666750 h 666750"/>
              <a:gd name="connsiteX2" fmla="*/ 733425 w 733425"/>
              <a:gd name="connsiteY2" fmla="*/ 0 h 666750"/>
              <a:gd name="connsiteX3" fmla="*/ 228600 w 733425"/>
              <a:gd name="connsiteY3" fmla="*/ 476250 h 666750"/>
              <a:gd name="connsiteX4" fmla="*/ 0 w 733425"/>
              <a:gd name="connsiteY4" fmla="*/ 276225 h 666750"/>
              <a:gd name="connsiteX0" fmla="*/ 0 w 742950"/>
              <a:gd name="connsiteY0" fmla="*/ 409575 h 666750"/>
              <a:gd name="connsiteX1" fmla="*/ 238125 w 742950"/>
              <a:gd name="connsiteY1" fmla="*/ 666750 h 666750"/>
              <a:gd name="connsiteX2" fmla="*/ 742950 w 742950"/>
              <a:gd name="connsiteY2" fmla="*/ 0 h 666750"/>
              <a:gd name="connsiteX3" fmla="*/ 238125 w 742950"/>
              <a:gd name="connsiteY3" fmla="*/ 476250 h 666750"/>
              <a:gd name="connsiteX4" fmla="*/ 0 w 742950"/>
              <a:gd name="connsiteY4" fmla="*/ 409575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2950" h="666750">
                <a:moveTo>
                  <a:pt x="0" y="409575"/>
                </a:moveTo>
                <a:lnTo>
                  <a:pt x="238125" y="666750"/>
                </a:lnTo>
                <a:lnTo>
                  <a:pt x="742950" y="0"/>
                </a:lnTo>
                <a:lnTo>
                  <a:pt x="238125" y="476250"/>
                </a:lnTo>
                <a:lnTo>
                  <a:pt x="0" y="409575"/>
                </a:lnTo>
                <a:close/>
              </a:path>
            </a:pathLst>
          </a:custGeom>
          <a:solidFill>
            <a:srgbClr val="F0502D"/>
          </a:solidFill>
          <a:ln>
            <a:solidFill>
              <a:srgbClr val="F0502D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 23"/>
          <p:cNvSpPr/>
          <p:nvPr/>
        </p:nvSpPr>
        <p:spPr>
          <a:xfrm rot="21275040">
            <a:off x="4541837" y="5291374"/>
            <a:ext cx="742950" cy="666750"/>
          </a:xfrm>
          <a:custGeom>
            <a:avLst/>
            <a:gdLst>
              <a:gd name="connsiteX0" fmla="*/ 0 w 676275"/>
              <a:gd name="connsiteY0" fmla="*/ 342900 h 581025"/>
              <a:gd name="connsiteX1" fmla="*/ 190500 w 676275"/>
              <a:gd name="connsiteY1" fmla="*/ 581025 h 581025"/>
              <a:gd name="connsiteX2" fmla="*/ 676275 w 676275"/>
              <a:gd name="connsiteY2" fmla="*/ 0 h 581025"/>
              <a:gd name="connsiteX3" fmla="*/ 209550 w 676275"/>
              <a:gd name="connsiteY3" fmla="*/ 390525 h 581025"/>
              <a:gd name="connsiteX4" fmla="*/ 0 w 676275"/>
              <a:gd name="connsiteY4" fmla="*/ 342900 h 581025"/>
              <a:gd name="connsiteX0" fmla="*/ 0 w 676275"/>
              <a:gd name="connsiteY0" fmla="*/ 342900 h 581025"/>
              <a:gd name="connsiteX1" fmla="*/ 190500 w 676275"/>
              <a:gd name="connsiteY1" fmla="*/ 581025 h 581025"/>
              <a:gd name="connsiteX2" fmla="*/ 676275 w 676275"/>
              <a:gd name="connsiteY2" fmla="*/ 0 h 581025"/>
              <a:gd name="connsiteX3" fmla="*/ 200025 w 676275"/>
              <a:gd name="connsiteY3" fmla="*/ 457200 h 581025"/>
              <a:gd name="connsiteX4" fmla="*/ 0 w 676275"/>
              <a:gd name="connsiteY4" fmla="*/ 342900 h 581025"/>
              <a:gd name="connsiteX0" fmla="*/ 0 w 704850"/>
              <a:gd name="connsiteY0" fmla="*/ 257175 h 581025"/>
              <a:gd name="connsiteX1" fmla="*/ 219075 w 704850"/>
              <a:gd name="connsiteY1" fmla="*/ 581025 h 581025"/>
              <a:gd name="connsiteX2" fmla="*/ 704850 w 704850"/>
              <a:gd name="connsiteY2" fmla="*/ 0 h 581025"/>
              <a:gd name="connsiteX3" fmla="*/ 228600 w 704850"/>
              <a:gd name="connsiteY3" fmla="*/ 457200 h 581025"/>
              <a:gd name="connsiteX4" fmla="*/ 0 w 704850"/>
              <a:gd name="connsiteY4" fmla="*/ 257175 h 581025"/>
              <a:gd name="connsiteX0" fmla="*/ 0 w 704850"/>
              <a:gd name="connsiteY0" fmla="*/ 257175 h 647700"/>
              <a:gd name="connsiteX1" fmla="*/ 228600 w 704850"/>
              <a:gd name="connsiteY1" fmla="*/ 647700 h 647700"/>
              <a:gd name="connsiteX2" fmla="*/ 704850 w 704850"/>
              <a:gd name="connsiteY2" fmla="*/ 0 h 647700"/>
              <a:gd name="connsiteX3" fmla="*/ 228600 w 704850"/>
              <a:gd name="connsiteY3" fmla="*/ 457200 h 647700"/>
              <a:gd name="connsiteX4" fmla="*/ 0 w 704850"/>
              <a:gd name="connsiteY4" fmla="*/ 257175 h 647700"/>
              <a:gd name="connsiteX0" fmla="*/ 0 w 733425"/>
              <a:gd name="connsiteY0" fmla="*/ 276225 h 666750"/>
              <a:gd name="connsiteX1" fmla="*/ 228600 w 733425"/>
              <a:gd name="connsiteY1" fmla="*/ 666750 h 666750"/>
              <a:gd name="connsiteX2" fmla="*/ 733425 w 733425"/>
              <a:gd name="connsiteY2" fmla="*/ 0 h 666750"/>
              <a:gd name="connsiteX3" fmla="*/ 228600 w 733425"/>
              <a:gd name="connsiteY3" fmla="*/ 476250 h 666750"/>
              <a:gd name="connsiteX4" fmla="*/ 0 w 733425"/>
              <a:gd name="connsiteY4" fmla="*/ 276225 h 666750"/>
              <a:gd name="connsiteX0" fmla="*/ 0 w 742950"/>
              <a:gd name="connsiteY0" fmla="*/ 409575 h 666750"/>
              <a:gd name="connsiteX1" fmla="*/ 238125 w 742950"/>
              <a:gd name="connsiteY1" fmla="*/ 666750 h 666750"/>
              <a:gd name="connsiteX2" fmla="*/ 742950 w 742950"/>
              <a:gd name="connsiteY2" fmla="*/ 0 h 666750"/>
              <a:gd name="connsiteX3" fmla="*/ 238125 w 742950"/>
              <a:gd name="connsiteY3" fmla="*/ 476250 h 666750"/>
              <a:gd name="connsiteX4" fmla="*/ 0 w 742950"/>
              <a:gd name="connsiteY4" fmla="*/ 409575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2950" h="666750">
                <a:moveTo>
                  <a:pt x="0" y="409575"/>
                </a:moveTo>
                <a:lnTo>
                  <a:pt x="238125" y="666750"/>
                </a:lnTo>
                <a:lnTo>
                  <a:pt x="742950" y="0"/>
                </a:lnTo>
                <a:lnTo>
                  <a:pt x="238125" y="476250"/>
                </a:lnTo>
                <a:lnTo>
                  <a:pt x="0" y="409575"/>
                </a:lnTo>
                <a:close/>
              </a:path>
            </a:pathLst>
          </a:custGeom>
          <a:solidFill>
            <a:srgbClr val="F0502D"/>
          </a:solidFill>
          <a:ln>
            <a:solidFill>
              <a:srgbClr val="F0502D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5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6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00"/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00" fill="hold"/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00" fill="hold"/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00"/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00" fill="hold"/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00" fill="hold"/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00"/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700" fill="hold"/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00" fill="hold"/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7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00"/>
                                        <p:tgtEl>
                                          <p:spTgt spid="11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700" fill="hold"/>
                                        <p:tgtEl>
                                          <p:spTgt spid="11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00" fill="hold"/>
                                        <p:tgtEl>
                                          <p:spTgt spid="11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4" grpId="0" animBg="1"/>
      <p:bldP spid="23" grpId="0" animBg="1"/>
      <p:bldP spid="2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90601"/>
            <a:ext cx="8229600" cy="609600"/>
          </a:xfrm>
        </p:spPr>
        <p:txBody>
          <a:bodyPr lIns="45720" rIns="0">
            <a:normAutofit/>
          </a:bodyPr>
          <a:lstStyle/>
          <a:p>
            <a:pPr algn="l"/>
            <a:r>
              <a:rPr lang="es-419" sz="3200" dirty="0" smtClean="0">
                <a:solidFill>
                  <a:srgbClr val="F0502D"/>
                </a:solidFill>
                <a:latin typeface="+mj-lt"/>
                <a:cs typeface="Arial" pitchFamily="34" charset="0"/>
              </a:rPr>
              <a:t>Entrar en acción </a:t>
            </a:r>
            <a:endParaRPr lang="es-419" sz="3200" dirty="0">
              <a:solidFill>
                <a:srgbClr val="F0502D"/>
              </a:solidFill>
              <a:latin typeface="+mj-lt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04800"/>
            <a:ext cx="8229600" cy="838201"/>
          </a:xfrm>
        </p:spPr>
        <p:txBody>
          <a:bodyPr wrap="square" lIns="0" rIns="0">
            <a:normAutofit/>
          </a:bodyPr>
          <a:lstStyle/>
          <a:p>
            <a:pPr marL="0" indent="0">
              <a:buNone/>
            </a:pPr>
            <a:r>
              <a:rPr lang="es-419" sz="48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Lección</a:t>
            </a:r>
            <a:r>
              <a:rPr lang="en-US" sz="48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 </a:t>
            </a:r>
            <a:r>
              <a:rPr lang="en-US" sz="4800" b="0" dirty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6</a:t>
            </a:r>
            <a:r>
              <a:rPr lang="en-US" sz="48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 </a:t>
            </a:r>
            <a:r>
              <a:rPr lang="en-US" sz="36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(</a:t>
            </a:r>
            <a:r>
              <a:rPr lang="en-US" sz="3600" b="0" dirty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y</a:t>
            </a:r>
            <a:r>
              <a:rPr lang="en-US" sz="36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 6</a:t>
            </a:r>
            <a:r>
              <a:rPr lang="en-US" sz="34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B</a:t>
            </a:r>
            <a:r>
              <a:rPr lang="en-US" sz="36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)</a:t>
            </a:r>
            <a:endParaRPr lang="en-US" sz="3600" b="0" dirty="0">
              <a:solidFill>
                <a:srgbClr val="F0502D"/>
              </a:solidFill>
              <a:latin typeface="Myriad Pro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5570038"/>
            <a:ext cx="2924175" cy="1037735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5419725" y="1809750"/>
            <a:ext cx="3324225" cy="3514725"/>
          </a:xfrm>
          <a:custGeom>
            <a:avLst/>
            <a:gdLst>
              <a:gd name="connsiteX0" fmla="*/ 0 w 3324225"/>
              <a:gd name="connsiteY0" fmla="*/ 9525 h 3514725"/>
              <a:gd name="connsiteX1" fmla="*/ 3295650 w 3324225"/>
              <a:gd name="connsiteY1" fmla="*/ 0 h 3514725"/>
              <a:gd name="connsiteX2" fmla="*/ 3324225 w 3324225"/>
              <a:gd name="connsiteY2" fmla="*/ 3514725 h 3514725"/>
              <a:gd name="connsiteX3" fmla="*/ 9525 w 3324225"/>
              <a:gd name="connsiteY3" fmla="*/ 3457575 h 3514725"/>
              <a:gd name="connsiteX4" fmla="*/ 0 w 3324225"/>
              <a:gd name="connsiteY4" fmla="*/ 9525 h 351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4225" h="3514725">
                <a:moveTo>
                  <a:pt x="0" y="9525"/>
                </a:moveTo>
                <a:lnTo>
                  <a:pt x="3295650" y="0"/>
                </a:lnTo>
                <a:lnTo>
                  <a:pt x="3324225" y="3514725"/>
                </a:lnTo>
                <a:lnTo>
                  <a:pt x="9525" y="345757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609600" y="1819275"/>
            <a:ext cx="4695825" cy="4629150"/>
          </a:xfrm>
          <a:custGeom>
            <a:avLst/>
            <a:gdLst>
              <a:gd name="connsiteX0" fmla="*/ 0 w 4695825"/>
              <a:gd name="connsiteY0" fmla="*/ 0 h 4629150"/>
              <a:gd name="connsiteX1" fmla="*/ 4695825 w 4695825"/>
              <a:gd name="connsiteY1" fmla="*/ 19050 h 4629150"/>
              <a:gd name="connsiteX2" fmla="*/ 4648200 w 4695825"/>
              <a:gd name="connsiteY2" fmla="*/ 4629150 h 4629150"/>
              <a:gd name="connsiteX3" fmla="*/ 57150 w 4695825"/>
              <a:gd name="connsiteY3" fmla="*/ 4619625 h 4629150"/>
              <a:gd name="connsiteX4" fmla="*/ 0 w 4695825"/>
              <a:gd name="connsiteY4" fmla="*/ 0 h 462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5825" h="4629150">
                <a:moveTo>
                  <a:pt x="0" y="0"/>
                </a:moveTo>
                <a:lnTo>
                  <a:pt x="4695825" y="19050"/>
                </a:lnTo>
                <a:lnTo>
                  <a:pt x="4648200" y="4629150"/>
                </a:lnTo>
                <a:lnTo>
                  <a:pt x="57150" y="4619625"/>
                </a:lnTo>
                <a:lnTo>
                  <a:pt x="0" y="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>
          <a:xfrm>
            <a:off x="666750" y="1876424"/>
            <a:ext cx="4581525" cy="4476750"/>
          </a:xfrm>
          <a:custGeom>
            <a:avLst/>
            <a:gdLst>
              <a:gd name="connsiteX0" fmla="*/ 0 w 4695825"/>
              <a:gd name="connsiteY0" fmla="*/ 171450 h 4419600"/>
              <a:gd name="connsiteX1" fmla="*/ 57150 w 4695825"/>
              <a:gd name="connsiteY1" fmla="*/ 4419600 h 4419600"/>
              <a:gd name="connsiteX2" fmla="*/ 4619625 w 4695825"/>
              <a:gd name="connsiteY2" fmla="*/ 4419600 h 4419600"/>
              <a:gd name="connsiteX3" fmla="*/ 4695825 w 4695825"/>
              <a:gd name="connsiteY3" fmla="*/ 0 h 4419600"/>
              <a:gd name="connsiteX4" fmla="*/ 0 w 4695825"/>
              <a:gd name="connsiteY4" fmla="*/ 171450 h 4419600"/>
              <a:gd name="connsiteX0" fmla="*/ 0 w 4705350"/>
              <a:gd name="connsiteY0" fmla="*/ 0 h 4467225"/>
              <a:gd name="connsiteX1" fmla="*/ 66675 w 4705350"/>
              <a:gd name="connsiteY1" fmla="*/ 4467225 h 4467225"/>
              <a:gd name="connsiteX2" fmla="*/ 4629150 w 4705350"/>
              <a:gd name="connsiteY2" fmla="*/ 4467225 h 4467225"/>
              <a:gd name="connsiteX3" fmla="*/ 4705350 w 4705350"/>
              <a:gd name="connsiteY3" fmla="*/ 47625 h 4467225"/>
              <a:gd name="connsiteX4" fmla="*/ 0 w 4705350"/>
              <a:gd name="connsiteY4" fmla="*/ 0 h 4467225"/>
              <a:gd name="connsiteX0" fmla="*/ 0 w 4715153"/>
              <a:gd name="connsiteY0" fmla="*/ 9525 h 4476750"/>
              <a:gd name="connsiteX1" fmla="*/ 66675 w 4715153"/>
              <a:gd name="connsiteY1" fmla="*/ 4476750 h 4476750"/>
              <a:gd name="connsiteX2" fmla="*/ 4629150 w 4715153"/>
              <a:gd name="connsiteY2" fmla="*/ 4476750 h 4476750"/>
              <a:gd name="connsiteX3" fmla="*/ 4715153 w 4715153"/>
              <a:gd name="connsiteY3" fmla="*/ 0 h 4476750"/>
              <a:gd name="connsiteX4" fmla="*/ 0 w 4715153"/>
              <a:gd name="connsiteY4" fmla="*/ 9525 h 447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5153" h="4476750">
                <a:moveTo>
                  <a:pt x="0" y="9525"/>
                </a:moveTo>
                <a:lnTo>
                  <a:pt x="66675" y="4476750"/>
                </a:lnTo>
                <a:lnTo>
                  <a:pt x="4629150" y="4476750"/>
                </a:lnTo>
                <a:lnTo>
                  <a:pt x="4715153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3"/>
            <a:srcRect/>
            <a:tile tx="-444500" ty="-762000" sx="78000" sy="78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5467350" y="1847849"/>
            <a:ext cx="3228975" cy="3381375"/>
          </a:xfrm>
          <a:custGeom>
            <a:avLst/>
            <a:gdLst>
              <a:gd name="connsiteX0" fmla="*/ 0 w 3257550"/>
              <a:gd name="connsiteY0" fmla="*/ 85725 h 3600450"/>
              <a:gd name="connsiteX1" fmla="*/ 19050 w 3257550"/>
              <a:gd name="connsiteY1" fmla="*/ 3600450 h 3600450"/>
              <a:gd name="connsiteX2" fmla="*/ 3257550 w 3257550"/>
              <a:gd name="connsiteY2" fmla="*/ 3552825 h 3600450"/>
              <a:gd name="connsiteX3" fmla="*/ 3219450 w 3257550"/>
              <a:gd name="connsiteY3" fmla="*/ 0 h 3600450"/>
              <a:gd name="connsiteX4" fmla="*/ 0 w 3257550"/>
              <a:gd name="connsiteY4" fmla="*/ 85725 h 3600450"/>
              <a:gd name="connsiteX0" fmla="*/ 0 w 3248025"/>
              <a:gd name="connsiteY0" fmla="*/ 9525 h 3600450"/>
              <a:gd name="connsiteX1" fmla="*/ 9525 w 3248025"/>
              <a:gd name="connsiteY1" fmla="*/ 3600450 h 3600450"/>
              <a:gd name="connsiteX2" fmla="*/ 3248025 w 3248025"/>
              <a:gd name="connsiteY2" fmla="*/ 3552825 h 3600450"/>
              <a:gd name="connsiteX3" fmla="*/ 3209925 w 3248025"/>
              <a:gd name="connsiteY3" fmla="*/ 0 h 3600450"/>
              <a:gd name="connsiteX4" fmla="*/ 0 w 3248025"/>
              <a:gd name="connsiteY4" fmla="*/ 9525 h 3600450"/>
              <a:gd name="connsiteX0" fmla="*/ 0 w 3248025"/>
              <a:gd name="connsiteY0" fmla="*/ 9525 h 3552825"/>
              <a:gd name="connsiteX1" fmla="*/ 0 w 3248025"/>
              <a:gd name="connsiteY1" fmla="*/ 3352800 h 3552825"/>
              <a:gd name="connsiteX2" fmla="*/ 3248025 w 3248025"/>
              <a:gd name="connsiteY2" fmla="*/ 3552825 h 3552825"/>
              <a:gd name="connsiteX3" fmla="*/ 3209925 w 3248025"/>
              <a:gd name="connsiteY3" fmla="*/ 0 h 3552825"/>
              <a:gd name="connsiteX4" fmla="*/ 0 w 3248025"/>
              <a:gd name="connsiteY4" fmla="*/ 9525 h 3552825"/>
              <a:gd name="connsiteX0" fmla="*/ 0 w 3228975"/>
              <a:gd name="connsiteY0" fmla="*/ 9525 h 3381375"/>
              <a:gd name="connsiteX1" fmla="*/ 0 w 3228975"/>
              <a:gd name="connsiteY1" fmla="*/ 3352800 h 3381375"/>
              <a:gd name="connsiteX2" fmla="*/ 3228975 w 3228975"/>
              <a:gd name="connsiteY2" fmla="*/ 3381375 h 3381375"/>
              <a:gd name="connsiteX3" fmla="*/ 3209925 w 3228975"/>
              <a:gd name="connsiteY3" fmla="*/ 0 h 3381375"/>
              <a:gd name="connsiteX4" fmla="*/ 0 w 3228975"/>
              <a:gd name="connsiteY4" fmla="*/ 9525 h 338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8975" h="3381375">
                <a:moveTo>
                  <a:pt x="0" y="9525"/>
                </a:moveTo>
                <a:lnTo>
                  <a:pt x="0" y="3352800"/>
                </a:lnTo>
                <a:lnTo>
                  <a:pt x="3228975" y="3381375"/>
                </a:lnTo>
                <a:lnTo>
                  <a:pt x="3209925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4"/>
            <a:srcRect/>
            <a:tile tx="-95250" ty="-127000" sx="92000" sy="92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50</a:t>
            </a:fld>
            <a:endParaRPr lang="en-US" sz="24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5677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Cómo tratar un </a:t>
            </a:r>
            <a:r>
              <a:rPr lang="es-419" sz="3200" dirty="0">
                <a:solidFill>
                  <a:srgbClr val="F0502D"/>
                </a:solidFill>
                <a:latin typeface="+mj-lt"/>
              </a:rPr>
              <a:t>problema en el trabajo</a:t>
            </a:r>
            <a:endParaRPr lang="en-US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33499"/>
            <a:ext cx="8153401" cy="4838701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None/>
            </a:pPr>
            <a:r>
              <a:rPr lang="es-419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rPr>
              <a:t>Pasos para resolver un problema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400" b="0" dirty="0" smtClean="0">
                <a:solidFill>
                  <a:srgbClr val="1F396A"/>
                </a:solidFill>
                <a:latin typeface="+mn-lt"/>
              </a:rPr>
              <a:t>Definir el problema.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400" b="0" dirty="0" smtClean="0">
                <a:solidFill>
                  <a:srgbClr val="1F396A"/>
                </a:solidFill>
                <a:latin typeface="+mn-lt"/>
              </a:rPr>
              <a:t>Obtener consejos.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400" b="0" dirty="0" smtClean="0">
                <a:solidFill>
                  <a:srgbClr val="1F396A"/>
                </a:solidFill>
                <a:latin typeface="+mn-lt"/>
              </a:rPr>
              <a:t>Elegir metas.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400" b="0" dirty="0" smtClean="0">
                <a:solidFill>
                  <a:srgbClr val="1F396A"/>
                </a:solidFill>
                <a:latin typeface="+mn-lt"/>
              </a:rPr>
              <a:t>Conocer tus derechos.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400" b="0" dirty="0" smtClean="0">
                <a:solidFill>
                  <a:srgbClr val="1F396A"/>
                </a:solidFill>
                <a:latin typeface="+mn-lt"/>
              </a:rPr>
              <a:t>Decidir la mejor manera de hablar con el supervisor.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400" b="0" dirty="0" smtClean="0">
                <a:solidFill>
                  <a:srgbClr val="1F396A"/>
                </a:solidFill>
                <a:latin typeface="+mn-lt"/>
              </a:rPr>
              <a:t>Contactar con una oficina estatal o federal de Salario y División de Horas u OSHA a, si es necesario.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400" b="0" dirty="0" smtClean="0">
                <a:solidFill>
                  <a:srgbClr val="1F396A"/>
                </a:solidFill>
                <a:latin typeface="+mn-lt"/>
              </a:rPr>
              <a:t>Hablar con un maestro, padre, compañero de trabajo, u otro adulto de confianza.</a:t>
            </a:r>
            <a:endParaRPr lang="es-419" sz="2400" b="0" dirty="0">
              <a:solidFill>
                <a:srgbClr val="1F396A"/>
              </a:solidFill>
              <a:latin typeface="+mn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51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Entrar en acción: Puntos principales</a:t>
            </a:r>
            <a:endParaRPr lang="es-419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33499"/>
            <a:ext cx="8153401" cy="483870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500" b="0" dirty="0" smtClean="0">
                <a:solidFill>
                  <a:srgbClr val="1F396A"/>
                </a:solidFill>
                <a:latin typeface="+mn-lt"/>
              </a:rPr>
              <a:t>Los </a:t>
            </a:r>
            <a:r>
              <a:rPr lang="es-419" sz="2500" b="0" dirty="0">
                <a:solidFill>
                  <a:srgbClr val="1F396A"/>
                </a:solidFill>
                <a:latin typeface="+mn-lt"/>
              </a:rPr>
              <a:t>pasos para plantearle a un supervisor un problema en el lugar de trabajo incluyen: definir el problema; pedir consejo a los padres, docentes o compañeros de trabajo; elegir las metas; conocer sus derechos; y decidir la mejor manera de hablar con el supervisor. 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500" b="0" dirty="0">
                <a:solidFill>
                  <a:srgbClr val="1F396A"/>
                </a:solidFill>
                <a:latin typeface="+mn-lt"/>
              </a:rPr>
              <a:t>Si no </a:t>
            </a:r>
            <a:r>
              <a:rPr lang="es-419" sz="2500" b="0" dirty="0" smtClean="0">
                <a:solidFill>
                  <a:srgbClr val="1F396A"/>
                </a:solidFill>
                <a:latin typeface="+mn-lt"/>
              </a:rPr>
              <a:t>se siente </a:t>
            </a:r>
            <a:r>
              <a:rPr lang="es-419" sz="2500" b="0" dirty="0">
                <a:solidFill>
                  <a:srgbClr val="1F396A"/>
                </a:solidFill>
                <a:latin typeface="+mn-lt"/>
              </a:rPr>
              <a:t>cómodo hablando con </a:t>
            </a:r>
            <a:r>
              <a:rPr lang="es-419" sz="2500" b="0" dirty="0" smtClean="0">
                <a:solidFill>
                  <a:srgbClr val="1F396A"/>
                </a:solidFill>
                <a:latin typeface="+mn-lt"/>
              </a:rPr>
              <a:t>su </a:t>
            </a:r>
            <a:r>
              <a:rPr lang="es-419" sz="2500" b="0" dirty="0">
                <a:solidFill>
                  <a:srgbClr val="1F396A"/>
                </a:solidFill>
                <a:latin typeface="+mn-lt"/>
              </a:rPr>
              <a:t>jefe, </a:t>
            </a:r>
            <a:r>
              <a:rPr lang="es-419" sz="2500" b="0" dirty="0" smtClean="0">
                <a:solidFill>
                  <a:srgbClr val="1F396A"/>
                </a:solidFill>
                <a:latin typeface="+mn-lt"/>
              </a:rPr>
              <a:t>hable </a:t>
            </a:r>
            <a:r>
              <a:rPr lang="es-419" sz="2500" b="0" dirty="0">
                <a:solidFill>
                  <a:srgbClr val="1F396A"/>
                </a:solidFill>
                <a:latin typeface="+mn-lt"/>
              </a:rPr>
              <a:t>primero con otro adulto de </a:t>
            </a:r>
            <a:r>
              <a:rPr lang="es-419" sz="2500" b="0" dirty="0" smtClean="0">
                <a:solidFill>
                  <a:srgbClr val="1F396A"/>
                </a:solidFill>
                <a:latin typeface="+mn-lt"/>
              </a:rPr>
              <a:t>su </a:t>
            </a:r>
            <a:r>
              <a:rPr lang="es-419" sz="2500" b="0" dirty="0">
                <a:solidFill>
                  <a:srgbClr val="1F396A"/>
                </a:solidFill>
                <a:latin typeface="+mn-lt"/>
              </a:rPr>
              <a:t>confianza. También </a:t>
            </a:r>
            <a:r>
              <a:rPr lang="es-419" sz="2500" b="0" dirty="0" smtClean="0">
                <a:solidFill>
                  <a:srgbClr val="1F396A"/>
                </a:solidFill>
                <a:latin typeface="+mn-lt"/>
              </a:rPr>
              <a:t>puede </a:t>
            </a:r>
            <a:r>
              <a:rPr lang="es-419" sz="2500" b="0" dirty="0">
                <a:solidFill>
                  <a:srgbClr val="1F396A"/>
                </a:solidFill>
                <a:latin typeface="+mn-lt"/>
              </a:rPr>
              <a:t>recibir ayuda de organismos como la OSHA </a:t>
            </a:r>
            <a:r>
              <a:rPr lang="es-419" sz="2500" b="0" dirty="0" smtClean="0">
                <a:solidFill>
                  <a:srgbClr val="1F396A"/>
                </a:solidFill>
                <a:latin typeface="+mn-lt"/>
              </a:rPr>
              <a:t>u organismos </a:t>
            </a:r>
            <a:r>
              <a:rPr lang="es-419" sz="2500" b="0" dirty="0">
                <a:solidFill>
                  <a:srgbClr val="1F396A"/>
                </a:solidFill>
                <a:latin typeface="+mn-lt"/>
              </a:rPr>
              <a:t>federales o estatales que hagan cumplir las leyes laborales. 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500" b="0" dirty="0" smtClean="0">
                <a:solidFill>
                  <a:srgbClr val="1F396A"/>
                </a:solidFill>
                <a:latin typeface="+mn-lt"/>
              </a:rPr>
              <a:t>¡Recuerda </a:t>
            </a:r>
            <a:r>
              <a:rPr lang="es-419" sz="2500" b="0" dirty="0">
                <a:solidFill>
                  <a:srgbClr val="1F396A"/>
                </a:solidFill>
                <a:latin typeface="+mn-lt"/>
              </a:rPr>
              <a:t>confiar en tus instintos y no tengas miedo de hacer oír tu opinión si tienes un problema en el </a:t>
            </a:r>
            <a:r>
              <a:rPr lang="es-419" sz="2500" b="0" dirty="0" smtClean="0">
                <a:solidFill>
                  <a:srgbClr val="1F396A"/>
                </a:solidFill>
                <a:latin typeface="+mn-lt"/>
              </a:rPr>
              <a:t>trabajo! </a:t>
            </a:r>
            <a:endParaRPr lang="es-419" sz="2500" b="0" dirty="0">
              <a:solidFill>
                <a:srgbClr val="1F396A"/>
              </a:solidFill>
              <a:latin typeface="+mn-lt"/>
            </a:endParaRP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endParaRPr lang="en-US" sz="2800" b="0" dirty="0">
              <a:solidFill>
                <a:srgbClr val="1F396A"/>
              </a:solidFill>
              <a:latin typeface="+mn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52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3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>
                <a:solidFill>
                  <a:srgbClr val="F0502D"/>
                </a:solidFill>
              </a:rPr>
              <a:t>Cuestionario</a:t>
            </a:r>
            <a:r>
              <a:rPr lang="en-US" sz="3200" dirty="0">
                <a:solidFill>
                  <a:srgbClr val="F0502D"/>
                </a:solidFill>
              </a:rPr>
              <a:t> </a:t>
            </a:r>
            <a:r>
              <a:rPr lang="en-US" sz="3200" dirty="0" err="1">
                <a:solidFill>
                  <a:srgbClr val="F0502D"/>
                </a:solidFill>
              </a:rPr>
              <a:t>sobre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0502D"/>
                </a:solidFill>
                <a:latin typeface="+mj-lt"/>
              </a:rPr>
              <a:t>s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eguridad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0502D"/>
                </a:solidFill>
                <a:latin typeface="+mj-lt"/>
              </a:rPr>
              <a:t>l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aboral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2400" dirty="0" smtClean="0">
                <a:solidFill>
                  <a:srgbClr val="F0502D"/>
                </a:solidFill>
              </a:rPr>
              <a:t>(</a:t>
            </a:r>
            <a:r>
              <a:rPr lang="en-US" sz="2400" dirty="0" err="1" smtClean="0">
                <a:solidFill>
                  <a:srgbClr val="F0502D"/>
                </a:solidFill>
              </a:rPr>
              <a:t>seguido</a:t>
            </a:r>
            <a:r>
              <a:rPr lang="en-US" sz="2400" dirty="0" smtClean="0">
                <a:solidFill>
                  <a:srgbClr val="F0502D"/>
                </a:solidFill>
              </a:rPr>
              <a:t>)</a:t>
            </a:r>
            <a:endParaRPr lang="en-US" sz="2400" dirty="0">
              <a:solidFill>
                <a:srgbClr val="F0502D"/>
              </a:solidFill>
            </a:endParaRP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84325"/>
            <a:ext cx="7666037" cy="4664075"/>
          </a:xfrm>
        </p:spPr>
        <p:txBody>
          <a:bodyPr>
            <a:normAutofit/>
          </a:bodyPr>
          <a:lstStyle/>
          <a:p>
            <a:pPr marL="347472" indent="-347472">
              <a:lnSpc>
                <a:spcPct val="80000"/>
              </a:lnSpc>
              <a:spcBef>
                <a:spcPts val="576"/>
              </a:spcBef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es-ES" sz="2400" b="0" dirty="0">
                <a:solidFill>
                  <a:srgbClr val="1F396A"/>
                </a:solidFill>
                <a:latin typeface="Myriad Pro" pitchFamily="34" charset="0"/>
              </a:rPr>
              <a:t>Si </a:t>
            </a:r>
            <a:r>
              <a:rPr lang="es-ES" sz="2400" b="0" dirty="0" smtClean="0">
                <a:solidFill>
                  <a:srgbClr val="1F396A"/>
                </a:solidFill>
                <a:latin typeface="Myriad Pro" pitchFamily="34" charset="0"/>
              </a:rPr>
              <a:t>una persona se lesiona </a:t>
            </a:r>
            <a:r>
              <a:rPr lang="es-ES" sz="2400" b="0" dirty="0">
                <a:solidFill>
                  <a:srgbClr val="1F396A"/>
                </a:solidFill>
                <a:latin typeface="Myriad Pro" pitchFamily="34" charset="0"/>
              </a:rPr>
              <a:t>en el </a:t>
            </a:r>
            <a:r>
              <a:rPr lang="es-ES" sz="2400" b="0" dirty="0" smtClean="0">
                <a:solidFill>
                  <a:srgbClr val="1F396A"/>
                </a:solidFill>
                <a:latin typeface="Myriad Pro" pitchFamily="34" charset="0"/>
              </a:rPr>
              <a:t>trabajo, el empleador debe pagar la atención </a:t>
            </a:r>
            <a:r>
              <a:rPr lang="es-ES" sz="2400" b="0" dirty="0">
                <a:solidFill>
                  <a:srgbClr val="1F396A"/>
                </a:solidFill>
                <a:latin typeface="Myriad Pro" pitchFamily="34" charset="0"/>
              </a:rPr>
              <a:t>médica</a:t>
            </a:r>
            <a:r>
              <a:rPr lang="es-ES" sz="2400" b="0" dirty="0" smtClean="0">
                <a:solidFill>
                  <a:srgbClr val="1F396A"/>
                </a:solidFill>
                <a:latin typeface="Myriad Pro" pitchFamily="34" charset="0"/>
              </a:rPr>
              <a:t>.</a:t>
            </a:r>
            <a:endParaRPr lang="en-US" sz="2400" b="0" dirty="0" smtClean="0">
              <a:solidFill>
                <a:srgbClr val="1F396A"/>
              </a:solidFill>
              <a:latin typeface="Myriad Pro" pitchFamily="34" charset="0"/>
            </a:endParaRPr>
          </a:p>
          <a:p>
            <a:pPr marL="0" indent="0">
              <a:lnSpc>
                <a:spcPct val="80000"/>
              </a:lnSpc>
              <a:spcBef>
                <a:spcPts val="1200"/>
              </a:spcBef>
              <a:spcAft>
                <a:spcPts val="2400"/>
              </a:spcAft>
              <a:buClr>
                <a:schemeClr val="tx2">
                  <a:lumMod val="20000"/>
                  <a:lumOff val="80000"/>
                </a:schemeClr>
              </a:buClr>
              <a:buNone/>
              <a:defRPr/>
            </a:pPr>
            <a:r>
              <a:rPr lang="en-US" sz="2800" dirty="0">
                <a:solidFill>
                  <a:srgbClr val="1F396A"/>
                </a:solidFill>
                <a:latin typeface="+mj-lt"/>
              </a:rPr>
              <a:t>	</a:t>
            </a:r>
            <a:r>
              <a:rPr lang="en-US" sz="2800" dirty="0">
                <a:solidFill>
                  <a:srgbClr val="1F396A"/>
                </a:solidFill>
              </a:rPr>
              <a:t> </a:t>
            </a:r>
            <a:r>
              <a:rPr lang="en-US" sz="2800" dirty="0" err="1">
                <a:solidFill>
                  <a:srgbClr val="1F396A"/>
                </a:solidFill>
              </a:rPr>
              <a:t>Verdadero</a:t>
            </a:r>
            <a:r>
              <a:rPr lang="en-US" sz="2800" dirty="0">
                <a:solidFill>
                  <a:srgbClr val="1F396A"/>
                </a:solidFill>
              </a:rPr>
              <a:t> </a:t>
            </a:r>
            <a:r>
              <a:rPr lang="en-US" sz="2800" dirty="0">
                <a:solidFill>
                  <a:srgbClr val="1F396A"/>
                </a:solidFill>
                <a:latin typeface="+mj-lt"/>
              </a:rPr>
              <a:t>			</a:t>
            </a:r>
            <a:r>
              <a:rPr lang="en-US" sz="2800" dirty="0" err="1" smtClean="0">
                <a:solidFill>
                  <a:srgbClr val="1F396A"/>
                </a:solidFill>
                <a:latin typeface="+mj-lt"/>
              </a:rPr>
              <a:t>Falso</a:t>
            </a:r>
            <a:endParaRPr lang="en-US" sz="2800" dirty="0">
              <a:solidFill>
                <a:srgbClr val="1F396A"/>
              </a:solidFill>
              <a:latin typeface="+mj-lt"/>
            </a:endParaRPr>
          </a:p>
          <a:p>
            <a:pPr marL="347472" indent="-347472">
              <a:lnSpc>
                <a:spcPct val="80000"/>
              </a:lnSpc>
              <a:spcBef>
                <a:spcPts val="576"/>
              </a:spcBef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es-ES" sz="2400" b="0" dirty="0">
                <a:solidFill>
                  <a:srgbClr val="1F396A"/>
                </a:solidFill>
                <a:latin typeface="Myriad Pro" pitchFamily="34" charset="0"/>
              </a:rPr>
              <a:t>¿Con qué frecuencia </a:t>
            </a:r>
            <a:r>
              <a:rPr lang="es-ES" sz="2400" b="0" dirty="0" smtClean="0">
                <a:solidFill>
                  <a:srgbClr val="1F396A"/>
                </a:solidFill>
                <a:latin typeface="Myriad Pro" pitchFamily="34" charset="0"/>
              </a:rPr>
              <a:t>se lesionan los </a:t>
            </a:r>
            <a:r>
              <a:rPr lang="es-ES" sz="2400" b="0" dirty="0">
                <a:solidFill>
                  <a:srgbClr val="1F396A"/>
                </a:solidFill>
                <a:latin typeface="Myriad Pro" pitchFamily="34" charset="0"/>
              </a:rPr>
              <a:t>adolescentes </a:t>
            </a:r>
            <a:r>
              <a:rPr lang="es-ES" sz="2400" b="0" dirty="0" smtClean="0">
                <a:solidFill>
                  <a:srgbClr val="1F396A"/>
                </a:solidFill>
                <a:latin typeface="Myriad Pro" pitchFamily="34" charset="0"/>
              </a:rPr>
              <a:t>en </a:t>
            </a:r>
            <a:r>
              <a:rPr lang="es-ES" sz="2400" b="0" dirty="0">
                <a:solidFill>
                  <a:srgbClr val="1F396A"/>
                </a:solidFill>
                <a:latin typeface="Myriad Pro" pitchFamily="34" charset="0"/>
              </a:rPr>
              <a:t>el trabajo en los Estados Unidos</a:t>
            </a:r>
            <a:r>
              <a:rPr lang="es-ES" sz="2400" b="0" dirty="0" smtClean="0">
                <a:solidFill>
                  <a:srgbClr val="1F396A"/>
                </a:solidFill>
                <a:latin typeface="Myriad Pro" pitchFamily="34" charset="0"/>
              </a:rPr>
              <a:t>?</a:t>
            </a:r>
          </a:p>
          <a:p>
            <a:pPr marL="347472" indent="-347472">
              <a:lnSpc>
                <a:spcPct val="80000"/>
              </a:lnSpc>
              <a:spcBef>
                <a:spcPts val="576"/>
              </a:spcBef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en-US" sz="2400" b="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2800" dirty="0">
                <a:solidFill>
                  <a:srgbClr val="1F396A"/>
                </a:solidFill>
                <a:latin typeface="+mj-lt"/>
              </a:rPr>
              <a:t>	</a:t>
            </a:r>
            <a:r>
              <a:rPr lang="en-US" sz="2800" dirty="0" smtClean="0">
                <a:solidFill>
                  <a:srgbClr val="1F396A"/>
                </a:solidFill>
                <a:latin typeface="+mj-lt"/>
              </a:rPr>
              <a:t>Uno </a:t>
            </a:r>
            <a:r>
              <a:rPr lang="en-US" sz="2800" dirty="0" err="1" smtClean="0">
                <a:solidFill>
                  <a:srgbClr val="1F396A"/>
                </a:solidFill>
                <a:latin typeface="+mj-lt"/>
              </a:rPr>
              <a:t>por</a:t>
            </a:r>
            <a:r>
              <a:rPr lang="en-US" sz="2800" dirty="0" smtClean="0">
                <a:solidFill>
                  <a:srgbClr val="1F396A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rgbClr val="1F396A"/>
                </a:solidFill>
                <a:latin typeface="+mj-lt"/>
              </a:rPr>
              <a:t>dia</a:t>
            </a:r>
            <a:r>
              <a:rPr lang="en-US" sz="2800" dirty="0">
                <a:solidFill>
                  <a:srgbClr val="1F396A"/>
                </a:solidFill>
                <a:latin typeface="+mj-lt"/>
              </a:rPr>
              <a:t>		</a:t>
            </a:r>
            <a:r>
              <a:rPr lang="en-US" sz="2800" dirty="0" smtClean="0">
                <a:solidFill>
                  <a:srgbClr val="1F396A"/>
                </a:solidFill>
                <a:latin typeface="+mj-lt"/>
              </a:rPr>
              <a:t>Uno </a:t>
            </a:r>
            <a:r>
              <a:rPr lang="en-US" sz="2800" dirty="0" err="1" smtClean="0">
                <a:solidFill>
                  <a:srgbClr val="1F396A"/>
                </a:solidFill>
                <a:latin typeface="+mj-lt"/>
              </a:rPr>
              <a:t>por</a:t>
            </a:r>
            <a:r>
              <a:rPr lang="en-US" sz="2800" dirty="0" smtClean="0">
                <a:solidFill>
                  <a:srgbClr val="1F396A"/>
                </a:solidFill>
                <a:latin typeface="+mj-lt"/>
              </a:rPr>
              <a:t> hora</a:t>
            </a:r>
            <a:endParaRPr lang="en-US" sz="2800" dirty="0">
              <a:solidFill>
                <a:srgbClr val="1F396A"/>
              </a:solidFill>
              <a:latin typeface="+mj-lt"/>
            </a:endParaRPr>
          </a:p>
          <a:p>
            <a:pPr marL="347472" indent="-347472">
              <a:lnSpc>
                <a:spcPct val="80000"/>
              </a:lnSpc>
              <a:spcBef>
                <a:spcPts val="600"/>
              </a:spcBef>
              <a:spcAft>
                <a:spcPts val="1800"/>
              </a:spcAft>
              <a:buClr>
                <a:schemeClr val="tx2">
                  <a:lumMod val="20000"/>
                  <a:lumOff val="80000"/>
                </a:schemeClr>
              </a:buClr>
              <a:buNone/>
              <a:defRPr/>
            </a:pPr>
            <a:r>
              <a:rPr lang="en-US" sz="2800" dirty="0">
                <a:solidFill>
                  <a:srgbClr val="1F396A"/>
                </a:solidFill>
                <a:latin typeface="+mj-lt"/>
              </a:rPr>
              <a:t>		</a:t>
            </a:r>
            <a:r>
              <a:rPr lang="es-ES" sz="2800" dirty="0" smtClean="0">
                <a:solidFill>
                  <a:srgbClr val="1F396A"/>
                </a:solidFill>
                <a:latin typeface="+mj-lt"/>
              </a:rPr>
              <a:t>Uno cada </a:t>
            </a:r>
            <a:r>
              <a:rPr lang="es-ES" sz="2800" dirty="0">
                <a:solidFill>
                  <a:srgbClr val="1F396A"/>
                </a:solidFill>
                <a:latin typeface="+mj-lt"/>
              </a:rPr>
              <a:t>9 minutos</a:t>
            </a:r>
            <a:endParaRPr lang="en-US" sz="2800" dirty="0">
              <a:solidFill>
                <a:srgbClr val="1F396A"/>
              </a:solidFill>
              <a:latin typeface="+mj-lt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75677" y="2408388"/>
            <a:ext cx="365760" cy="365760"/>
          </a:xfrm>
          <a:prstGeom prst="rect">
            <a:avLst/>
          </a:prstGeom>
          <a:noFill/>
          <a:ln w="1905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633277" y="2408388"/>
            <a:ext cx="365760" cy="365760"/>
          </a:xfrm>
          <a:prstGeom prst="rect">
            <a:avLst/>
          </a:prstGeom>
          <a:noFill/>
          <a:ln w="1905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75677" y="4556760"/>
            <a:ext cx="365760" cy="365760"/>
          </a:xfrm>
          <a:prstGeom prst="rect">
            <a:avLst/>
          </a:prstGeom>
          <a:noFill/>
          <a:ln w="1905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975677" y="3908679"/>
            <a:ext cx="365760" cy="365760"/>
          </a:xfrm>
          <a:prstGeom prst="rect">
            <a:avLst/>
          </a:prstGeom>
          <a:noFill/>
          <a:ln w="1905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633277" y="3908679"/>
            <a:ext cx="365760" cy="365760"/>
          </a:xfrm>
          <a:prstGeom prst="rect">
            <a:avLst/>
          </a:prstGeom>
          <a:noFill/>
          <a:ln w="1905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 rot="600891">
            <a:off x="884237" y="2130640"/>
            <a:ext cx="742950" cy="666750"/>
          </a:xfrm>
          <a:custGeom>
            <a:avLst/>
            <a:gdLst>
              <a:gd name="connsiteX0" fmla="*/ 0 w 676275"/>
              <a:gd name="connsiteY0" fmla="*/ 342900 h 581025"/>
              <a:gd name="connsiteX1" fmla="*/ 190500 w 676275"/>
              <a:gd name="connsiteY1" fmla="*/ 581025 h 581025"/>
              <a:gd name="connsiteX2" fmla="*/ 676275 w 676275"/>
              <a:gd name="connsiteY2" fmla="*/ 0 h 581025"/>
              <a:gd name="connsiteX3" fmla="*/ 209550 w 676275"/>
              <a:gd name="connsiteY3" fmla="*/ 390525 h 581025"/>
              <a:gd name="connsiteX4" fmla="*/ 0 w 676275"/>
              <a:gd name="connsiteY4" fmla="*/ 342900 h 581025"/>
              <a:gd name="connsiteX0" fmla="*/ 0 w 676275"/>
              <a:gd name="connsiteY0" fmla="*/ 342900 h 581025"/>
              <a:gd name="connsiteX1" fmla="*/ 190500 w 676275"/>
              <a:gd name="connsiteY1" fmla="*/ 581025 h 581025"/>
              <a:gd name="connsiteX2" fmla="*/ 676275 w 676275"/>
              <a:gd name="connsiteY2" fmla="*/ 0 h 581025"/>
              <a:gd name="connsiteX3" fmla="*/ 200025 w 676275"/>
              <a:gd name="connsiteY3" fmla="*/ 457200 h 581025"/>
              <a:gd name="connsiteX4" fmla="*/ 0 w 676275"/>
              <a:gd name="connsiteY4" fmla="*/ 342900 h 581025"/>
              <a:gd name="connsiteX0" fmla="*/ 0 w 704850"/>
              <a:gd name="connsiteY0" fmla="*/ 257175 h 581025"/>
              <a:gd name="connsiteX1" fmla="*/ 219075 w 704850"/>
              <a:gd name="connsiteY1" fmla="*/ 581025 h 581025"/>
              <a:gd name="connsiteX2" fmla="*/ 704850 w 704850"/>
              <a:gd name="connsiteY2" fmla="*/ 0 h 581025"/>
              <a:gd name="connsiteX3" fmla="*/ 228600 w 704850"/>
              <a:gd name="connsiteY3" fmla="*/ 457200 h 581025"/>
              <a:gd name="connsiteX4" fmla="*/ 0 w 704850"/>
              <a:gd name="connsiteY4" fmla="*/ 257175 h 581025"/>
              <a:gd name="connsiteX0" fmla="*/ 0 w 704850"/>
              <a:gd name="connsiteY0" fmla="*/ 257175 h 647700"/>
              <a:gd name="connsiteX1" fmla="*/ 228600 w 704850"/>
              <a:gd name="connsiteY1" fmla="*/ 647700 h 647700"/>
              <a:gd name="connsiteX2" fmla="*/ 704850 w 704850"/>
              <a:gd name="connsiteY2" fmla="*/ 0 h 647700"/>
              <a:gd name="connsiteX3" fmla="*/ 228600 w 704850"/>
              <a:gd name="connsiteY3" fmla="*/ 457200 h 647700"/>
              <a:gd name="connsiteX4" fmla="*/ 0 w 704850"/>
              <a:gd name="connsiteY4" fmla="*/ 257175 h 647700"/>
              <a:gd name="connsiteX0" fmla="*/ 0 w 733425"/>
              <a:gd name="connsiteY0" fmla="*/ 276225 h 666750"/>
              <a:gd name="connsiteX1" fmla="*/ 228600 w 733425"/>
              <a:gd name="connsiteY1" fmla="*/ 666750 h 666750"/>
              <a:gd name="connsiteX2" fmla="*/ 733425 w 733425"/>
              <a:gd name="connsiteY2" fmla="*/ 0 h 666750"/>
              <a:gd name="connsiteX3" fmla="*/ 228600 w 733425"/>
              <a:gd name="connsiteY3" fmla="*/ 476250 h 666750"/>
              <a:gd name="connsiteX4" fmla="*/ 0 w 733425"/>
              <a:gd name="connsiteY4" fmla="*/ 276225 h 666750"/>
              <a:gd name="connsiteX0" fmla="*/ 0 w 742950"/>
              <a:gd name="connsiteY0" fmla="*/ 409575 h 666750"/>
              <a:gd name="connsiteX1" fmla="*/ 238125 w 742950"/>
              <a:gd name="connsiteY1" fmla="*/ 666750 h 666750"/>
              <a:gd name="connsiteX2" fmla="*/ 742950 w 742950"/>
              <a:gd name="connsiteY2" fmla="*/ 0 h 666750"/>
              <a:gd name="connsiteX3" fmla="*/ 238125 w 742950"/>
              <a:gd name="connsiteY3" fmla="*/ 476250 h 666750"/>
              <a:gd name="connsiteX4" fmla="*/ 0 w 742950"/>
              <a:gd name="connsiteY4" fmla="*/ 409575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2950" h="666750">
                <a:moveTo>
                  <a:pt x="0" y="409575"/>
                </a:moveTo>
                <a:lnTo>
                  <a:pt x="238125" y="666750"/>
                </a:lnTo>
                <a:lnTo>
                  <a:pt x="742950" y="0"/>
                </a:lnTo>
                <a:lnTo>
                  <a:pt x="238125" y="476250"/>
                </a:lnTo>
                <a:lnTo>
                  <a:pt x="0" y="409575"/>
                </a:lnTo>
                <a:close/>
              </a:path>
            </a:pathLst>
          </a:custGeom>
          <a:solidFill>
            <a:srgbClr val="F0502D"/>
          </a:solidFill>
          <a:ln>
            <a:solidFill>
              <a:srgbClr val="F0502D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 22"/>
          <p:cNvSpPr/>
          <p:nvPr/>
        </p:nvSpPr>
        <p:spPr>
          <a:xfrm rot="503956">
            <a:off x="907080" y="4325125"/>
            <a:ext cx="742950" cy="666750"/>
          </a:xfrm>
          <a:custGeom>
            <a:avLst/>
            <a:gdLst>
              <a:gd name="connsiteX0" fmla="*/ 0 w 676275"/>
              <a:gd name="connsiteY0" fmla="*/ 342900 h 581025"/>
              <a:gd name="connsiteX1" fmla="*/ 190500 w 676275"/>
              <a:gd name="connsiteY1" fmla="*/ 581025 h 581025"/>
              <a:gd name="connsiteX2" fmla="*/ 676275 w 676275"/>
              <a:gd name="connsiteY2" fmla="*/ 0 h 581025"/>
              <a:gd name="connsiteX3" fmla="*/ 209550 w 676275"/>
              <a:gd name="connsiteY3" fmla="*/ 390525 h 581025"/>
              <a:gd name="connsiteX4" fmla="*/ 0 w 676275"/>
              <a:gd name="connsiteY4" fmla="*/ 342900 h 581025"/>
              <a:gd name="connsiteX0" fmla="*/ 0 w 676275"/>
              <a:gd name="connsiteY0" fmla="*/ 342900 h 581025"/>
              <a:gd name="connsiteX1" fmla="*/ 190500 w 676275"/>
              <a:gd name="connsiteY1" fmla="*/ 581025 h 581025"/>
              <a:gd name="connsiteX2" fmla="*/ 676275 w 676275"/>
              <a:gd name="connsiteY2" fmla="*/ 0 h 581025"/>
              <a:gd name="connsiteX3" fmla="*/ 200025 w 676275"/>
              <a:gd name="connsiteY3" fmla="*/ 457200 h 581025"/>
              <a:gd name="connsiteX4" fmla="*/ 0 w 676275"/>
              <a:gd name="connsiteY4" fmla="*/ 342900 h 581025"/>
              <a:gd name="connsiteX0" fmla="*/ 0 w 704850"/>
              <a:gd name="connsiteY0" fmla="*/ 257175 h 581025"/>
              <a:gd name="connsiteX1" fmla="*/ 219075 w 704850"/>
              <a:gd name="connsiteY1" fmla="*/ 581025 h 581025"/>
              <a:gd name="connsiteX2" fmla="*/ 704850 w 704850"/>
              <a:gd name="connsiteY2" fmla="*/ 0 h 581025"/>
              <a:gd name="connsiteX3" fmla="*/ 228600 w 704850"/>
              <a:gd name="connsiteY3" fmla="*/ 457200 h 581025"/>
              <a:gd name="connsiteX4" fmla="*/ 0 w 704850"/>
              <a:gd name="connsiteY4" fmla="*/ 257175 h 581025"/>
              <a:gd name="connsiteX0" fmla="*/ 0 w 704850"/>
              <a:gd name="connsiteY0" fmla="*/ 257175 h 647700"/>
              <a:gd name="connsiteX1" fmla="*/ 228600 w 704850"/>
              <a:gd name="connsiteY1" fmla="*/ 647700 h 647700"/>
              <a:gd name="connsiteX2" fmla="*/ 704850 w 704850"/>
              <a:gd name="connsiteY2" fmla="*/ 0 h 647700"/>
              <a:gd name="connsiteX3" fmla="*/ 228600 w 704850"/>
              <a:gd name="connsiteY3" fmla="*/ 457200 h 647700"/>
              <a:gd name="connsiteX4" fmla="*/ 0 w 704850"/>
              <a:gd name="connsiteY4" fmla="*/ 257175 h 647700"/>
              <a:gd name="connsiteX0" fmla="*/ 0 w 733425"/>
              <a:gd name="connsiteY0" fmla="*/ 276225 h 666750"/>
              <a:gd name="connsiteX1" fmla="*/ 228600 w 733425"/>
              <a:gd name="connsiteY1" fmla="*/ 666750 h 666750"/>
              <a:gd name="connsiteX2" fmla="*/ 733425 w 733425"/>
              <a:gd name="connsiteY2" fmla="*/ 0 h 666750"/>
              <a:gd name="connsiteX3" fmla="*/ 228600 w 733425"/>
              <a:gd name="connsiteY3" fmla="*/ 476250 h 666750"/>
              <a:gd name="connsiteX4" fmla="*/ 0 w 733425"/>
              <a:gd name="connsiteY4" fmla="*/ 276225 h 666750"/>
              <a:gd name="connsiteX0" fmla="*/ 0 w 742950"/>
              <a:gd name="connsiteY0" fmla="*/ 409575 h 666750"/>
              <a:gd name="connsiteX1" fmla="*/ 238125 w 742950"/>
              <a:gd name="connsiteY1" fmla="*/ 666750 h 666750"/>
              <a:gd name="connsiteX2" fmla="*/ 742950 w 742950"/>
              <a:gd name="connsiteY2" fmla="*/ 0 h 666750"/>
              <a:gd name="connsiteX3" fmla="*/ 238125 w 742950"/>
              <a:gd name="connsiteY3" fmla="*/ 476250 h 666750"/>
              <a:gd name="connsiteX4" fmla="*/ 0 w 742950"/>
              <a:gd name="connsiteY4" fmla="*/ 409575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2950" h="666750">
                <a:moveTo>
                  <a:pt x="0" y="409575"/>
                </a:moveTo>
                <a:lnTo>
                  <a:pt x="238125" y="666750"/>
                </a:lnTo>
                <a:lnTo>
                  <a:pt x="742950" y="0"/>
                </a:lnTo>
                <a:lnTo>
                  <a:pt x="238125" y="476250"/>
                </a:lnTo>
                <a:lnTo>
                  <a:pt x="0" y="409575"/>
                </a:lnTo>
                <a:close/>
              </a:path>
            </a:pathLst>
          </a:custGeom>
          <a:solidFill>
            <a:srgbClr val="F0502D"/>
          </a:solidFill>
          <a:ln>
            <a:solidFill>
              <a:srgbClr val="F0502D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6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6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00"/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00" fill="hold"/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00" fill="hold"/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00"/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00" fill="hold"/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00" fill="hold"/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00"/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700" fill="hold"/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00" fill="hold"/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9" grpId="0" animBg="1"/>
      <p:bldP spid="20" grpId="0" animBg="1"/>
      <p:bldP spid="4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s-ES" sz="3200" dirty="0">
                <a:solidFill>
                  <a:srgbClr val="F0502D"/>
                </a:solidFill>
                <a:latin typeface="+mj-lt"/>
              </a:rPr>
              <a:t>¿Por qué los trabajadores jóvenes son más </a:t>
            </a:r>
            <a:r>
              <a:rPr lang="es-ES" sz="3200" dirty="0" smtClean="0">
                <a:solidFill>
                  <a:srgbClr val="F0502D"/>
                </a:solidFill>
                <a:latin typeface="+mj-lt"/>
              </a:rPr>
              <a:t>propensos a lesionarse </a:t>
            </a:r>
            <a:r>
              <a:rPr lang="es-ES" sz="3200" dirty="0">
                <a:solidFill>
                  <a:srgbClr val="F0502D"/>
                </a:solidFill>
                <a:latin typeface="+mj-lt"/>
              </a:rPr>
              <a:t>en el trabajo?</a:t>
            </a:r>
            <a:endParaRPr lang="en-US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61825" y="6356350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7</a:t>
            </a:fld>
            <a:endParaRPr lang="en-US" sz="2400" dirty="0" smtClean="0">
              <a:latin typeface="+mn-lt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628651" y="1356519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0" y="5649995"/>
            <a:ext cx="4576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1F396A"/>
                </a:solidFill>
              </a:rPr>
              <a:t>Video </a:t>
            </a:r>
            <a:r>
              <a:rPr lang="en-US" sz="2800" dirty="0">
                <a:solidFill>
                  <a:srgbClr val="1F396A"/>
                </a:solidFill>
              </a:rPr>
              <a:t>y </a:t>
            </a:r>
            <a:r>
              <a:rPr lang="en-US" sz="2800" dirty="0" err="1" smtClean="0">
                <a:solidFill>
                  <a:srgbClr val="1F396A"/>
                </a:solidFill>
              </a:rPr>
              <a:t>Discusión</a:t>
            </a:r>
            <a:endParaRPr lang="en-US" sz="2800" dirty="0" smtClean="0">
              <a:solidFill>
                <a:srgbClr val="1F396A"/>
              </a:solidFill>
            </a:endParaRPr>
          </a:p>
          <a:p>
            <a:pPr algn="ctr"/>
            <a:r>
              <a:rPr lang="en-US" dirty="0">
                <a:solidFill>
                  <a:srgbClr val="1F396A"/>
                </a:solidFill>
                <a:hlinkClick r:id="rId6"/>
              </a:rPr>
              <a:t>https://</a:t>
            </a:r>
            <a:r>
              <a:rPr lang="en-US" dirty="0" smtClean="0">
                <a:solidFill>
                  <a:srgbClr val="1F396A"/>
                </a:solidFill>
                <a:hlinkClick r:id="rId6"/>
              </a:rPr>
              <a:t>youtu.be/jy9YDD1LTiI</a:t>
            </a:r>
            <a:endParaRPr lang="en-US" dirty="0">
              <a:solidFill>
                <a:srgbClr val="1F396A"/>
              </a:solidFill>
            </a:endParaRPr>
          </a:p>
        </p:txBody>
      </p:sp>
      <p:pic>
        <p:nvPicPr>
          <p:cNvPr id="8" name="Mallory_w-creditsrevOPENCAP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28800" y="1489234"/>
            <a:ext cx="5486400" cy="391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5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5029200" y="4298950"/>
            <a:ext cx="3657599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82880" indent="-182880" defTabSz="736600">
              <a:spcAft>
                <a:spcPts val="12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¿Por qué </a:t>
            </a:r>
            <a:r>
              <a:rPr lang="es-ES" sz="1600" dirty="0" smtClean="0">
                <a:solidFill>
                  <a:srgbClr val="1F396A"/>
                </a:solidFill>
                <a:latin typeface="Myriad Pro" pitchFamily="34" charset="0"/>
              </a:rPr>
              <a:t>piensas que esto sucedió</a:t>
            </a: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?</a:t>
            </a:r>
            <a:endParaRPr lang="en-US" sz="1600" dirty="0">
              <a:solidFill>
                <a:srgbClr val="1F396A"/>
              </a:solidFill>
              <a:latin typeface="Myriad Pro" pitchFamily="34" charset="0"/>
            </a:endParaRPr>
          </a:p>
          <a:p>
            <a:pPr marL="182880" indent="-182880" defTabSz="736600">
              <a:spcAft>
                <a:spcPts val="12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¿Qué 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pudo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haber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prevenido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la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lesión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de Jack?</a:t>
            </a:r>
            <a:endParaRPr lang="en-US" sz="1600" dirty="0">
              <a:solidFill>
                <a:srgbClr val="1F396A"/>
              </a:solidFill>
              <a:latin typeface="Myriad Pro" pitchFamily="34" charset="0"/>
            </a:endParaRPr>
          </a:p>
          <a:p>
            <a:pPr marL="182880" indent="-182880" defTabSz="736600">
              <a:spcAft>
                <a:spcPts val="12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¿Cómo podría esta lesión afectar la vida cotidiana </a:t>
            </a:r>
            <a:r>
              <a:rPr lang="es-ES" sz="1600" dirty="0" smtClean="0">
                <a:solidFill>
                  <a:srgbClr val="1F396A"/>
                </a:solidFill>
                <a:latin typeface="Myriad Pro" pitchFamily="34" charset="0"/>
              </a:rPr>
              <a:t>de Jack?</a:t>
            </a:r>
            <a:endParaRPr lang="es-ES" sz="1600" dirty="0">
              <a:solidFill>
                <a:srgbClr val="1F396A"/>
              </a:solidFill>
              <a:latin typeface="Myriad Pro" pitchFamily="34" charset="0"/>
            </a:endParaRPr>
          </a:p>
          <a:p>
            <a:pPr marL="182880" indent="-182880" defTabSz="736600">
              <a:spcAft>
                <a:spcPts val="12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endParaRPr lang="en-US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32375" y="2460368"/>
            <a:ext cx="3654424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n-US" sz="1600" b="1" dirty="0" smtClean="0">
                <a:solidFill>
                  <a:srgbClr val="F0502D"/>
                </a:solidFill>
                <a:latin typeface="+mj-lt"/>
              </a:rPr>
              <a:t>Trabajo:	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Trabajador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de comida rápida</a:t>
            </a:r>
            <a:endParaRPr lang="en-US" sz="1600" dirty="0"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+mj-lt"/>
              </a:rPr>
              <a:t>Peligro</a:t>
            </a:r>
            <a:r>
              <a:rPr lang="en-US" sz="1600" b="1" dirty="0" smtClean="0">
                <a:solidFill>
                  <a:srgbClr val="F0502D"/>
                </a:solidFill>
                <a:latin typeface="+mj-lt"/>
              </a:rPr>
              <a:t>:	</a:t>
            </a:r>
            <a:r>
              <a:rPr lang="en-US" sz="1600" dirty="0" err="1">
                <a:solidFill>
                  <a:srgbClr val="1F396A"/>
                </a:solidFill>
                <a:latin typeface="Myriad Pro" pitchFamily="34" charset="0"/>
              </a:rPr>
              <a:t>S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uelos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resbaladizos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y </a:t>
            </a:r>
            <a:r>
              <a:rPr lang="en-US" sz="1600" dirty="0" err="1">
                <a:solidFill>
                  <a:srgbClr val="1F396A"/>
                </a:solidFill>
                <a:latin typeface="Myriad Pro" pitchFamily="34" charset="0"/>
              </a:rPr>
              <a:t>grasientos</a:t>
            </a:r>
            <a:endParaRPr lang="en-US" sz="1600" dirty="0" smtClean="0">
              <a:solidFill>
                <a:srgbClr val="1F396A"/>
              </a:solidFill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+mj-lt"/>
              </a:rPr>
              <a:t>Lesión</a:t>
            </a:r>
            <a:r>
              <a:rPr lang="en-US" sz="1600" b="1" dirty="0">
                <a:solidFill>
                  <a:srgbClr val="F0502D"/>
                </a:solidFill>
                <a:latin typeface="+mj-lt"/>
              </a:rPr>
              <a:t>:</a:t>
            </a:r>
            <a:r>
              <a:rPr lang="en-US" sz="1600" b="1" dirty="0" smtClean="0">
                <a:solidFill>
                  <a:srgbClr val="F0502D"/>
                </a:solidFill>
                <a:latin typeface="+mj-lt"/>
              </a:rPr>
              <a:t>	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Coxis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(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rabadilla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)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lastimada</a:t>
            </a:r>
            <a:endParaRPr lang="en-US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pic>
        <p:nvPicPr>
          <p:cNvPr id="10249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1250" y="1397556"/>
            <a:ext cx="3784599" cy="4896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597878" y="1410866"/>
            <a:ext cx="423703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Felt Tip Roman" pitchFamily="2" charset="0"/>
                <a:ea typeface="+mj-ea"/>
                <a:cs typeface="+mj-cs"/>
              </a:rPr>
              <a:t>La historia de Jack</a:t>
            </a:r>
            <a:endParaRPr lang="en-US" sz="3200" b="1" dirty="0">
              <a:solidFill>
                <a:schemeClr val="bg1"/>
              </a:solidFill>
              <a:latin typeface="Felt Tip Roman" pitchFamily="2" charset="0"/>
              <a:ea typeface="+mj-ea"/>
              <a:cs typeface="+mj-cs"/>
            </a:endParaRPr>
          </a:p>
        </p:txBody>
      </p:sp>
      <p:sp>
        <p:nvSpPr>
          <p:cNvPr id="1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8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 rot="-5400000">
            <a:off x="-1737519" y="3552975"/>
            <a:ext cx="4773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 smtClean="0">
                <a:solidFill>
                  <a:srgbClr val="1F396A"/>
                </a:solidFill>
                <a:latin typeface="Myriad Pro" pitchFamily="34" charset="0"/>
              </a:rPr>
              <a:t>El impacto de lesiones en el trabajo </a:t>
            </a:r>
            <a:endParaRPr lang="es-419" sz="24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s-419" sz="3200" dirty="0">
                <a:solidFill>
                  <a:srgbClr val="F0502D"/>
                </a:solidFill>
                <a:latin typeface="Myriad Pro"/>
              </a:rPr>
              <a:t>Lesiones laborales de adolecentes</a:t>
            </a:r>
            <a:endParaRPr lang="en-US" sz="3200" dirty="0" smtClean="0">
              <a:solidFill>
                <a:schemeClr val="hlink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7804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5029200" y="4298950"/>
            <a:ext cx="3657599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82880" indent="-182880" defTabSz="736600">
              <a:spcAft>
                <a:spcPts val="12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¿Por qué crees que esto sucedió?</a:t>
            </a:r>
            <a:endParaRPr lang="en-US" sz="1600" dirty="0">
              <a:solidFill>
                <a:srgbClr val="1F396A"/>
              </a:solidFill>
              <a:latin typeface="Myriad Pro" pitchFamily="34" charset="0"/>
            </a:endParaRPr>
          </a:p>
          <a:p>
            <a:pPr marL="182880" indent="-182880" defTabSz="736600">
              <a:spcAft>
                <a:spcPts val="12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¿</a:t>
            </a:r>
            <a:r>
              <a:rPr lang="en-US" sz="1600" dirty="0" err="1">
                <a:solidFill>
                  <a:srgbClr val="1F396A"/>
                </a:solidFill>
                <a:latin typeface="Myriad Pro" pitchFamily="34" charset="0"/>
              </a:rPr>
              <a:t>Qué</a:t>
            </a: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  </a:t>
            </a:r>
            <a:r>
              <a:rPr lang="en-US" sz="1600" dirty="0" err="1">
                <a:solidFill>
                  <a:srgbClr val="1F396A"/>
                </a:solidFill>
                <a:latin typeface="Myriad Pro" pitchFamily="34" charset="0"/>
              </a:rPr>
              <a:t>pudo</a:t>
            </a: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>
                <a:solidFill>
                  <a:srgbClr val="1F396A"/>
                </a:solidFill>
                <a:latin typeface="Myriad Pro" pitchFamily="34" charset="0"/>
              </a:rPr>
              <a:t>haber</a:t>
            </a: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>
                <a:solidFill>
                  <a:srgbClr val="1F396A"/>
                </a:solidFill>
                <a:latin typeface="Myriad Pro" pitchFamily="34" charset="0"/>
              </a:rPr>
              <a:t>prevenido</a:t>
            </a: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 la </a:t>
            </a:r>
            <a:r>
              <a:rPr lang="en-US" sz="1600" dirty="0" err="1">
                <a:solidFill>
                  <a:srgbClr val="1F396A"/>
                </a:solidFill>
                <a:latin typeface="Myriad Pro" pitchFamily="34" charset="0"/>
              </a:rPr>
              <a:t>lesión</a:t>
            </a: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 de 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Antonio?</a:t>
            </a:r>
            <a:endParaRPr lang="en-US" sz="1600" dirty="0">
              <a:solidFill>
                <a:srgbClr val="1F396A"/>
              </a:solidFill>
              <a:latin typeface="Myriad Pro" pitchFamily="34" charset="0"/>
            </a:endParaRPr>
          </a:p>
          <a:p>
            <a:pPr marL="182880" indent="-182880" defTabSz="736600">
              <a:spcAft>
                <a:spcPts val="12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¿Cómo podría esta lesión afectar la vida cotidiana </a:t>
            </a:r>
            <a:r>
              <a:rPr lang="es-ES" sz="1600" dirty="0" smtClean="0">
                <a:solidFill>
                  <a:srgbClr val="1F396A"/>
                </a:solidFill>
                <a:latin typeface="Myriad Pro" pitchFamily="34" charset="0"/>
              </a:rPr>
              <a:t>de Antonio?</a:t>
            </a:r>
            <a:endParaRPr lang="es-ES" sz="1600" dirty="0">
              <a:solidFill>
                <a:srgbClr val="1F396A"/>
              </a:solidFill>
              <a:latin typeface="Myriad Pro" pitchFamily="34" charset="0"/>
            </a:endParaRPr>
          </a:p>
          <a:p>
            <a:pPr marL="182880" indent="-182880" defTabSz="736600">
              <a:spcAft>
                <a:spcPts val="12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endParaRPr lang="en-US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32375" y="2460368"/>
            <a:ext cx="3654424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+mj-lt"/>
              </a:rPr>
              <a:t>Trabajo: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Ayudante de construcción </a:t>
            </a:r>
            <a:endParaRPr lang="es-419" sz="1600" dirty="0" smtClean="0"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+mj-lt"/>
              </a:rPr>
              <a:t>Peligro: 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Hoyo de chimenea sin protección</a:t>
            </a: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+mj-lt"/>
              </a:rPr>
              <a:t>Lesión: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Espalda rota </a:t>
            </a:r>
            <a:endParaRPr lang="es-419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68" y="1422457"/>
            <a:ext cx="3752141" cy="4854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9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597878" y="1410866"/>
            <a:ext cx="423703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Felt Tip Roman" pitchFamily="2" charset="0"/>
                <a:ea typeface="+mj-ea"/>
                <a:cs typeface="+mj-cs"/>
              </a:rPr>
              <a:t>La historia de Antonio</a:t>
            </a:r>
            <a:endParaRPr lang="en-US" sz="3200" b="1" dirty="0">
              <a:solidFill>
                <a:schemeClr val="bg1"/>
              </a:solidFill>
              <a:latin typeface="Felt Tip Roman" pitchFamily="2" charset="0"/>
              <a:ea typeface="+mj-ea"/>
              <a:cs typeface="+mj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 rot="-5400000">
            <a:off x="-1737519" y="3552975"/>
            <a:ext cx="4773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 smtClean="0">
                <a:solidFill>
                  <a:srgbClr val="1F396A"/>
                </a:solidFill>
                <a:latin typeface="Myriad Pro" pitchFamily="34" charset="0"/>
              </a:rPr>
              <a:t>El impacto de lesiones en el trabajo </a:t>
            </a:r>
            <a:endParaRPr lang="es-419" sz="24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s-419" sz="3200" dirty="0">
                <a:solidFill>
                  <a:srgbClr val="F0502D"/>
                </a:solidFill>
                <a:latin typeface="Myriad Pro"/>
              </a:rPr>
              <a:t>Lesiones laborales de adolecentes</a:t>
            </a:r>
            <a:endParaRPr lang="en-US" sz="3200" dirty="0" smtClean="0">
              <a:solidFill>
                <a:schemeClr val="hlink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9175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yriad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2438</TotalTime>
  <Words>2760</Words>
  <Application>Microsoft Office PowerPoint</Application>
  <PresentationFormat>On-screen Show (4:3)</PresentationFormat>
  <Paragraphs>462</Paragraphs>
  <Slides>52</Slides>
  <Notes>20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Calibri</vt:lpstr>
      <vt:lpstr>Wingdings</vt:lpstr>
      <vt:lpstr>Arial</vt:lpstr>
      <vt:lpstr>Felt Tip Roman</vt:lpstr>
      <vt:lpstr>Myriad Pro</vt:lpstr>
      <vt:lpstr>Myriad Pro Light</vt:lpstr>
      <vt:lpstr>Office Theme</vt:lpstr>
      <vt:lpstr>Worksheet</vt:lpstr>
      <vt:lpstr>PowerPoint Presentation</vt:lpstr>
      <vt:lpstr>Lesiones de trabajadores jóvenes</vt:lpstr>
      <vt:lpstr>Aprenderás acerca de</vt:lpstr>
      <vt:lpstr>¿Cuál es tu experiencia con el trabajo?</vt:lpstr>
      <vt:lpstr>Cuestionario sobre seguridad laboral</vt:lpstr>
      <vt:lpstr>Cuestionario sobre seguridad laboral (seguido)</vt:lpstr>
      <vt:lpstr>¿Por qué los trabajadores jóvenes son más propensos a lesionarse en el trabajo?</vt:lpstr>
      <vt:lpstr>Lesiones laborales de adolecentes</vt:lpstr>
      <vt:lpstr>Lesiones laborales de adolecentes</vt:lpstr>
      <vt:lpstr>Lesiones laborales de adolecentes</vt:lpstr>
      <vt:lpstr>PowerPoint Presentation</vt:lpstr>
      <vt:lpstr>PowerPoint Presentation</vt:lpstr>
      <vt:lpstr>PowerPoint Presentation</vt:lpstr>
      <vt:lpstr>Lesiones laborales de adolecentes</vt:lpstr>
      <vt:lpstr>Lesiones laborales de adolecentes</vt:lpstr>
      <vt:lpstr>Estadísticas de lesiones de trabajadores adolecentes </vt:lpstr>
      <vt:lpstr>Estadísticas de trabajadores adolescentes </vt:lpstr>
      <vt:lpstr>Estadísticas de lesiones de trabajadores adolescentes</vt:lpstr>
      <vt:lpstr> Puntos clave del currículo </vt:lpstr>
      <vt:lpstr>Encontrar los peligros</vt:lpstr>
      <vt:lpstr>Peligros laborales</vt:lpstr>
      <vt:lpstr>Peligros laborales (seguido)</vt:lpstr>
      <vt:lpstr>¿Qué es un SDS?</vt:lpstr>
      <vt:lpstr>Encontrar los peligros: Restaurante de comida rápida</vt:lpstr>
      <vt:lpstr>Encontrar los peligros: Tienda de comestibles</vt:lpstr>
      <vt:lpstr>Encontrar los peligros: Oficina</vt:lpstr>
      <vt:lpstr>Encontrar los peligros: Gasolinera</vt:lpstr>
      <vt:lpstr>Mapa de peligros </vt:lpstr>
      <vt:lpstr>Encontrar peligros: Puntos principales</vt:lpstr>
      <vt:lpstr>Hacer que el trabajo sea más seguro</vt:lpstr>
      <vt:lpstr>Controlar los peligros</vt:lpstr>
      <vt:lpstr>Eliminar o reducir peligros</vt:lpstr>
      <vt:lpstr>Eliminar o reducir peligros</vt:lpstr>
      <vt:lpstr>Eliminar o reducir peligros</vt:lpstr>
      <vt:lpstr>Eliminar o reducir peligros</vt:lpstr>
      <vt:lpstr>Eliminar o reducir peligros</vt:lpstr>
      <vt:lpstr>Eliminar o reducir peligros </vt:lpstr>
      <vt:lpstr>Eliminar o reducer peligros </vt:lpstr>
      <vt:lpstr>Eliminar o reducir peligros </vt:lpstr>
      <vt:lpstr>Eliminar o reducir peligros </vt:lpstr>
      <vt:lpstr>Hacer que el trabajo sea más seguro: Puntos principales </vt:lpstr>
      <vt:lpstr>Emergencias en el trabajo</vt:lpstr>
      <vt:lpstr>Emergencias en el trabajo</vt:lpstr>
      <vt:lpstr>Emergencias en el trabajo</vt:lpstr>
      <vt:lpstr>Plan de acción de emergencia </vt:lpstr>
      <vt:lpstr>Conozco sus derechos y responsabilidades </vt:lpstr>
      <vt:lpstr>Conozca sus derechos</vt:lpstr>
      <vt:lpstr>Conozca sus derechos: Puntos principales</vt:lpstr>
      <vt:lpstr>Conozca sus derechos </vt:lpstr>
      <vt:lpstr>Entrar en acción </vt:lpstr>
      <vt:lpstr>Cómo tratar un problema en el trabajo</vt:lpstr>
      <vt:lpstr>Entrar en acción: Puntos principales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</dc:creator>
  <cp:lastModifiedBy>Baker, Devin (CDC/NIOSH/EID)</cp:lastModifiedBy>
  <cp:revision>276</cp:revision>
  <dcterms:created xsi:type="dcterms:W3CDTF">2012-07-25T23:11:02Z</dcterms:created>
  <dcterms:modified xsi:type="dcterms:W3CDTF">2017-08-10T12:31:19Z</dcterms:modified>
</cp:coreProperties>
</file>