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3"/>
  </p:notesMasterIdLst>
  <p:sldIdLst>
    <p:sldId id="256" r:id="rId2"/>
    <p:sldId id="257" r:id="rId3"/>
    <p:sldId id="263" r:id="rId4"/>
    <p:sldId id="264" r:id="rId5"/>
    <p:sldId id="265" r:id="rId6"/>
    <p:sldId id="280" r:id="rId7"/>
    <p:sldId id="267" r:id="rId8"/>
    <p:sldId id="268" r:id="rId9"/>
    <p:sldId id="281" r:id="rId10"/>
    <p:sldId id="282" r:id="rId11"/>
    <p:sldId id="283" r:id="rId12"/>
    <p:sldId id="284" r:id="rId13"/>
    <p:sldId id="285" r:id="rId14"/>
    <p:sldId id="286" r:id="rId15"/>
    <p:sldId id="287" r:id="rId16"/>
    <p:sldId id="276" r:id="rId17"/>
    <p:sldId id="277" r:id="rId18"/>
    <p:sldId id="278" r:id="rId19"/>
    <p:sldId id="279" r:id="rId20"/>
    <p:sldId id="258" r:id="rId21"/>
    <p:sldId id="288" r:id="rId22"/>
    <p:sldId id="289" r:id="rId23"/>
    <p:sldId id="290" r:id="rId24"/>
    <p:sldId id="291" r:id="rId25"/>
    <p:sldId id="292" r:id="rId26"/>
    <p:sldId id="293" r:id="rId27"/>
    <p:sldId id="294" r:id="rId28"/>
    <p:sldId id="295" r:id="rId29"/>
    <p:sldId id="259" r:id="rId30"/>
    <p:sldId id="316" r:id="rId31"/>
    <p:sldId id="298" r:id="rId32"/>
    <p:sldId id="299" r:id="rId33"/>
    <p:sldId id="303" r:id="rId34"/>
    <p:sldId id="302" r:id="rId35"/>
    <p:sldId id="301" r:id="rId36"/>
    <p:sldId id="305" r:id="rId37"/>
    <p:sldId id="304" r:id="rId38"/>
    <p:sldId id="300" r:id="rId39"/>
    <p:sldId id="306" r:id="rId40"/>
    <p:sldId id="307" r:id="rId41"/>
    <p:sldId id="260" r:id="rId42"/>
    <p:sldId id="308" r:id="rId43"/>
    <p:sldId id="309" r:id="rId44"/>
    <p:sldId id="315" r:id="rId45"/>
    <p:sldId id="261" r:id="rId46"/>
    <p:sldId id="312" r:id="rId47"/>
    <p:sldId id="310" r:id="rId48"/>
    <p:sldId id="311" r:id="rId49"/>
    <p:sldId id="262" r:id="rId50"/>
    <p:sldId id="313" r:id="rId51"/>
    <p:sldId id="314" r:id="rId52"/>
  </p:sldIdLst>
  <p:sldSz cx="9144000" cy="6858000" type="screen4x3"/>
  <p:notesSz cx="6858000" cy="9144000"/>
  <p:embeddedFontLst>
    <p:embeddedFont>
      <p:font typeface="Felt Tip Roman" panose="020B0604020202020204"/>
      <p:italic r:id="rId54"/>
    </p:embeddedFont>
    <p:embeddedFont>
      <p:font typeface="Calibri" panose="020F0502020204030204" pitchFamily="34" charset="0"/>
      <p:regular r:id="rId55"/>
      <p:bold r:id="rId56"/>
      <p:italic r:id="rId57"/>
      <p:bold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J Guerin" initials="RJ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396A"/>
    <a:srgbClr val="F050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91" autoAdjust="0"/>
    <p:restoredTop sz="99661" autoAdjust="0"/>
  </p:normalViewPr>
  <p:slideViewPr>
    <p:cSldViewPr>
      <p:cViewPr>
        <p:scale>
          <a:sx n="125" d="100"/>
          <a:sy n="125" d="100"/>
        </p:scale>
        <p:origin x="-72" y="-72"/>
      </p:cViewPr>
      <p:guideLst>
        <p:guide orient="horz" pos="2160"/>
        <p:guide pos="2880"/>
      </p:guideLst>
    </p:cSldViewPr>
  </p:slideViewPr>
  <p:outlineViewPr>
    <p:cViewPr>
      <p:scale>
        <a:sx n="33" d="100"/>
        <a:sy n="33" d="100"/>
      </p:scale>
      <p:origin x="0" y="254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2" d="100"/>
          <a:sy n="92" d="100"/>
        </p:scale>
        <p:origin x="-3450" y="-120"/>
      </p:cViewPr>
      <p:guideLst>
        <p:guide orient="horz" pos="2880"/>
        <p:guide pos="2160"/>
      </p:guideLst>
    </p:cSldViewPr>
  </p:notesViewPr>
  <p:gridSpacing cx="457200" cy="457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A9A927-64C1-4D25-9512-E343EAC8772D}" type="datetimeFigureOut">
              <a:rPr lang="en-US" smtClean="0"/>
              <a:t>3/11/2015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18086F-7C81-4F02-877E-DABF31823E7D}" type="slidenum">
              <a:rPr lang="en-US" smtClean="0"/>
              <a:t>‹#›</a:t>
            </a:fld>
            <a:endParaRPr lang="en-US"/>
          </a:p>
        </p:txBody>
      </p:sp>
    </p:spTree>
    <p:extLst>
      <p:ext uri="{BB962C8B-B14F-4D97-AF65-F5344CB8AC3E}">
        <p14:creationId xmlns:p14="http://schemas.microsoft.com/office/powerpoint/2010/main" val="3746824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BA83DA27-AB72-4884-9D87-5988CFF4BB6A}" type="slidenum">
              <a:rPr lang="en-US" smtClean="0"/>
              <a:pPr eaLnBrk="1" hangingPunct="1"/>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30</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40</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44</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47</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50</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51</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3827" y="8684926"/>
            <a:ext cx="297259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3" tIns="46077" rIns="92153" bIns="46077" anchor="b"/>
          <a:lstStyle>
            <a:lvl1pPr defTabSz="930275" eaLnBrk="0" hangingPunct="0">
              <a:defRPr>
                <a:solidFill>
                  <a:schemeClr val="tx1"/>
                </a:solidFill>
                <a:latin typeface="Arial" pitchFamily="34" charset="0"/>
              </a:defRPr>
            </a:lvl1pPr>
            <a:lvl2pPr marL="742950" indent="-285750" defTabSz="930275" eaLnBrk="0" hangingPunct="0">
              <a:defRPr>
                <a:solidFill>
                  <a:schemeClr val="tx1"/>
                </a:solidFill>
                <a:latin typeface="Arial" pitchFamily="34" charset="0"/>
              </a:defRPr>
            </a:lvl2pPr>
            <a:lvl3pPr marL="1143000" indent="-228600" defTabSz="930275" eaLnBrk="0" hangingPunct="0">
              <a:defRPr>
                <a:solidFill>
                  <a:schemeClr val="tx1"/>
                </a:solidFill>
                <a:latin typeface="Arial" pitchFamily="34" charset="0"/>
              </a:defRPr>
            </a:lvl3pPr>
            <a:lvl4pPr marL="1600200" indent="-228600" defTabSz="930275" eaLnBrk="0" hangingPunct="0">
              <a:defRPr>
                <a:solidFill>
                  <a:schemeClr val="tx1"/>
                </a:solidFill>
                <a:latin typeface="Arial" pitchFamily="34" charset="0"/>
              </a:defRPr>
            </a:lvl4pPr>
            <a:lvl5pPr marL="2057400" indent="-228600" defTabSz="930275" eaLnBrk="0" hangingPunct="0">
              <a:defRPr>
                <a:solidFill>
                  <a:schemeClr val="tx1"/>
                </a:solidFill>
                <a:latin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defRPr>
            </a:lvl9pPr>
          </a:lstStyle>
          <a:p>
            <a:pPr algn="r" eaLnBrk="1" hangingPunct="1"/>
            <a:fld id="{8D67FD2D-D681-41A9-B606-F50D206EC813}" type="slidenum">
              <a:rPr lang="en-US" sz="1200"/>
              <a:pPr algn="r" eaLnBrk="1" hangingPunct="1"/>
              <a:t>7</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16</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1D6D2BA5-6EC1-4358-B214-D7CE39A0EBFA}" type="slidenum">
              <a:rPr lang="en-US" smtClean="0"/>
              <a:pPr eaLnBrk="1" hangingPunct="1"/>
              <a:t>17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BFE83621-67B7-427F-BF85-ECA8E931A10E}" type="slidenum">
              <a:rPr lang="en-US" smtClean="0"/>
              <a:pPr eaLnBrk="1" hangingPunct="1"/>
              <a:t>18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19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21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22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28</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4163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790452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44563" y="127000"/>
            <a:ext cx="7445375" cy="1081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50913" y="1504950"/>
            <a:ext cx="3752850" cy="4591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56163" y="1504950"/>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56163" y="3876675"/>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r>
              <a:rPr lang="en-US"/>
              <a:t>Youth@Work - Talking Safety</a:t>
            </a:r>
          </a:p>
        </p:txBody>
      </p:sp>
      <p:sp>
        <p:nvSpPr>
          <p:cNvPr id="8" name="Rectangle 8"/>
          <p:cNvSpPr>
            <a:spLocks noGrp="1" noChangeArrowheads="1"/>
          </p:cNvSpPr>
          <p:nvPr>
            <p:ph type="sldNum" sz="quarter" idx="12"/>
          </p:nvPr>
        </p:nvSpPr>
        <p:spPr>
          <a:ln/>
        </p:spPr>
        <p:txBody>
          <a:bodyPr/>
          <a:lstStyle>
            <a:lvl1pPr>
              <a:defRPr/>
            </a:lvl1pPr>
          </a:lstStyle>
          <a:p>
            <a:pPr>
              <a:defRPr/>
            </a:pPr>
            <a:fld id="{1D38F274-AD71-447F-A07E-8A986A6D821A}" type="slidenum">
              <a:rPr lang="en-US"/>
              <a:pPr>
                <a:defRPr/>
              </a:pPr>
              <a:t>‹#›</a:t>
            </a:fld>
            <a:endParaRPr lang="en-US" dirty="0"/>
          </a:p>
        </p:txBody>
      </p:sp>
    </p:spTree>
    <p:extLst>
      <p:ext uri="{BB962C8B-B14F-4D97-AF65-F5344CB8AC3E}">
        <p14:creationId xmlns:p14="http://schemas.microsoft.com/office/powerpoint/2010/main" val="291385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F99411C-A4EA-4F74-93BF-73DAA631961B}" type="datetimeFigureOut">
              <a:rPr lang="en-US" smtClean="0"/>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568266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99411C-A4EA-4F74-93BF-73DAA631961B}" type="datetimeFigureOut">
              <a:rPr lang="en-US" smtClean="0"/>
              <a:t>3/11/2015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185531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99411C-A4EA-4F74-93BF-73DAA631961B}" type="datetimeFigureOut">
              <a:rPr lang="en-US" smtClean="0"/>
              <a:t>3/11/2015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113119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99411C-A4EA-4F74-93BF-73DAA631961B}" type="datetimeFigureOut">
              <a:rPr lang="en-US" smtClean="0"/>
              <a:t>3/11/2015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009686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9411C-A4EA-4F74-93BF-73DAA631961B}" type="datetimeFigureOut">
              <a:rPr lang="en-US" smtClean="0"/>
              <a:t>3/11/2015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413224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t>3/11/2015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66191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t>3/11/2015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2443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58849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9411C-A4EA-4F74-93BF-73DAA631961B}" type="datetimeFigureOut">
              <a:rPr lang="en-US" smtClean="0"/>
              <a:t>3/11/2015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A09B0-EE96-4106-B8E3-6396DF7BED7B}" type="slidenum">
              <a:rPr lang="en-US" smtClean="0"/>
              <a:t>‹#›</a:t>
            </a:fld>
            <a:endParaRPr lang="en-US"/>
          </a:p>
        </p:txBody>
      </p:sp>
    </p:spTree>
    <p:extLst>
      <p:ext uri="{BB962C8B-B14F-4D97-AF65-F5344CB8AC3E}">
        <p14:creationId xmlns:p14="http://schemas.microsoft.com/office/powerpoint/2010/main" val="3080589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914400" rtl="0" eaLnBrk="1" latinLnBrk="0" hangingPunct="1">
        <a:spcBef>
          <a:spcPct val="0"/>
        </a:spcBef>
        <a:buNone/>
        <a:defRPr sz="4400" b="1" kern="1200" baseline="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Light" pitchFamily="34" charset="0"/>
          <a:ea typeface="+mn-ea"/>
          <a:cs typeface="+mn-cs"/>
        </a:defRPr>
      </a:lvl1pPr>
      <a:lvl2pPr marL="742950" indent="-285750" algn="l" defTabSz="914400" rtl="0" eaLnBrk="1" latinLnBrk="0" hangingPunct="1">
        <a:spcBef>
          <a:spcPct val="20000"/>
        </a:spcBef>
        <a:buFont typeface="Arial" pitchFamily="34" charset="0"/>
        <a:buChar char="–"/>
        <a:defRPr sz="36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cdc.gov/niosh/topics/youth/chartpackage.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cdc.gov/mmwr/preview/mmwrhtml/mm5915a2.htm"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hyperlink" Target="http://www.cdc.gov/niosh/topics/youth/chartpackage.html" TargetMode="External"/><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hyperlink" Target="http://www.cdc.gov/niosh/topics/youth/chartpackage.html" TargetMode="External"/><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19.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396A"/>
        </a:solidFill>
        <a:effectLst/>
      </p:bgPr>
    </p:bg>
    <p:spTree>
      <p:nvGrpSpPr>
        <p:cNvPr id="1" name=""/>
        <p:cNvGrpSpPr/>
        <p:nvPr/>
      </p:nvGrpSpPr>
      <p:grpSpPr>
        <a:xfrm>
          <a:off x="0" y="0"/>
          <a:ext cx="0" cy="0"/>
          <a:chOff x="0" y="0"/>
          <a:chExt cx="0" cy="0"/>
        </a:xfrm>
      </p:grpSpPr>
      <p:sp>
        <p:nvSpPr>
          <p:cNvPr id="4" name="Freeform 3"/>
          <p:cNvSpPr/>
          <p:nvPr/>
        </p:nvSpPr>
        <p:spPr>
          <a:xfrm>
            <a:off x="0" y="1676400"/>
            <a:ext cx="9144000" cy="3771900"/>
          </a:xfrm>
          <a:custGeom>
            <a:avLst/>
            <a:gdLst>
              <a:gd name="connsiteX0" fmla="*/ 27296 w 9416955"/>
              <a:gd name="connsiteY0" fmla="*/ 163773 h 3220871"/>
              <a:gd name="connsiteX1" fmla="*/ 9416955 w 9416955"/>
              <a:gd name="connsiteY1" fmla="*/ 0 h 3220871"/>
              <a:gd name="connsiteX2" fmla="*/ 9416955 w 9416955"/>
              <a:gd name="connsiteY2" fmla="*/ 3220871 h 3220871"/>
              <a:gd name="connsiteX3" fmla="*/ 0 w 9416955"/>
              <a:gd name="connsiteY3" fmla="*/ 3002507 h 3220871"/>
              <a:gd name="connsiteX4" fmla="*/ 27296 w 9416955"/>
              <a:gd name="connsiteY4" fmla="*/ 163773 h 3220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955" h="3220871">
                <a:moveTo>
                  <a:pt x="27296" y="163773"/>
                </a:moveTo>
                <a:lnTo>
                  <a:pt x="9416955" y="0"/>
                </a:lnTo>
                <a:lnTo>
                  <a:pt x="9416955" y="3220871"/>
                </a:lnTo>
                <a:lnTo>
                  <a:pt x="0" y="3002507"/>
                </a:lnTo>
                <a:lnTo>
                  <a:pt x="27296" y="163773"/>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343024" y="3773321"/>
            <a:ext cx="6400800" cy="1295400"/>
          </a:xfrm>
        </p:spPr>
        <p:txBody>
          <a:bodyPr>
            <a:normAutofit fontScale="92500" lnSpcReduction="20000"/>
          </a:bodyPr>
          <a:lstStyle/>
          <a:p>
            <a:r>
              <a:rPr lang="en-US" b="1" dirty="0" smtClean="0">
                <a:solidFill>
                  <a:srgbClr val="1F396A"/>
                </a:solidFill>
                <a:latin typeface="+mn-lt"/>
                <a:cs typeface="Arial" pitchFamily="34" charset="0"/>
              </a:rPr>
              <a:t>A Safety &amp; Health Curriculum</a:t>
            </a:r>
            <a:br>
              <a:rPr lang="en-US" b="1" dirty="0" smtClean="0">
                <a:solidFill>
                  <a:srgbClr val="1F396A"/>
                </a:solidFill>
                <a:latin typeface="+mn-lt"/>
                <a:cs typeface="Arial" pitchFamily="34" charset="0"/>
              </a:rPr>
            </a:br>
            <a:r>
              <a:rPr lang="en-US" b="1" dirty="0" smtClean="0">
                <a:solidFill>
                  <a:srgbClr val="1F396A"/>
                </a:solidFill>
                <a:latin typeface="+mn-lt"/>
                <a:cs typeface="Arial" pitchFamily="34" charset="0"/>
              </a:rPr>
              <a:t>For Young Workers</a:t>
            </a:r>
          </a:p>
          <a:p>
            <a:r>
              <a:rPr lang="en-US" dirty="0" smtClean="0">
                <a:solidFill>
                  <a:srgbClr val="1F396A"/>
                </a:solidFill>
                <a:latin typeface="+mn-lt"/>
                <a:cs typeface="Arial" pitchFamily="34" charset="0"/>
              </a:rPr>
              <a:t>Mississippi Edition</a:t>
            </a:r>
            <a:endParaRPr lang="en-US" dirty="0">
              <a:solidFill>
                <a:srgbClr val="1F396A"/>
              </a:solidFill>
              <a:latin typeface="+mn-lt"/>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8386" y="1983776"/>
            <a:ext cx="4448175" cy="157857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5773" y="5668242"/>
            <a:ext cx="4171950" cy="907705"/>
          </a:xfrm>
          <a:prstGeom prst="rect">
            <a:avLst/>
          </a:prstGeom>
        </p:spPr>
      </p:pic>
      <p:sp>
        <p:nvSpPr>
          <p:cNvPr id="7" name="Rectangle 6"/>
          <p:cNvSpPr/>
          <p:nvPr/>
        </p:nvSpPr>
        <p:spPr>
          <a:xfrm>
            <a:off x="152400" y="5752762"/>
            <a:ext cx="4572000" cy="738664"/>
          </a:xfrm>
          <a:prstGeom prst="rect">
            <a:avLst/>
          </a:prstGeom>
        </p:spPr>
        <p:txBody>
          <a:bodyPr>
            <a:spAutoFit/>
          </a:bodyPr>
          <a:lstStyle/>
          <a:p>
            <a:r>
              <a:rPr lang="en-US" sz="1400" dirty="0" smtClean="0">
                <a:solidFill>
                  <a:schemeClr val="bg1"/>
                </a:solidFill>
                <a:latin typeface="Arial" pitchFamily="34" charset="0"/>
                <a:cs typeface="Arial" pitchFamily="34" charset="0"/>
              </a:rPr>
              <a:t>DEPARTMENT OF HEALTH AND HUMAN SERVICES</a:t>
            </a:r>
          </a:p>
          <a:p>
            <a:r>
              <a:rPr lang="en-US" sz="1400" dirty="0" smtClean="0">
                <a:solidFill>
                  <a:schemeClr val="bg1"/>
                </a:solidFill>
                <a:latin typeface="Arial" pitchFamily="34" charset="0"/>
                <a:cs typeface="Arial" pitchFamily="34" charset="0"/>
              </a:rPr>
              <a:t>Centers for Disease Control and Prevention</a:t>
            </a:r>
          </a:p>
          <a:p>
            <a:r>
              <a:rPr lang="en-US" sz="1400" dirty="0" smtClean="0">
                <a:solidFill>
                  <a:schemeClr val="bg1"/>
                </a:solidFill>
                <a:latin typeface="Arial" pitchFamily="34" charset="0"/>
                <a:cs typeface="Arial" pitchFamily="34" charset="0"/>
              </a:rPr>
              <a:t>National Institute for Occupational Safety and Health</a:t>
            </a:r>
            <a:endParaRPr lang="en-US" sz="1400" dirty="0">
              <a:solidFill>
                <a:schemeClr val="bg1"/>
              </a:solidFill>
              <a:latin typeface="Arial" pitchFamily="34" charset="0"/>
              <a:cs typeface="Arial" pitchFamily="34" charset="0"/>
            </a:endParaRPr>
          </a:p>
        </p:txBody>
      </p:sp>
      <p:sp>
        <p:nvSpPr>
          <p:cNvPr id="8" name="Freeform 7"/>
          <p:cNvSpPr>
            <a:spLocks noChangeAspect="1"/>
          </p:cNvSpPr>
          <p:nvPr/>
        </p:nvSpPr>
        <p:spPr>
          <a:xfrm>
            <a:off x="-2" y="-2"/>
            <a:ext cx="1733266" cy="1678674"/>
          </a:xfrm>
          <a:custGeom>
            <a:avLst/>
            <a:gdLst>
              <a:gd name="connsiteX0" fmla="*/ 0 w 1733266"/>
              <a:gd name="connsiteY0" fmla="*/ 0 h 1678674"/>
              <a:gd name="connsiteX1" fmla="*/ 27295 w 1733266"/>
              <a:gd name="connsiteY1" fmla="*/ 1678674 h 1678674"/>
              <a:gd name="connsiteX2" fmla="*/ 1719618 w 1733266"/>
              <a:gd name="connsiteY2" fmla="*/ 1624083 h 1678674"/>
              <a:gd name="connsiteX3" fmla="*/ 1733266 w 1733266"/>
              <a:gd name="connsiteY3" fmla="*/ 27295 h 1678674"/>
              <a:gd name="connsiteX4" fmla="*/ 0 w 1733266"/>
              <a:gd name="connsiteY4" fmla="*/ 0 h 1678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266" h="1678674">
                <a:moveTo>
                  <a:pt x="0" y="0"/>
                </a:moveTo>
                <a:lnTo>
                  <a:pt x="27295" y="1678674"/>
                </a:lnTo>
                <a:lnTo>
                  <a:pt x="1719618" y="1624083"/>
                </a:lnTo>
                <a:lnTo>
                  <a:pt x="1733266" y="27295"/>
                </a:lnTo>
                <a:lnTo>
                  <a:pt x="0" y="0"/>
                </a:lnTo>
                <a:close/>
              </a:path>
            </a:pathLst>
          </a:custGeom>
          <a:blipFill dpi="0" rotWithShape="1">
            <a:blip r:embed="rId4"/>
            <a:srcRect/>
            <a:tile tx="0" ty="0" sx="46000" sy="46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897039" y="13648"/>
            <a:ext cx="1569492" cy="1596788"/>
          </a:xfrm>
          <a:custGeom>
            <a:avLst/>
            <a:gdLst>
              <a:gd name="connsiteX0" fmla="*/ 0 w 1569492"/>
              <a:gd name="connsiteY0" fmla="*/ 0 h 1596788"/>
              <a:gd name="connsiteX1" fmla="*/ 0 w 1569492"/>
              <a:gd name="connsiteY1" fmla="*/ 1596788 h 1596788"/>
              <a:gd name="connsiteX2" fmla="*/ 1555845 w 1569492"/>
              <a:gd name="connsiteY2" fmla="*/ 1555845 h 1596788"/>
              <a:gd name="connsiteX3" fmla="*/ 1569492 w 1569492"/>
              <a:gd name="connsiteY3" fmla="*/ 0 h 1596788"/>
              <a:gd name="connsiteX4" fmla="*/ 0 w 1569492"/>
              <a:gd name="connsiteY4" fmla="*/ 0 h 1596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2" h="1596788">
                <a:moveTo>
                  <a:pt x="0" y="0"/>
                </a:moveTo>
                <a:lnTo>
                  <a:pt x="0" y="1596788"/>
                </a:lnTo>
                <a:lnTo>
                  <a:pt x="1555845" y="1555845"/>
                </a:lnTo>
                <a:lnTo>
                  <a:pt x="1569492" y="0"/>
                </a:lnTo>
                <a:lnTo>
                  <a:pt x="0" y="0"/>
                </a:lnTo>
                <a:close/>
              </a:path>
            </a:pathLst>
          </a:custGeom>
          <a:blipFill dpi="0" rotWithShape="1">
            <a:blip r:embed="rId5"/>
            <a:srcRect/>
            <a:tile tx="0" ty="0" sx="42000" sy="42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620778" y="13649"/>
            <a:ext cx="1637021" cy="1565370"/>
          </a:xfrm>
          <a:custGeom>
            <a:avLst/>
            <a:gdLst>
              <a:gd name="connsiteX0" fmla="*/ 13648 w 1501254"/>
              <a:gd name="connsiteY0" fmla="*/ 13648 h 1555845"/>
              <a:gd name="connsiteX1" fmla="*/ 0 w 1501254"/>
              <a:gd name="connsiteY1" fmla="*/ 1555845 h 1555845"/>
              <a:gd name="connsiteX2" fmla="*/ 1473959 w 1501254"/>
              <a:gd name="connsiteY2" fmla="*/ 1514901 h 1555845"/>
              <a:gd name="connsiteX3" fmla="*/ 1501254 w 1501254"/>
              <a:gd name="connsiteY3" fmla="*/ 0 h 1555845"/>
              <a:gd name="connsiteX4" fmla="*/ 13648 w 1501254"/>
              <a:gd name="connsiteY4" fmla="*/ 13648 h 1555845"/>
              <a:gd name="connsiteX0" fmla="*/ 13648 w 1501254"/>
              <a:gd name="connsiteY0" fmla="*/ 13648 h 1555845"/>
              <a:gd name="connsiteX1" fmla="*/ 0 w 1501254"/>
              <a:gd name="connsiteY1" fmla="*/ 1555845 h 1555845"/>
              <a:gd name="connsiteX2" fmla="*/ 1482745 w 1501254"/>
              <a:gd name="connsiteY2" fmla="*/ 1533951 h 1555845"/>
              <a:gd name="connsiteX3" fmla="*/ 1501254 w 1501254"/>
              <a:gd name="connsiteY3" fmla="*/ 0 h 1555845"/>
              <a:gd name="connsiteX4" fmla="*/ 13648 w 1501254"/>
              <a:gd name="connsiteY4" fmla="*/ 13648 h 1555845"/>
              <a:gd name="connsiteX0" fmla="*/ 22434 w 1510040"/>
              <a:gd name="connsiteY0" fmla="*/ 13648 h 1565370"/>
              <a:gd name="connsiteX1" fmla="*/ 0 w 1510040"/>
              <a:gd name="connsiteY1" fmla="*/ 1565370 h 1565370"/>
              <a:gd name="connsiteX2" fmla="*/ 1491531 w 1510040"/>
              <a:gd name="connsiteY2" fmla="*/ 1533951 h 1565370"/>
              <a:gd name="connsiteX3" fmla="*/ 1510040 w 1510040"/>
              <a:gd name="connsiteY3" fmla="*/ 0 h 1565370"/>
              <a:gd name="connsiteX4" fmla="*/ 22434 w 1510040"/>
              <a:gd name="connsiteY4" fmla="*/ 13648 h 156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040" h="1565370">
                <a:moveTo>
                  <a:pt x="22434" y="13648"/>
                </a:moveTo>
                <a:lnTo>
                  <a:pt x="0" y="1565370"/>
                </a:lnTo>
                <a:lnTo>
                  <a:pt x="1491531" y="1533951"/>
                </a:lnTo>
                <a:lnTo>
                  <a:pt x="1510040" y="0"/>
                </a:lnTo>
                <a:lnTo>
                  <a:pt x="22434" y="13648"/>
                </a:lnTo>
                <a:close/>
              </a:path>
            </a:pathLst>
          </a:custGeom>
          <a:blipFill dpi="0" rotWithShape="1">
            <a:blip r:embed="rId6"/>
            <a:srcRect/>
            <a:tile tx="0" ty="-57150" sx="44000" sy="43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410200" y="0"/>
            <a:ext cx="1665027" cy="1525706"/>
          </a:xfrm>
          <a:custGeom>
            <a:avLst/>
            <a:gdLst>
              <a:gd name="connsiteX0" fmla="*/ 0 w 1665027"/>
              <a:gd name="connsiteY0" fmla="*/ 0 h 1487606"/>
              <a:gd name="connsiteX1" fmla="*/ 0 w 1665027"/>
              <a:gd name="connsiteY1" fmla="*/ 1487606 h 1487606"/>
              <a:gd name="connsiteX2" fmla="*/ 1665027 w 1665027"/>
              <a:gd name="connsiteY2" fmla="*/ 1460310 h 1487606"/>
              <a:gd name="connsiteX3" fmla="*/ 1651379 w 1665027"/>
              <a:gd name="connsiteY3" fmla="*/ 0 h 1487606"/>
              <a:gd name="connsiteX4" fmla="*/ 0 w 1665027"/>
              <a:gd name="connsiteY4" fmla="*/ 0 h 1487606"/>
              <a:gd name="connsiteX0" fmla="*/ 0 w 1665027"/>
              <a:gd name="connsiteY0" fmla="*/ 0 h 1525706"/>
              <a:gd name="connsiteX1" fmla="*/ 9525 w 1665027"/>
              <a:gd name="connsiteY1" fmla="*/ 1525706 h 1525706"/>
              <a:gd name="connsiteX2" fmla="*/ 1665027 w 1665027"/>
              <a:gd name="connsiteY2" fmla="*/ 1460310 h 1525706"/>
              <a:gd name="connsiteX3" fmla="*/ 1651379 w 1665027"/>
              <a:gd name="connsiteY3" fmla="*/ 0 h 1525706"/>
              <a:gd name="connsiteX4" fmla="*/ 0 w 1665027"/>
              <a:gd name="connsiteY4" fmla="*/ 0 h 1525706"/>
              <a:gd name="connsiteX0" fmla="*/ 0 w 1665027"/>
              <a:gd name="connsiteY0" fmla="*/ 0 h 1525706"/>
              <a:gd name="connsiteX1" fmla="*/ 9525 w 1665027"/>
              <a:gd name="connsiteY1" fmla="*/ 1525706 h 1525706"/>
              <a:gd name="connsiteX2" fmla="*/ 1665027 w 1665027"/>
              <a:gd name="connsiteY2" fmla="*/ 1488885 h 1525706"/>
              <a:gd name="connsiteX3" fmla="*/ 1651379 w 1665027"/>
              <a:gd name="connsiteY3" fmla="*/ 0 h 1525706"/>
              <a:gd name="connsiteX4" fmla="*/ 0 w 1665027"/>
              <a:gd name="connsiteY4" fmla="*/ 0 h 152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027" h="1525706">
                <a:moveTo>
                  <a:pt x="0" y="0"/>
                </a:moveTo>
                <a:lnTo>
                  <a:pt x="9525" y="1525706"/>
                </a:lnTo>
                <a:lnTo>
                  <a:pt x="1665027" y="1488885"/>
                </a:lnTo>
                <a:lnTo>
                  <a:pt x="1651379" y="0"/>
                </a:lnTo>
                <a:lnTo>
                  <a:pt x="0" y="0"/>
                </a:lnTo>
                <a:close/>
              </a:path>
            </a:pathLst>
          </a:custGeom>
          <a:blipFill dpi="0" rotWithShape="1">
            <a:blip r:embed="rId7"/>
            <a:srcRect/>
            <a:tile tx="0" ty="0" sx="42000" sy="42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13" name="Freeform 12"/>
          <p:cNvSpPr/>
          <p:nvPr/>
        </p:nvSpPr>
        <p:spPr>
          <a:xfrm>
            <a:off x="7233313" y="13649"/>
            <a:ext cx="1910687" cy="1499690"/>
          </a:xfrm>
          <a:custGeom>
            <a:avLst/>
            <a:gdLst>
              <a:gd name="connsiteX0" fmla="*/ 13648 w 1910687"/>
              <a:gd name="connsiteY0" fmla="*/ 0 h 1433015"/>
              <a:gd name="connsiteX1" fmla="*/ 0 w 1910687"/>
              <a:gd name="connsiteY1" fmla="*/ 1433015 h 1433015"/>
              <a:gd name="connsiteX2" fmla="*/ 1910687 w 1910687"/>
              <a:gd name="connsiteY2" fmla="*/ 1405719 h 1433015"/>
              <a:gd name="connsiteX3" fmla="*/ 1910687 w 1910687"/>
              <a:gd name="connsiteY3" fmla="*/ 0 h 1433015"/>
              <a:gd name="connsiteX4" fmla="*/ 13648 w 1910687"/>
              <a:gd name="connsiteY4" fmla="*/ 0 h 1433015"/>
              <a:gd name="connsiteX0" fmla="*/ 13648 w 1910687"/>
              <a:gd name="connsiteY0" fmla="*/ 0 h 1499690"/>
              <a:gd name="connsiteX1" fmla="*/ 0 w 1910687"/>
              <a:gd name="connsiteY1" fmla="*/ 1499690 h 1499690"/>
              <a:gd name="connsiteX2" fmla="*/ 1910687 w 1910687"/>
              <a:gd name="connsiteY2" fmla="*/ 1405719 h 1499690"/>
              <a:gd name="connsiteX3" fmla="*/ 1910687 w 1910687"/>
              <a:gd name="connsiteY3" fmla="*/ 0 h 1499690"/>
              <a:gd name="connsiteX4" fmla="*/ 13648 w 1910687"/>
              <a:gd name="connsiteY4" fmla="*/ 0 h 1499690"/>
              <a:gd name="connsiteX0" fmla="*/ 13648 w 1910687"/>
              <a:gd name="connsiteY0" fmla="*/ 0 h 1499690"/>
              <a:gd name="connsiteX1" fmla="*/ 0 w 1910687"/>
              <a:gd name="connsiteY1" fmla="*/ 1499690 h 1499690"/>
              <a:gd name="connsiteX2" fmla="*/ 1910687 w 1910687"/>
              <a:gd name="connsiteY2" fmla="*/ 1472394 h 1499690"/>
              <a:gd name="connsiteX3" fmla="*/ 1910687 w 1910687"/>
              <a:gd name="connsiteY3" fmla="*/ 0 h 1499690"/>
              <a:gd name="connsiteX4" fmla="*/ 13648 w 1910687"/>
              <a:gd name="connsiteY4" fmla="*/ 0 h 1499690"/>
              <a:gd name="connsiteX0" fmla="*/ 13648 w 1910687"/>
              <a:gd name="connsiteY0" fmla="*/ 0 h 1499690"/>
              <a:gd name="connsiteX1" fmla="*/ 0 w 1910687"/>
              <a:gd name="connsiteY1" fmla="*/ 1499690 h 1499690"/>
              <a:gd name="connsiteX2" fmla="*/ 1901162 w 1910687"/>
              <a:gd name="connsiteY2" fmla="*/ 1453344 h 1499690"/>
              <a:gd name="connsiteX3" fmla="*/ 1910687 w 1910687"/>
              <a:gd name="connsiteY3" fmla="*/ 0 h 1499690"/>
              <a:gd name="connsiteX4" fmla="*/ 13648 w 1910687"/>
              <a:gd name="connsiteY4" fmla="*/ 0 h 1499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0687" h="1499690">
                <a:moveTo>
                  <a:pt x="13648" y="0"/>
                </a:moveTo>
                <a:lnTo>
                  <a:pt x="0" y="1499690"/>
                </a:lnTo>
                <a:lnTo>
                  <a:pt x="1901162" y="1453344"/>
                </a:lnTo>
                <a:lnTo>
                  <a:pt x="1910687" y="0"/>
                </a:lnTo>
                <a:lnTo>
                  <a:pt x="13648" y="0"/>
                </a:lnTo>
                <a:close/>
              </a:path>
            </a:pathLst>
          </a:custGeom>
          <a:blipFill dpi="0" rotWithShape="1">
            <a:blip r:embed="rId8"/>
            <a:srcRect/>
            <a:tile tx="0" ty="-196850" sx="50000" sy="5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96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Angela from being injured?</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Angela’s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Office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Excessive typing in an awkward position</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Repetitive stress injury</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Angela’s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10</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346772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Terrell from being killed?</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Landscape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Wood chipper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Death</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Terrell’s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11</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745440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Work 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Cody from getting hurt?</a:t>
            </a: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might this injury impact Cody’s daily life?</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Farm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Tractor without roll bar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Legs crushed under tractor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Cody’s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0"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12</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526163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Lindsey's employer have done to stop her </a:t>
            </a:r>
            <a:r>
              <a:rPr lang="en-US" sz="1600" dirty="0" smtClean="0">
                <a:solidFill>
                  <a:srgbClr val="1F396A"/>
                </a:solidFill>
                <a:latin typeface="Myriad Pro" pitchFamily="34" charset="0"/>
              </a:rPr>
              <a:t>abuser?</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would you do in this situation</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Lindsey’s life be affected by this incident?</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Pizza shop cashier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Violence (by a co-worker)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Bumps and bruises caused by abusive co-worker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Lindsey’s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0"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13</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589521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Anna's employer have done to stop her harasser?</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would you do in this situation?</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Anna’s life be affected by this incident?</a:t>
            </a: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a:solidFill>
                  <a:srgbClr val="1F396A"/>
                </a:solidFill>
                <a:latin typeface="Myriad Pro" pitchFamily="34" charset="0"/>
              </a:rPr>
              <a:t>Smoothie shop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a:solidFill>
                  <a:srgbClr val="1F396A"/>
                </a:solidFill>
                <a:latin typeface="Myriad Pro" pitchFamily="34" charset="0"/>
              </a:rPr>
              <a:t>Sexual harassment</a:t>
            </a:r>
            <a:endParaRPr lang="en-US" sz="1600" dirty="0" smtClean="0">
              <a:solidFill>
                <a:srgbClr val="1F396A"/>
              </a:solidFill>
              <a:latin typeface="Myriad Pro" pitchFamily="34" charset="0"/>
            </a:endParaRPr>
          </a:p>
          <a:p>
            <a:pPr marL="914400" indent="-914400">
              <a:spcAft>
                <a:spcPts val="1800"/>
              </a:spcAft>
            </a:pPr>
            <a:r>
              <a:rPr lang="en-US" sz="1600" b="1" dirty="0" smtClean="0">
                <a:solidFill>
                  <a:srgbClr val="F0502D"/>
                </a:solidFill>
                <a:latin typeface="+mj-lt"/>
              </a:rPr>
              <a:t>Injury:	</a:t>
            </a:r>
            <a:r>
              <a:rPr lang="en-US" sz="1600" dirty="0">
                <a:solidFill>
                  <a:srgbClr val="1F396A"/>
                </a:solidFill>
                <a:latin typeface="Myriad Pro" pitchFamily="34" charset="0"/>
              </a:rPr>
              <a:t>Emotional trauma</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Anna’s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14</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678110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Logan from being injured</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this injury impact Logan’s 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Farm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a:solidFill>
                  <a:srgbClr val="1F396A"/>
                </a:solidFill>
                <a:latin typeface="Myriad Pro" pitchFamily="34" charset="0"/>
              </a:rPr>
              <a:t>Unguarded, rotating bar on a tractor</a:t>
            </a:r>
            <a:endParaRPr lang="en-US" sz="1600" dirty="0" smtClean="0">
              <a:solidFill>
                <a:srgbClr val="1F396A"/>
              </a:solidFill>
              <a:latin typeface="Myriad Pro" pitchFamily="34" charset="0"/>
            </a:endParaRPr>
          </a:p>
          <a:p>
            <a:pPr marL="914400" indent="-914400">
              <a:spcAft>
                <a:spcPts val="1800"/>
              </a:spcAft>
            </a:pPr>
            <a:r>
              <a:rPr lang="en-US" sz="1600" b="1" dirty="0" smtClean="0">
                <a:solidFill>
                  <a:srgbClr val="F0502D"/>
                </a:solidFill>
                <a:latin typeface="+mj-lt"/>
              </a:rPr>
              <a:t>Injury:	</a:t>
            </a:r>
            <a:r>
              <a:rPr lang="en-US" sz="1600" dirty="0">
                <a:solidFill>
                  <a:srgbClr val="1F396A"/>
                </a:solidFill>
                <a:latin typeface="Myriad Pro" pitchFamily="34" charset="0"/>
              </a:rPr>
              <a:t>Severed arm, broken neck</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Logan’s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15</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680273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Teen Worker Injury Statistics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Approximately 1.6 million teens (</a:t>
            </a:r>
            <a:r>
              <a:rPr lang="en-US" sz="2400" b="0" dirty="0" smtClean="0">
                <a:solidFill>
                  <a:srgbClr val="1F396A"/>
                </a:solidFill>
                <a:latin typeface="+mn-lt"/>
              </a:rPr>
              <a:t>aged </a:t>
            </a:r>
            <a:r>
              <a:rPr lang="en-US" sz="2400" b="0" dirty="0">
                <a:solidFill>
                  <a:srgbClr val="1F396A"/>
                </a:solidFill>
                <a:latin typeface="+mn-lt"/>
              </a:rPr>
              <a:t>15–17) in the United States work. About 50% of 10th graders and 75% of 12th graders have jobs. </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Many youths are injured on the job. </a:t>
            </a:r>
            <a:endParaRPr lang="en-US" sz="2400" b="0" dirty="0" smtClean="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On </a:t>
            </a:r>
            <a:r>
              <a:rPr lang="en-US" sz="2400" b="0" dirty="0">
                <a:solidFill>
                  <a:srgbClr val="1F396A"/>
                </a:solidFill>
                <a:latin typeface="+mn-lt"/>
              </a:rPr>
              <a:t>average, each year</a:t>
            </a:r>
          </a:p>
          <a:p>
            <a:pPr marL="742950" lvl="2" indent="-342900">
              <a:lnSpc>
                <a:spcPct val="90000"/>
              </a:lnSpc>
              <a:spcAft>
                <a:spcPct val="30000"/>
              </a:spcAft>
              <a:buClr>
                <a:schemeClr val="tx2">
                  <a:lumMod val="40000"/>
                  <a:lumOff val="60000"/>
                </a:schemeClr>
              </a:buClr>
            </a:pPr>
            <a:r>
              <a:rPr lang="en-US" sz="2400" dirty="0">
                <a:solidFill>
                  <a:srgbClr val="1F396A"/>
                </a:solidFill>
                <a:latin typeface="+mn-lt"/>
              </a:rPr>
              <a:t>59,800 workers younger than 18 are sent to the ER for job-related injuries, but actual injury statistics are much higher. </a:t>
            </a:r>
          </a:p>
          <a:p>
            <a:pPr marL="742950" lvl="2" indent="-342900">
              <a:lnSpc>
                <a:spcPct val="90000"/>
              </a:lnSpc>
              <a:spcAft>
                <a:spcPct val="30000"/>
              </a:spcAft>
              <a:buClr>
                <a:schemeClr val="tx2">
                  <a:lumMod val="40000"/>
                  <a:lumOff val="60000"/>
                </a:schemeClr>
              </a:buClr>
            </a:pPr>
            <a:r>
              <a:rPr lang="en-US" sz="2400" dirty="0">
                <a:solidFill>
                  <a:srgbClr val="1F396A"/>
                </a:solidFill>
                <a:latin typeface="+mn-lt"/>
              </a:rPr>
              <a:t>37 workers younger than 18 die on the job.</a:t>
            </a:r>
          </a:p>
          <a:p>
            <a:pPr lvl="1">
              <a:lnSpc>
                <a:spcPct val="90000"/>
              </a:lnSpc>
              <a:spcAft>
                <a:spcPct val="30000"/>
              </a:spcAft>
              <a:buClr>
                <a:schemeClr val="tx2">
                  <a:lumMod val="40000"/>
                  <a:lumOff val="60000"/>
                </a:schemeClr>
              </a:buClr>
              <a:buFont typeface="Arial" pitchFamily="34" charset="0"/>
              <a:buChar char="•"/>
            </a:pPr>
            <a:r>
              <a:rPr lang="en-US" sz="2400" b="0" dirty="0">
                <a:solidFill>
                  <a:srgbClr val="1F396A"/>
                </a:solidFill>
                <a:latin typeface="+mn-lt"/>
              </a:rPr>
              <a:t>Young workers are twice as likely to be injured than adult workers. </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14400" y="6238875"/>
            <a:ext cx="5486400" cy="477054"/>
          </a:xfrm>
          <a:prstGeom prst="rect">
            <a:avLst/>
          </a:prstGeom>
          <a:noFill/>
        </p:spPr>
        <p:txBody>
          <a:bodyPr wrap="square" rtlCol="0">
            <a:spAutoFit/>
          </a:bodyPr>
          <a:lstStyle/>
          <a:p>
            <a:pPr>
              <a:spcBef>
                <a:spcPct val="50000"/>
              </a:spcBef>
            </a:pPr>
            <a:r>
              <a:rPr lang="en-US" sz="1000" dirty="0">
                <a:latin typeface="Arial" pitchFamily="34" charset="0"/>
                <a:cs typeface="Arial" pitchFamily="34" charset="0"/>
              </a:rPr>
              <a:t>NIOSH 2010 </a:t>
            </a:r>
            <a:r>
              <a:rPr lang="en-US" sz="1000" dirty="0" smtClean="0">
                <a:latin typeface="Arial" pitchFamily="34" charset="0"/>
                <a:cs typeface="Arial" pitchFamily="34" charset="0"/>
              </a:rPr>
              <a:t>	</a:t>
            </a:r>
            <a:r>
              <a:rPr lang="en-US" sz="1000" dirty="0" smtClean="0">
                <a:latin typeface="Arial" pitchFamily="34" charset="0"/>
                <a:cs typeface="Arial" pitchFamily="34" charset="0"/>
                <a:hlinkClick r:id="rId3"/>
              </a:rPr>
              <a:t>www.cdc.gov/niosh/topics/youth/chartpackage.html</a:t>
            </a:r>
            <a:endParaRPr lang="en-US" sz="1000" dirty="0" smtClean="0">
              <a:latin typeface="Arial" pitchFamily="34" charset="0"/>
              <a:cs typeface="Arial" pitchFamily="34" charset="0"/>
            </a:endParaRPr>
          </a:p>
          <a:p>
            <a:pPr>
              <a:spcBef>
                <a:spcPct val="50000"/>
              </a:spcBef>
            </a:pPr>
            <a:r>
              <a:rPr lang="en-US" sz="1000" dirty="0">
                <a:latin typeface="Arial" pitchFamily="34" charset="0"/>
                <a:cs typeface="Arial" pitchFamily="34" charset="0"/>
              </a:rPr>
              <a:t>	</a:t>
            </a:r>
            <a:r>
              <a:rPr lang="en-US" sz="1000" dirty="0" smtClean="0">
                <a:latin typeface="Arial" pitchFamily="34" charset="0"/>
                <a:cs typeface="Arial" pitchFamily="34" charset="0"/>
                <a:hlinkClick r:id="rId4"/>
              </a:rPr>
              <a:t>www.cdc.gov/mmwr/preview/mmwrhtml/mm5915a2.htm</a:t>
            </a:r>
            <a:endParaRPr lang="en-US" sz="1000" dirty="0">
              <a:latin typeface="Arial" pitchFamily="34" charset="0"/>
              <a:cs typeface="Arial" pitchFamily="34" charset="0"/>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16</a:t>
            </a:fld>
            <a:endParaRPr lang="en-US" sz="2400" dirty="0" smtClean="0">
              <a:latin typeface="+mn-lt"/>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188196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Chart 8"/>
          <p:cNvGraphicFramePr>
            <a:graphicFrameLocks/>
          </p:cNvGraphicFramePr>
          <p:nvPr>
            <p:extLst>
              <p:ext uri="{D42A27DB-BD31-4B8C-83A1-F6EECF244321}">
                <p14:modId xmlns:p14="http://schemas.microsoft.com/office/powerpoint/2010/main" val="3739777727"/>
              </p:ext>
            </p:extLst>
          </p:nvPr>
        </p:nvGraphicFramePr>
        <p:xfrm>
          <a:off x="640080" y="1188720"/>
          <a:ext cx="7886700" cy="4495800"/>
        </p:xfrm>
        <a:graphic>
          <a:graphicData uri="http://schemas.openxmlformats.org/presentationml/2006/ole">
            <mc:AlternateContent xmlns:mc="http://schemas.openxmlformats.org/markup-compatibility/2006">
              <mc:Choice xmlns:v="urn:schemas-microsoft-com:vml" Requires="v">
                <p:oleObj spid="_x0000_s1153" name="Worksheet" r:id="rId5" imgW="7886584" imgH="4495697" progId="Excel.Sheet.8">
                  <p:embed/>
                </p:oleObj>
              </mc:Choice>
              <mc:Fallback>
                <p:oleObj name="Worksheet" r:id="rId5" imgW="7886584" imgH="4495697" progId="Excel.Sheet.8">
                  <p:embed/>
                  <p:pic>
                    <p:nvPicPr>
                      <p:cNvPr id="0" name=""/>
                      <p:cNvPicPr>
                        <a:picLocks noChangeArrowheads="1"/>
                      </p:cNvPicPr>
                      <p:nvPr/>
                    </p:nvPicPr>
                    <p:blipFill>
                      <a:blip r:embed="rId6"/>
                      <a:srcRect/>
                      <a:stretch>
                        <a:fillRect/>
                      </a:stretch>
                    </p:blipFill>
                    <p:spPr bwMode="auto">
                      <a:xfrm>
                        <a:off x="640080" y="1188720"/>
                        <a:ext cx="7886700" cy="4495800"/>
                      </a:xfrm>
                      <a:prstGeom prst="rect">
                        <a:avLst/>
                      </a:prstGeom>
                      <a:noFill/>
                      <a:ln>
                        <a:noFill/>
                      </a:ln>
                      <a:extLst/>
                    </p:spPr>
                  </p:pic>
                </p:oleObj>
              </mc:Fallback>
            </mc:AlternateContent>
          </a:graphicData>
        </a:graphic>
      </p:graphicFrame>
      <p:sp>
        <p:nvSpPr>
          <p:cNvPr id="19459" name="Rectangle 2"/>
          <p:cNvSpPr>
            <a:spLocks noGrp="1" noChangeArrowheads="1"/>
          </p:cNvSpPr>
          <p:nvPr>
            <p:ph type="title"/>
          </p:nvPr>
        </p:nvSpPr>
        <p:spPr>
          <a:xfrm>
            <a:off x="457201" y="274320"/>
            <a:ext cx="7932738" cy="782955"/>
          </a:xfrm>
        </p:spPr>
        <p:txBody>
          <a:bodyPr>
            <a:normAutofit/>
          </a:bodyPr>
          <a:lstStyle/>
          <a:p>
            <a:pPr algn="l"/>
            <a:r>
              <a:rPr lang="en-US" sz="3200" dirty="0">
                <a:solidFill>
                  <a:srgbClr val="F0502D"/>
                </a:solidFill>
                <a:latin typeface="+mj-lt"/>
              </a:rPr>
              <a:t>Teen Worker Statistics</a:t>
            </a:r>
          </a:p>
        </p:txBody>
      </p:sp>
      <p:sp>
        <p:nvSpPr>
          <p:cNvPr id="19460" name="Rectangle 31"/>
          <p:cNvSpPr>
            <a:spLocks noGrp="1" noChangeArrowheads="1"/>
          </p:cNvSpPr>
          <p:nvPr>
            <p:ph type="body" sz="half" idx="1"/>
          </p:nvPr>
        </p:nvSpPr>
        <p:spPr>
          <a:xfrm>
            <a:off x="3657600" y="1600201"/>
            <a:ext cx="5118101" cy="1371600"/>
          </a:xfrm>
        </p:spPr>
        <p:txBody>
          <a:bodyPr/>
          <a:lstStyle/>
          <a:p>
            <a:pPr marL="0" indent="0" eaLnBrk="1" hangingPunct="1">
              <a:spcBef>
                <a:spcPct val="0"/>
              </a:spcBef>
              <a:buFont typeface="Wingdings" pitchFamily="2" charset="2"/>
              <a:buNone/>
            </a:pPr>
            <a:r>
              <a:rPr lang="en-US" sz="3200" b="1" dirty="0" smtClean="0">
                <a:solidFill>
                  <a:schemeClr val="tx2">
                    <a:lumMod val="40000"/>
                    <a:lumOff val="60000"/>
                  </a:schemeClr>
                </a:solidFill>
                <a:latin typeface="+mj-lt"/>
              </a:rPr>
              <a:t>Where Teens Work: </a:t>
            </a:r>
          </a:p>
          <a:p>
            <a:pPr marL="0" indent="0" eaLnBrk="1" hangingPunct="1">
              <a:spcBef>
                <a:spcPct val="0"/>
              </a:spcBef>
              <a:buFont typeface="Wingdings" pitchFamily="2" charset="2"/>
              <a:buNone/>
            </a:pPr>
            <a:r>
              <a:rPr lang="en-US" sz="1800" dirty="0" smtClean="0">
                <a:solidFill>
                  <a:srgbClr val="1F396A"/>
                </a:solidFill>
              </a:rPr>
              <a:t>% of total workers, aged 15-17, per industry</a:t>
            </a:r>
          </a:p>
        </p:txBody>
      </p:sp>
      <p:sp>
        <p:nvSpPr>
          <p:cNvPr id="19461" name="Text Box 7"/>
          <p:cNvSpPr txBox="1">
            <a:spLocks noChangeArrowheads="1"/>
          </p:cNvSpPr>
          <p:nvPr/>
        </p:nvSpPr>
        <p:spPr bwMode="auto">
          <a:xfrm>
            <a:off x="407989" y="5715000"/>
            <a:ext cx="8374062"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300"/>
              </a:spcAft>
            </a:pPr>
            <a:r>
              <a:rPr lang="en-US" sz="1000" dirty="0"/>
              <a:t>*Includes restaurants </a:t>
            </a:r>
          </a:p>
          <a:p>
            <a:pPr>
              <a:spcAft>
                <a:spcPts val="300"/>
              </a:spcAft>
            </a:pPr>
            <a:r>
              <a:rPr lang="en-US" sz="1000" dirty="0"/>
              <a:t>Based on national data, and may vary by state. Working teens under age 14 not represented. Youth farm workers not represented.  </a:t>
            </a:r>
          </a:p>
          <a:p>
            <a:pPr>
              <a:spcAft>
                <a:spcPts val="300"/>
              </a:spcAft>
            </a:pPr>
            <a:r>
              <a:rPr lang="en-US" sz="1000" dirty="0"/>
              <a:t>Source: NIOSH / CDC 2009 (</a:t>
            </a:r>
            <a:r>
              <a:rPr lang="en-US" sz="1000" dirty="0">
                <a:hlinkClick r:id="rId7"/>
              </a:rPr>
              <a:t>www.cdc.gov/niosh/topics/youth/chartpackage.html</a:t>
            </a:r>
            <a:r>
              <a:rPr lang="en-US" sz="1000" dirty="0"/>
              <a:t>)</a:t>
            </a: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17</a:t>
            </a:fld>
            <a:endParaRPr lang="en-US" sz="2400" dirty="0" smtClean="0">
              <a:latin typeface="+mn-lt"/>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022551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Chart 8"/>
          <p:cNvGraphicFramePr>
            <a:graphicFrameLocks/>
          </p:cNvGraphicFramePr>
          <p:nvPr>
            <p:extLst>
              <p:ext uri="{D42A27DB-BD31-4B8C-83A1-F6EECF244321}">
                <p14:modId xmlns:p14="http://schemas.microsoft.com/office/powerpoint/2010/main" val="4030686533"/>
              </p:ext>
            </p:extLst>
          </p:nvPr>
        </p:nvGraphicFramePr>
        <p:xfrm>
          <a:off x="639763" y="1189038"/>
          <a:ext cx="7883525" cy="4491037"/>
        </p:xfrm>
        <a:graphic>
          <a:graphicData uri="http://schemas.openxmlformats.org/presentationml/2006/ole">
            <mc:AlternateContent xmlns:mc="http://schemas.openxmlformats.org/markup-compatibility/2006">
              <mc:Choice xmlns:v="urn:schemas-microsoft-com:vml" Requires="v">
                <p:oleObj spid="_x0000_s2177" name="Worksheet" r:id="rId5" imgW="7886584" imgH="4495697" progId="Excel.Sheet.8">
                  <p:embed/>
                </p:oleObj>
              </mc:Choice>
              <mc:Fallback>
                <p:oleObj name="Worksheet" r:id="rId5" imgW="7886584" imgH="4495697" progId="Excel.Sheet.8">
                  <p:embed/>
                  <p:pic>
                    <p:nvPicPr>
                      <p:cNvPr id="0" name=""/>
                      <p:cNvPicPr>
                        <a:picLocks noChangeArrowheads="1"/>
                      </p:cNvPicPr>
                      <p:nvPr/>
                    </p:nvPicPr>
                    <p:blipFill>
                      <a:blip r:embed="rId6"/>
                      <a:srcRect/>
                      <a:stretch>
                        <a:fillRect/>
                      </a:stretch>
                    </p:blipFill>
                    <p:spPr bwMode="auto">
                      <a:xfrm>
                        <a:off x="639763" y="1189038"/>
                        <a:ext cx="7883525" cy="4491037"/>
                      </a:xfrm>
                      <a:prstGeom prst="rect">
                        <a:avLst/>
                      </a:prstGeom>
                      <a:noFill/>
                      <a:ln>
                        <a:noFill/>
                      </a:ln>
                      <a:extLst/>
                    </p:spPr>
                  </p:pic>
                </p:oleObj>
              </mc:Fallback>
            </mc:AlternateContent>
          </a:graphicData>
        </a:graphic>
      </p:graphicFrame>
      <p:sp>
        <p:nvSpPr>
          <p:cNvPr id="20483" name="Rectangle 2"/>
          <p:cNvSpPr>
            <a:spLocks noGrp="1" noChangeArrowheads="1"/>
          </p:cNvSpPr>
          <p:nvPr>
            <p:ph type="title"/>
          </p:nvPr>
        </p:nvSpPr>
        <p:spPr>
          <a:xfrm>
            <a:off x="457200" y="274319"/>
            <a:ext cx="8153401" cy="782955"/>
          </a:xfrm>
        </p:spPr>
        <p:txBody>
          <a:bodyPr>
            <a:normAutofit/>
          </a:bodyPr>
          <a:lstStyle/>
          <a:p>
            <a:pPr algn="l"/>
            <a:r>
              <a:rPr lang="en-US" sz="3200" dirty="0">
                <a:solidFill>
                  <a:srgbClr val="F0502D"/>
                </a:solidFill>
                <a:latin typeface="+mj-lt"/>
              </a:rPr>
              <a:t>Teen Worker Injury Statistics</a:t>
            </a:r>
          </a:p>
        </p:txBody>
      </p:sp>
      <p:sp>
        <p:nvSpPr>
          <p:cNvPr id="20484" name="Rectangle 31"/>
          <p:cNvSpPr>
            <a:spLocks noGrp="1" noChangeArrowheads="1"/>
          </p:cNvSpPr>
          <p:nvPr>
            <p:ph type="body" sz="half" idx="1"/>
          </p:nvPr>
        </p:nvSpPr>
        <p:spPr>
          <a:xfrm>
            <a:off x="3657600" y="1600200"/>
            <a:ext cx="4953001" cy="2200275"/>
          </a:xfrm>
        </p:spPr>
        <p:txBody>
          <a:bodyPr>
            <a:normAutofit/>
          </a:bodyPr>
          <a:lstStyle/>
          <a:p>
            <a:pPr marL="0" indent="0" eaLnBrk="1" hangingPunct="1">
              <a:lnSpc>
                <a:spcPct val="80000"/>
              </a:lnSpc>
              <a:spcBef>
                <a:spcPct val="0"/>
              </a:spcBef>
              <a:buFont typeface="Wingdings" pitchFamily="2" charset="2"/>
              <a:buNone/>
            </a:pPr>
            <a:r>
              <a:rPr lang="en-US" sz="3200" b="1" dirty="0" smtClean="0">
                <a:solidFill>
                  <a:schemeClr val="tx2">
                    <a:lumMod val="40000"/>
                    <a:lumOff val="60000"/>
                  </a:schemeClr>
                </a:solidFill>
                <a:latin typeface="+mj-lt"/>
              </a:rPr>
              <a:t>Where Teens are Injured on the Job:</a:t>
            </a:r>
          </a:p>
          <a:p>
            <a:pPr marL="0" indent="0" eaLnBrk="1" hangingPunct="1">
              <a:spcBef>
                <a:spcPct val="0"/>
              </a:spcBef>
              <a:buFont typeface="Wingdings" pitchFamily="2" charset="2"/>
              <a:buNone/>
            </a:pPr>
            <a:r>
              <a:rPr lang="en-US" sz="1800" dirty="0" smtClean="0">
                <a:solidFill>
                  <a:srgbClr val="1F396A"/>
                </a:solidFill>
              </a:rPr>
              <a:t>% of total workers, aged 15-17, per industry</a:t>
            </a:r>
          </a:p>
          <a:p>
            <a:pPr marL="0" indent="0" eaLnBrk="1" hangingPunct="1">
              <a:spcBef>
                <a:spcPct val="0"/>
              </a:spcBef>
              <a:buFont typeface="Wingdings" pitchFamily="2" charset="2"/>
              <a:buNone/>
            </a:pPr>
            <a:endParaRPr lang="en-US" b="1" dirty="0" smtClean="0">
              <a:latin typeface="+mj-lt"/>
            </a:endParaRPr>
          </a:p>
        </p:txBody>
      </p:sp>
      <p:sp>
        <p:nvSpPr>
          <p:cNvPr id="20485" name="Text Box 7"/>
          <p:cNvSpPr txBox="1">
            <a:spLocks noChangeArrowheads="1"/>
          </p:cNvSpPr>
          <p:nvPr/>
        </p:nvSpPr>
        <p:spPr bwMode="auto">
          <a:xfrm>
            <a:off x="457200" y="5688013"/>
            <a:ext cx="829468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300"/>
              </a:spcAft>
            </a:pPr>
            <a:r>
              <a:rPr lang="en-US" sz="1000" dirty="0"/>
              <a:t>*Includes restaurants. </a:t>
            </a:r>
          </a:p>
          <a:p>
            <a:pPr>
              <a:spcAft>
                <a:spcPts val="300"/>
              </a:spcAft>
            </a:pPr>
            <a:r>
              <a:rPr lang="en-US" sz="1000" dirty="0"/>
              <a:t>These data are for injuries that require at least one day away from work. They do not include youth who work on small farms, work for government agencies, or are self-employed</a:t>
            </a:r>
            <a:r>
              <a:rPr lang="en-US" sz="1000" dirty="0" smtClean="0"/>
              <a:t>. </a:t>
            </a:r>
            <a:r>
              <a:rPr lang="en-US" sz="1000" dirty="0"/>
              <a:t>		</a:t>
            </a:r>
          </a:p>
          <a:p>
            <a:pPr>
              <a:spcAft>
                <a:spcPts val="300"/>
              </a:spcAft>
            </a:pPr>
            <a:r>
              <a:rPr lang="en-US" sz="1000" dirty="0"/>
              <a:t>Source: NIOSH / CDC 2009  (</a:t>
            </a:r>
            <a:r>
              <a:rPr lang="en-US" sz="1000" dirty="0">
                <a:hlinkClick r:id="rId7"/>
              </a:rPr>
              <a:t>www.cdc.gov/niosh/topics/youth/chartpackage.html</a:t>
            </a:r>
            <a:r>
              <a:rPr lang="en-US" sz="1000" dirty="0"/>
              <a:t>)</a:t>
            </a: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18</a:t>
            </a:fld>
            <a:endParaRPr lang="en-US" sz="2400" dirty="0" smtClean="0">
              <a:latin typeface="+mn-lt"/>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130464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a:solidFill>
                  <a:srgbClr val="F0502D"/>
                </a:solidFill>
                <a:latin typeface="+mj-lt"/>
              </a:rPr>
              <a:t>Key Points of the </a:t>
            </a:r>
            <a:r>
              <a:rPr lang="en-US" sz="3200" dirty="0" smtClean="0">
                <a:solidFill>
                  <a:srgbClr val="F0502D"/>
                </a:solidFill>
                <a:latin typeface="+mj-lt"/>
              </a:rPr>
              <a:t>Curriculum </a:t>
            </a:r>
            <a:endParaRPr lang="en-US" sz="3200" dirty="0">
              <a:solidFill>
                <a:srgbClr val="F0502D"/>
              </a:solidFill>
              <a:latin typeface="+mj-lt"/>
            </a:endParaRPr>
          </a:p>
        </p:txBody>
      </p:sp>
      <p:sp>
        <p:nvSpPr>
          <p:cNvPr id="21507" name="Rectangle 3"/>
          <p:cNvSpPr>
            <a:spLocks noGrp="1" noChangeArrowheads="1"/>
          </p:cNvSpPr>
          <p:nvPr>
            <p:ph type="body" idx="1"/>
          </p:nvPr>
        </p:nvSpPr>
        <p:spPr>
          <a:xfrm>
            <a:off x="457200" y="1295400"/>
            <a:ext cx="8229600" cy="4876800"/>
          </a:xfrm>
        </p:spPr>
        <p:txBody>
          <a:bodyPr>
            <a:normAutofit fontScale="85000" lnSpcReduction="10000"/>
          </a:bodyPr>
          <a:lstStyle/>
          <a:p>
            <a:pPr eaLnBrk="1" hangingPunct="1">
              <a:spcBef>
                <a:spcPts val="0"/>
              </a:spcBef>
              <a:spcAft>
                <a:spcPts val="1200"/>
              </a:spcAft>
              <a:buFont typeface="Wingdings" pitchFamily="2" charset="2"/>
              <a:buNone/>
            </a:pPr>
            <a:r>
              <a:rPr lang="en-US" sz="3000" dirty="0" smtClean="0">
                <a:solidFill>
                  <a:schemeClr val="tx2">
                    <a:lumMod val="40000"/>
                    <a:lumOff val="60000"/>
                  </a:schemeClr>
                </a:solidFill>
                <a:latin typeface="+mj-lt"/>
              </a:rPr>
              <a:t>By the end of the course, you will be able to</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Recognize and reduce hazards on the </a:t>
            </a:r>
            <a:r>
              <a:rPr lang="en-US" sz="2600" b="0" dirty="0" smtClean="0">
                <a:solidFill>
                  <a:srgbClr val="1F396A"/>
                </a:solidFill>
                <a:latin typeface="+mn-lt"/>
              </a:rPr>
              <a:t>job</a:t>
            </a:r>
          </a:p>
          <a:p>
            <a:pPr>
              <a:spcAft>
                <a:spcPct val="30000"/>
              </a:spcAft>
              <a:buClr>
                <a:schemeClr val="tx2">
                  <a:lumMod val="40000"/>
                  <a:lumOff val="60000"/>
                </a:schemeClr>
              </a:buClr>
              <a:buFont typeface="Wingdings" pitchFamily="2" charset="2"/>
              <a:buChar char="§"/>
            </a:pPr>
            <a:r>
              <a:rPr lang="en-US" sz="2600" b="0" dirty="0" smtClean="0">
                <a:solidFill>
                  <a:srgbClr val="1F396A"/>
                </a:solidFill>
                <a:latin typeface="+mn-lt"/>
              </a:rPr>
              <a:t>Identify the laws that protect teens from working too late or too long</a:t>
            </a:r>
          </a:p>
          <a:p>
            <a:pPr>
              <a:spcAft>
                <a:spcPct val="30000"/>
              </a:spcAft>
              <a:buClr>
                <a:schemeClr val="tx2">
                  <a:lumMod val="40000"/>
                  <a:lumOff val="60000"/>
                </a:schemeClr>
              </a:buClr>
              <a:buFont typeface="Wingdings" pitchFamily="2" charset="2"/>
              <a:buChar char="§"/>
            </a:pPr>
            <a:r>
              <a:rPr lang="en-US" sz="2600" b="0" dirty="0" smtClean="0">
                <a:solidFill>
                  <a:srgbClr val="1F396A"/>
                </a:solidFill>
                <a:latin typeface="+mn-lt"/>
              </a:rPr>
              <a:t>Identify </a:t>
            </a:r>
            <a:r>
              <a:rPr lang="en-US" sz="2600" b="0" dirty="0">
                <a:solidFill>
                  <a:srgbClr val="1F396A"/>
                </a:solidFill>
                <a:latin typeface="+mn-lt"/>
              </a:rPr>
              <a:t>the laws </a:t>
            </a:r>
            <a:r>
              <a:rPr lang="en-US" sz="2600" b="0" dirty="0" smtClean="0">
                <a:solidFill>
                  <a:srgbClr val="1F396A"/>
                </a:solidFill>
                <a:latin typeface="+mn-lt"/>
              </a:rPr>
              <a:t>that protect </a:t>
            </a:r>
            <a:r>
              <a:rPr lang="en-US" sz="2600" b="0" dirty="0">
                <a:solidFill>
                  <a:srgbClr val="1F396A"/>
                </a:solidFill>
                <a:latin typeface="+mn-lt"/>
              </a:rPr>
              <a:t>teens from doing dangerous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Identify the laws </a:t>
            </a:r>
            <a:r>
              <a:rPr lang="en-US" sz="2600" b="0" dirty="0" smtClean="0">
                <a:solidFill>
                  <a:srgbClr val="1F396A"/>
                </a:solidFill>
                <a:latin typeface="+mn-lt"/>
              </a:rPr>
              <a:t>that protect </a:t>
            </a:r>
            <a:r>
              <a:rPr lang="en-US" sz="2600" b="0" dirty="0">
                <a:solidFill>
                  <a:srgbClr val="1F396A"/>
                </a:solidFill>
                <a:latin typeface="+mn-lt"/>
              </a:rPr>
              <a:t>teens from discrimination (including harassment) at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Assess ways to solve health and safety problems at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Name some of the agencies that enforce health and safety laws and child labor laws</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Determine what to do in an emergency</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19</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734656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990601"/>
            <a:ext cx="8229600" cy="609600"/>
          </a:xfrm>
        </p:spPr>
        <p:txBody>
          <a:bodyPr lIns="45720" rIns="0">
            <a:noAutofit/>
          </a:bodyPr>
          <a:lstStyle/>
          <a:p>
            <a:pPr algn="l"/>
            <a:r>
              <a:rPr lang="en-US" sz="3200" b="1" dirty="0" smtClean="0">
                <a:solidFill>
                  <a:srgbClr val="F0502D"/>
                </a:solidFill>
                <a:latin typeface="+mn-lt"/>
                <a:cs typeface="Arial" pitchFamily="34" charset="0"/>
              </a:rPr>
              <a:t>Introduction to Young Worker Injuries</a:t>
            </a:r>
            <a:endParaRPr lang="en-US" sz="3200" b="1" dirty="0">
              <a:solidFill>
                <a:srgbClr val="F0502D"/>
              </a:solidFill>
              <a:latin typeface="+mn-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Autofit/>
          </a:bodyPr>
          <a:lstStyle/>
          <a:p>
            <a:pPr marL="0" indent="0">
              <a:buNone/>
            </a:pPr>
            <a:r>
              <a:rPr lang="en-US" sz="5400" b="0" dirty="0" smtClean="0">
                <a:solidFill>
                  <a:srgbClr val="F0502D"/>
                </a:solidFill>
                <a:latin typeface="+mn-lt"/>
                <a:cs typeface="Arial" pitchFamily="34" charset="0"/>
              </a:rPr>
              <a:t>Lesson 1</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33350" ty="-81915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38100" ty="-18415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a:t>
            </a:fld>
            <a:endParaRPr lang="en-US" sz="2400" dirty="0" smtClean="0">
              <a:latin typeface="+mn-lt"/>
            </a:endParaRPr>
          </a:p>
        </p:txBody>
      </p:sp>
    </p:spTree>
    <p:extLst>
      <p:ext uri="{BB962C8B-B14F-4D97-AF65-F5344CB8AC3E}">
        <p14:creationId xmlns:p14="http://schemas.microsoft.com/office/powerpoint/2010/main" val="231676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Finding Hazards</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2 </a:t>
            </a:r>
            <a:r>
              <a:rPr lang="en-US" sz="3600" b="0" dirty="0" smtClean="0">
                <a:solidFill>
                  <a:srgbClr val="F0502D"/>
                </a:solidFill>
                <a:latin typeface="Myriad Pro" pitchFamily="34" charset="0"/>
                <a:cs typeface="Arial" pitchFamily="34" charset="0"/>
              </a:rPr>
              <a:t>(and 2</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50800" ty="-88900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3"/>
            <a:srcRect/>
            <a:tile tx="-5842000" ty="-1397000" sx="80000" sy="8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20</a:t>
            </a:fld>
            <a:endParaRPr lang="en-US" sz="2400" dirty="0" smtClean="0">
              <a:latin typeface="+mn-lt"/>
            </a:endParaRPr>
          </a:p>
        </p:txBody>
      </p:sp>
    </p:spTree>
    <p:extLst>
      <p:ext uri="{BB962C8B-B14F-4D97-AF65-F5344CB8AC3E}">
        <p14:creationId xmlns:p14="http://schemas.microsoft.com/office/powerpoint/2010/main" val="2058255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marL="0" indent="0">
              <a:spcBef>
                <a:spcPts val="0"/>
              </a:spcBef>
              <a:spcAft>
                <a:spcPts val="1200"/>
              </a:spcAft>
              <a:buNone/>
            </a:pPr>
            <a:r>
              <a:rPr lang="en-US" sz="2800" dirty="0">
                <a:solidFill>
                  <a:schemeClr val="tx2">
                    <a:lumMod val="40000"/>
                    <a:lumOff val="60000"/>
                  </a:schemeClr>
                </a:solidFill>
                <a:latin typeface="+mj-lt"/>
              </a:rPr>
              <a:t>A job hazard is anything at work that can hurt </a:t>
            </a:r>
            <a:r>
              <a:rPr lang="en-US" sz="2800" dirty="0" smtClean="0">
                <a:solidFill>
                  <a:schemeClr val="tx2">
                    <a:lumMod val="40000"/>
                    <a:lumOff val="60000"/>
                  </a:schemeClr>
                </a:solidFill>
                <a:latin typeface="+mj-lt"/>
              </a:rPr>
              <a:t>you either </a:t>
            </a:r>
            <a:r>
              <a:rPr lang="en-US" sz="2800" dirty="0">
                <a:solidFill>
                  <a:schemeClr val="tx2">
                    <a:lumMod val="40000"/>
                    <a:lumOff val="60000"/>
                  </a:schemeClr>
                </a:solidFill>
                <a:latin typeface="+mj-lt"/>
              </a:rPr>
              <a:t>physically or mentally.</a:t>
            </a:r>
          </a:p>
          <a:p>
            <a:pPr>
              <a:spcAft>
                <a:spcPct val="30000"/>
              </a:spcAft>
              <a:buClr>
                <a:schemeClr val="tx2">
                  <a:lumMod val="40000"/>
                  <a:lumOff val="60000"/>
                </a:schemeClr>
              </a:buClr>
              <a:buFont typeface="Wingdings" pitchFamily="2" charset="2"/>
              <a:buChar char="§"/>
            </a:pPr>
            <a:r>
              <a:rPr lang="en-US" sz="2600" dirty="0">
                <a:solidFill>
                  <a:srgbClr val="1F396A"/>
                </a:solidFill>
                <a:latin typeface="+mn-lt"/>
              </a:rPr>
              <a:t>Safety hazards </a:t>
            </a:r>
            <a:r>
              <a:rPr lang="en-US" sz="2600" b="0" dirty="0">
                <a:solidFill>
                  <a:srgbClr val="1F396A"/>
                </a:solidFill>
                <a:latin typeface="+mn-lt"/>
              </a:rPr>
              <a:t>can cause immediate injuries</a:t>
            </a:r>
          </a:p>
          <a:p>
            <a:pPr lvl="1">
              <a:spcAft>
                <a:spcPct val="30000"/>
              </a:spcAft>
              <a:buClr>
                <a:schemeClr val="tx2">
                  <a:lumMod val="40000"/>
                  <a:lumOff val="60000"/>
                </a:schemeClr>
              </a:buClr>
              <a:buFont typeface="Arial" pitchFamily="34" charset="0"/>
              <a:buChar char="•"/>
            </a:pPr>
            <a:r>
              <a:rPr lang="en-US" sz="2800" dirty="0" smtClean="0">
                <a:solidFill>
                  <a:srgbClr val="1F396A"/>
                </a:solidFill>
              </a:rPr>
              <a:t>Knives, hot grease</a:t>
            </a:r>
            <a:endParaRPr lang="en-US" sz="3000" dirty="0" smtClean="0">
              <a:solidFill>
                <a:srgbClr val="1F396A"/>
              </a:solidFill>
              <a:latin typeface="+mn-lt"/>
            </a:endParaRPr>
          </a:p>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Chemical </a:t>
            </a:r>
            <a:r>
              <a:rPr lang="en-US" sz="2600" dirty="0">
                <a:solidFill>
                  <a:srgbClr val="1F396A"/>
                </a:solidFill>
                <a:latin typeface="+mn-lt"/>
              </a:rPr>
              <a:t>hazards </a:t>
            </a:r>
            <a:r>
              <a:rPr lang="en-US" sz="2600" b="0" dirty="0">
                <a:solidFill>
                  <a:srgbClr val="1F396A"/>
                </a:solidFill>
                <a:latin typeface="+mn-lt"/>
              </a:rPr>
              <a:t>are gases, vapors, liquids, or dusts that can harm your body</a:t>
            </a:r>
          </a:p>
          <a:p>
            <a:pPr lvl="1">
              <a:spcAft>
                <a:spcPct val="30000"/>
              </a:spcAft>
              <a:buClr>
                <a:schemeClr val="tx2">
                  <a:lumMod val="40000"/>
                  <a:lumOff val="60000"/>
                </a:schemeClr>
              </a:buClr>
              <a:buFont typeface="Arial" pitchFamily="34" charset="0"/>
              <a:buChar char="•"/>
            </a:pPr>
            <a:r>
              <a:rPr lang="en-US" sz="2800" b="0" dirty="0">
                <a:solidFill>
                  <a:srgbClr val="1F396A"/>
                </a:solidFill>
                <a:latin typeface="+mn-lt"/>
              </a:rPr>
              <a:t>Cleaning products, pesticides</a:t>
            </a: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Job Hazards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21</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04146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Biological hazards </a:t>
            </a:r>
            <a:r>
              <a:rPr lang="en-US" sz="2600" b="0" dirty="0">
                <a:solidFill>
                  <a:srgbClr val="1F396A"/>
                </a:solidFill>
                <a:latin typeface="+mn-lt"/>
              </a:rPr>
              <a:t>are living things that can cause sickness or disease, such as HIV/AIDS, hepatitis, tuberculosis</a:t>
            </a:r>
            <a:r>
              <a:rPr lang="en-US" sz="2600" b="0" dirty="0" smtClean="0">
                <a:solidFill>
                  <a:srgbClr val="1F396A"/>
                </a:solidFill>
                <a:latin typeface="+mn-lt"/>
              </a:rPr>
              <a:t>.</a:t>
            </a:r>
          </a:p>
          <a:p>
            <a:pPr lvl="1">
              <a:spcAft>
                <a:spcPct val="30000"/>
              </a:spcAft>
              <a:buClr>
                <a:schemeClr val="tx2">
                  <a:lumMod val="40000"/>
                  <a:lumOff val="60000"/>
                </a:schemeClr>
              </a:buClr>
              <a:buFont typeface="Arial" pitchFamily="34" charset="0"/>
              <a:buChar char="•"/>
            </a:pPr>
            <a:r>
              <a:rPr lang="en-US" sz="2800" dirty="0" smtClean="0">
                <a:solidFill>
                  <a:srgbClr val="1F396A"/>
                </a:solidFill>
                <a:latin typeface="+mn-lt"/>
              </a:rPr>
              <a:t>Bacteria, viruses</a:t>
            </a:r>
          </a:p>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Other </a:t>
            </a:r>
            <a:r>
              <a:rPr lang="en-US" sz="2600" dirty="0">
                <a:solidFill>
                  <a:srgbClr val="1F396A"/>
                </a:solidFill>
                <a:latin typeface="+mn-lt"/>
              </a:rPr>
              <a:t>health hazards </a:t>
            </a:r>
            <a:r>
              <a:rPr lang="en-US" sz="2600" b="0" dirty="0">
                <a:solidFill>
                  <a:srgbClr val="1F396A"/>
                </a:solidFill>
                <a:latin typeface="+mn-lt"/>
              </a:rPr>
              <a:t>are other harmful things that can injure you or make you sick. Some are not obvious because they may not cause health problems right </a:t>
            </a:r>
            <a:r>
              <a:rPr lang="en-US" sz="2600" b="0" dirty="0" smtClean="0">
                <a:solidFill>
                  <a:srgbClr val="1F396A"/>
                </a:solidFill>
                <a:latin typeface="+mn-lt"/>
              </a:rPr>
              <a:t>away.</a:t>
            </a:r>
          </a:p>
          <a:p>
            <a:pPr lvl="1">
              <a:spcAft>
                <a:spcPct val="30000"/>
              </a:spcAft>
              <a:buClr>
                <a:schemeClr val="tx2">
                  <a:lumMod val="40000"/>
                  <a:lumOff val="60000"/>
                </a:schemeClr>
              </a:buClr>
              <a:buFont typeface="Arial" pitchFamily="34" charset="0"/>
              <a:buChar char="•"/>
            </a:pPr>
            <a:r>
              <a:rPr lang="en-US" sz="2800" dirty="0" smtClean="0">
                <a:solidFill>
                  <a:srgbClr val="1F396A"/>
                </a:solidFill>
                <a:latin typeface="+mn-lt"/>
              </a:rPr>
              <a:t>Noise</a:t>
            </a:r>
            <a:r>
              <a:rPr lang="en-US" sz="2800" dirty="0">
                <a:solidFill>
                  <a:srgbClr val="1F396A"/>
                </a:solidFill>
                <a:latin typeface="+mn-lt"/>
              </a:rPr>
              <a:t>, radiation, repetitive movements, heat, cold, stress, violence</a:t>
            </a:r>
            <a:endParaRPr lang="en-US" sz="2800" b="0" dirty="0">
              <a:solidFill>
                <a:srgbClr val="1F396A"/>
              </a:solidFill>
              <a:latin typeface="+mn-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Job Hazards </a:t>
            </a:r>
            <a:r>
              <a:rPr lang="en-US" sz="2400" b="0" dirty="0" smtClean="0">
                <a:solidFill>
                  <a:srgbClr val="F0502D"/>
                </a:solidFill>
                <a:latin typeface="+mj-lt"/>
              </a:rPr>
              <a:t>(continued)</a:t>
            </a:r>
            <a:endParaRPr lang="en-US" sz="24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22</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942961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Fast Food Restaurant</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206500"/>
            <a:ext cx="6199631"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23</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933048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Grocery Store</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206500"/>
            <a:ext cx="6199631"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24</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731346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Office</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1206500"/>
            <a:ext cx="6199629"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25</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285100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Gas Station</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1206500"/>
            <a:ext cx="6199629" cy="47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26</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505023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Hazard Mapping Activity</a:t>
            </a:r>
            <a:endParaRPr lang="en-US" sz="3200" dirty="0" smtClean="0">
              <a:solidFill>
                <a:srgbClr val="1F396A"/>
              </a:solidFill>
              <a:latin typeface="+mj-lt"/>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27</a:t>
            </a:fld>
            <a:endParaRPr lang="en-US" sz="2400" dirty="0" smtClean="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138893"/>
            <a:ext cx="6466008" cy="5033307"/>
          </a:xfrm>
          <a:prstGeom prst="rect">
            <a:avLst/>
          </a:prstGeom>
        </p:spPr>
      </p:pic>
    </p:spTree>
    <p:extLst>
      <p:ext uri="{BB962C8B-B14F-4D97-AF65-F5344CB8AC3E}">
        <p14:creationId xmlns:p14="http://schemas.microsoft.com/office/powerpoint/2010/main" val="33381843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Finding Hazards: Main Points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All </a:t>
            </a:r>
            <a:r>
              <a:rPr lang="en-US" sz="2400" b="0" dirty="0">
                <a:solidFill>
                  <a:srgbClr val="1F396A"/>
                </a:solidFill>
                <a:latin typeface="+mn-lt"/>
              </a:rPr>
              <a:t>workplaces have hazards. A job hazard is anything at work that can hurt you, physically or mentally.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Some </a:t>
            </a:r>
            <a:r>
              <a:rPr lang="en-US" sz="2400" b="0" dirty="0">
                <a:solidFill>
                  <a:srgbClr val="1F396A"/>
                </a:solidFill>
                <a:latin typeface="+mn-lt"/>
              </a:rPr>
              <a:t>job hazards are obvious, but others are not. Some hazards can hurt you now, others can hurt you in the future.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To </a:t>
            </a:r>
            <a:r>
              <a:rPr lang="en-US" sz="2400" b="0" dirty="0">
                <a:solidFill>
                  <a:srgbClr val="1F396A"/>
                </a:solidFill>
                <a:latin typeface="+mn-lt"/>
              </a:rPr>
              <a:t>be safe on the job, you must identify different types </a:t>
            </a:r>
            <a:r>
              <a:rPr lang="en-US" sz="2400" b="0">
                <a:solidFill>
                  <a:srgbClr val="1F396A"/>
                </a:solidFill>
                <a:latin typeface="+mn-lt"/>
              </a:rPr>
              <a:t>of </a:t>
            </a:r>
            <a:r>
              <a:rPr lang="en-US" sz="2400" b="0" smtClean="0">
                <a:solidFill>
                  <a:srgbClr val="1F396A"/>
                </a:solidFill>
                <a:latin typeface="+mn-lt"/>
              </a:rPr>
              <a:t>hazards.</a:t>
            </a:r>
            <a:endParaRPr lang="en-US" sz="2400" b="0" dirty="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People </a:t>
            </a:r>
            <a:r>
              <a:rPr lang="en-US" sz="2400" b="0" dirty="0">
                <a:solidFill>
                  <a:srgbClr val="1F396A"/>
                </a:solidFill>
                <a:latin typeface="+mn-lt"/>
              </a:rPr>
              <a:t>have a right to know about chemicals and other hazardous substances in their workplaces! When using a new chemical, read labels and check the SDS (Safety Data Sheet</a:t>
            </a:r>
            <a:r>
              <a:rPr lang="en-US" sz="2400" b="0" dirty="0" smtClean="0">
                <a:solidFill>
                  <a:srgbClr val="1F396A"/>
                </a:solidFill>
                <a:latin typeface="+mn-lt"/>
              </a:rPr>
              <a:t>)</a:t>
            </a:r>
            <a:r>
              <a:rPr lang="en-US" sz="2800" b="0" dirty="0" smtClean="0">
                <a:solidFill>
                  <a:srgbClr val="1F396A"/>
                </a:solidFill>
                <a:latin typeface="+mn-lt"/>
              </a:rPr>
              <a:t>.</a:t>
            </a:r>
            <a:endParaRPr lang="en-US" sz="2800" b="0" dirty="0">
              <a:solidFill>
                <a:srgbClr val="1F396A"/>
              </a:solidFill>
              <a:latin typeface="+mn-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28</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025436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Making the Job Safer</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3 </a:t>
            </a:r>
            <a:r>
              <a:rPr lang="en-US" sz="3600" b="0" dirty="0" smtClean="0">
                <a:solidFill>
                  <a:srgbClr val="F0502D"/>
                </a:solidFill>
                <a:latin typeface="Myriad Pro" pitchFamily="34" charset="0"/>
                <a:cs typeface="Arial" pitchFamily="34" charset="0"/>
              </a:rPr>
              <a:t>(and 3</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27000" ty="-368300" sx="57000" sy="5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0" ty="0" sx="70000" sy="7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29</a:t>
            </a:fld>
            <a:endParaRPr lang="en-US" sz="2400" dirty="0" smtClean="0">
              <a:latin typeface="+mn-lt"/>
            </a:endParaRPr>
          </a:p>
        </p:txBody>
      </p:sp>
    </p:spTree>
    <p:extLst>
      <p:ext uri="{BB962C8B-B14F-4D97-AF65-F5344CB8AC3E}">
        <p14:creationId xmlns:p14="http://schemas.microsoft.com/office/powerpoint/2010/main" val="2647636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a:t>
            </a:fld>
            <a:endParaRPr lang="en-US" sz="2400" dirty="0" smtClean="0">
              <a:latin typeface="+mn-lt"/>
            </a:endParaRPr>
          </a:p>
        </p:txBody>
      </p:sp>
      <p:sp>
        <p:nvSpPr>
          <p:cNvPr id="2" name="Title 1"/>
          <p:cNvSpPr>
            <a:spLocks noGrp="1"/>
          </p:cNvSpPr>
          <p:nvPr>
            <p:ph type="title"/>
          </p:nvPr>
        </p:nvSpPr>
        <p:spPr>
          <a:xfrm>
            <a:off x="457200" y="274638"/>
            <a:ext cx="8229600" cy="792162"/>
          </a:xfrm>
        </p:spPr>
        <p:txBody>
          <a:bodyPr/>
          <a:lstStyle/>
          <a:p>
            <a:pPr algn="l"/>
            <a:r>
              <a:rPr lang="en-US" sz="3200" dirty="0" smtClean="0">
                <a:solidFill>
                  <a:srgbClr val="F0502D"/>
                </a:solidFill>
                <a:latin typeface="+mj-lt"/>
              </a:rPr>
              <a:t>You will learn about</a:t>
            </a:r>
            <a:endParaRPr lang="en-US" dirty="0">
              <a:solidFill>
                <a:srgbClr val="F0502D"/>
              </a:solidFill>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
        <p:nvSpPr>
          <p:cNvPr id="5" name="Freeform 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txBox="1">
            <a:spLocks noChangeArrowheads="1"/>
          </p:cNvSpPr>
          <p:nvPr/>
        </p:nvSpPr>
        <p:spPr>
          <a:xfrm>
            <a:off x="457200" y="1600200"/>
            <a:ext cx="8382001" cy="457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Ways young workers can get hurt on the job</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Common health and safety hazards on the job</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Ways to reduce or control workplace hazards</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Emergencies in the workplace and how to respond</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What to do if you see something at work that could hurt you or make you sick</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What legal rights and responsibilities young</a:t>
            </a:r>
            <a:r>
              <a:rPr lang="en-US" sz="2800" b="1" i="1" dirty="0" smtClean="0">
                <a:solidFill>
                  <a:srgbClr val="1F396A"/>
                </a:solidFill>
                <a:latin typeface="Myriad Pro" pitchFamily="34" charset="0"/>
              </a:rPr>
              <a:t> </a:t>
            </a:r>
            <a:r>
              <a:rPr lang="en-US" sz="2800" dirty="0" smtClean="0">
                <a:solidFill>
                  <a:srgbClr val="1F396A"/>
                </a:solidFill>
                <a:latin typeface="Myriad Pro" pitchFamily="34" charset="0"/>
              </a:rPr>
              <a:t>people have at work</a:t>
            </a:r>
          </a:p>
        </p:txBody>
      </p:sp>
    </p:spTree>
    <p:extLst>
      <p:ext uri="{BB962C8B-B14F-4D97-AF65-F5344CB8AC3E}">
        <p14:creationId xmlns:p14="http://schemas.microsoft.com/office/powerpoint/2010/main" val="17706172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Controlling Hazards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1388533" y="1532465"/>
            <a:ext cx="6126693" cy="4207933"/>
          </a:xfrm>
          <a:custGeom>
            <a:avLst/>
            <a:gdLst>
              <a:gd name="connsiteX0" fmla="*/ 0 w 5991226"/>
              <a:gd name="connsiteY0" fmla="*/ 4114800 h 4114800"/>
              <a:gd name="connsiteX1" fmla="*/ 2995613 w 5991226"/>
              <a:gd name="connsiteY1" fmla="*/ 0 h 4114800"/>
              <a:gd name="connsiteX2" fmla="*/ 5991226 w 5991226"/>
              <a:gd name="connsiteY2" fmla="*/ 4114800 h 4114800"/>
              <a:gd name="connsiteX3" fmla="*/ 0 w 5991226"/>
              <a:gd name="connsiteY3" fmla="*/ 4114800 h 4114800"/>
              <a:gd name="connsiteX0" fmla="*/ 0 w 5991226"/>
              <a:gd name="connsiteY0" fmla="*/ 4233333 h 4233333"/>
              <a:gd name="connsiteX1" fmla="*/ 3004080 w 5991226"/>
              <a:gd name="connsiteY1" fmla="*/ 0 h 4233333"/>
              <a:gd name="connsiteX2" fmla="*/ 5991226 w 5991226"/>
              <a:gd name="connsiteY2" fmla="*/ 4233333 h 4233333"/>
              <a:gd name="connsiteX3" fmla="*/ 0 w 5991226"/>
              <a:gd name="connsiteY3" fmla="*/ 4233333 h 4233333"/>
              <a:gd name="connsiteX0" fmla="*/ 0 w 6118226"/>
              <a:gd name="connsiteY0" fmla="*/ 4309533 h 4309533"/>
              <a:gd name="connsiteX1" fmla="*/ 3131080 w 6118226"/>
              <a:gd name="connsiteY1" fmla="*/ 0 h 4309533"/>
              <a:gd name="connsiteX2" fmla="*/ 6118226 w 6118226"/>
              <a:gd name="connsiteY2" fmla="*/ 4233333 h 4309533"/>
              <a:gd name="connsiteX3" fmla="*/ 0 w 6118226"/>
              <a:gd name="connsiteY3" fmla="*/ 4309533 h 4309533"/>
              <a:gd name="connsiteX0" fmla="*/ 0 w 6194426"/>
              <a:gd name="connsiteY0" fmla="*/ 4309533 h 4309533"/>
              <a:gd name="connsiteX1" fmla="*/ 3131080 w 6194426"/>
              <a:gd name="connsiteY1" fmla="*/ 0 h 4309533"/>
              <a:gd name="connsiteX2" fmla="*/ 6194426 w 6194426"/>
              <a:gd name="connsiteY2" fmla="*/ 4284133 h 4309533"/>
              <a:gd name="connsiteX3" fmla="*/ 0 w 6194426"/>
              <a:gd name="connsiteY3" fmla="*/ 4309533 h 4309533"/>
              <a:gd name="connsiteX0" fmla="*/ 0 w 6118226"/>
              <a:gd name="connsiteY0" fmla="*/ 4309533 h 4309533"/>
              <a:gd name="connsiteX1" fmla="*/ 3131080 w 6118226"/>
              <a:gd name="connsiteY1" fmla="*/ 0 h 4309533"/>
              <a:gd name="connsiteX2" fmla="*/ 6118226 w 6118226"/>
              <a:gd name="connsiteY2" fmla="*/ 4207933 h 4309533"/>
              <a:gd name="connsiteX3" fmla="*/ 0 w 6118226"/>
              <a:gd name="connsiteY3" fmla="*/ 4309533 h 4309533"/>
              <a:gd name="connsiteX0" fmla="*/ 0 w 6101293"/>
              <a:gd name="connsiteY0" fmla="*/ 4250266 h 4250266"/>
              <a:gd name="connsiteX1" fmla="*/ 3114147 w 6101293"/>
              <a:gd name="connsiteY1" fmla="*/ 0 h 4250266"/>
              <a:gd name="connsiteX2" fmla="*/ 6101293 w 6101293"/>
              <a:gd name="connsiteY2" fmla="*/ 4207933 h 4250266"/>
              <a:gd name="connsiteX3" fmla="*/ 0 w 6101293"/>
              <a:gd name="connsiteY3" fmla="*/ 4250266 h 4250266"/>
              <a:gd name="connsiteX0" fmla="*/ 0 w 6126693"/>
              <a:gd name="connsiteY0" fmla="*/ 4250266 h 4258733"/>
              <a:gd name="connsiteX1" fmla="*/ 3114147 w 6126693"/>
              <a:gd name="connsiteY1" fmla="*/ 0 h 4258733"/>
              <a:gd name="connsiteX2" fmla="*/ 6126693 w 6126693"/>
              <a:gd name="connsiteY2" fmla="*/ 4258733 h 4258733"/>
              <a:gd name="connsiteX3" fmla="*/ 0 w 6126693"/>
              <a:gd name="connsiteY3" fmla="*/ 4250266 h 4258733"/>
              <a:gd name="connsiteX0" fmla="*/ 0 w 6126693"/>
              <a:gd name="connsiteY0" fmla="*/ 4199466 h 4207933"/>
              <a:gd name="connsiteX1" fmla="*/ 3080280 w 6126693"/>
              <a:gd name="connsiteY1" fmla="*/ 0 h 4207933"/>
              <a:gd name="connsiteX2" fmla="*/ 6126693 w 6126693"/>
              <a:gd name="connsiteY2" fmla="*/ 4207933 h 4207933"/>
              <a:gd name="connsiteX3" fmla="*/ 0 w 6126693"/>
              <a:gd name="connsiteY3" fmla="*/ 4199466 h 4207933"/>
            </a:gdLst>
            <a:ahLst/>
            <a:cxnLst>
              <a:cxn ang="0">
                <a:pos x="connsiteX0" y="connsiteY0"/>
              </a:cxn>
              <a:cxn ang="0">
                <a:pos x="connsiteX1" y="connsiteY1"/>
              </a:cxn>
              <a:cxn ang="0">
                <a:pos x="connsiteX2" y="connsiteY2"/>
              </a:cxn>
              <a:cxn ang="0">
                <a:pos x="connsiteX3" y="connsiteY3"/>
              </a:cxn>
            </a:cxnLst>
            <a:rect l="l" t="t" r="r" b="b"/>
            <a:pathLst>
              <a:path w="6126693" h="4207933">
                <a:moveTo>
                  <a:pt x="0" y="4199466"/>
                </a:moveTo>
                <a:lnTo>
                  <a:pt x="3080280" y="0"/>
                </a:lnTo>
                <a:lnTo>
                  <a:pt x="6126693" y="4207933"/>
                </a:lnTo>
                <a:lnTo>
                  <a:pt x="0" y="4199466"/>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 name="Isosceles Triangle 9"/>
          <p:cNvSpPr/>
          <p:nvPr/>
        </p:nvSpPr>
        <p:spPr>
          <a:xfrm>
            <a:off x="1464733" y="1579032"/>
            <a:ext cx="5991226" cy="4114800"/>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F396A"/>
              </a:solidFill>
            </a:endParaRPr>
          </a:p>
        </p:txBody>
      </p:sp>
      <p:sp>
        <p:nvSpPr>
          <p:cNvPr id="9" name="TextBox 8"/>
          <p:cNvSpPr txBox="1"/>
          <p:nvPr/>
        </p:nvSpPr>
        <p:spPr>
          <a:xfrm>
            <a:off x="1354666" y="2057400"/>
            <a:ext cx="6177493" cy="3908762"/>
          </a:xfrm>
          <a:prstGeom prst="rect">
            <a:avLst/>
          </a:prstGeom>
          <a:noFill/>
        </p:spPr>
        <p:txBody>
          <a:bodyPr wrap="square" rtlCol="0">
            <a:spAutoFit/>
          </a:bodyPr>
          <a:lstStyle/>
          <a:p>
            <a:pPr algn="ctr"/>
            <a:r>
              <a:rPr lang="en-US" b="1" dirty="0">
                <a:solidFill>
                  <a:srgbClr val="1F396A"/>
                </a:solidFill>
              </a:rPr>
              <a:t>Remove </a:t>
            </a:r>
            <a:endParaRPr lang="en-US" b="1" dirty="0" smtClean="0">
              <a:solidFill>
                <a:srgbClr val="1F396A"/>
              </a:solidFill>
            </a:endParaRPr>
          </a:p>
          <a:p>
            <a:pPr algn="ctr"/>
            <a:r>
              <a:rPr lang="en-US" b="1" dirty="0" smtClean="0">
                <a:solidFill>
                  <a:srgbClr val="1F396A"/>
                </a:solidFill>
              </a:rPr>
              <a:t>the Hazard</a:t>
            </a:r>
          </a:p>
          <a:p>
            <a:pPr algn="ctr"/>
            <a:r>
              <a:rPr lang="en-US" dirty="0" smtClean="0">
                <a:solidFill>
                  <a:srgbClr val="1F396A"/>
                </a:solidFill>
              </a:rPr>
              <a:t>$2000</a:t>
            </a:r>
            <a:endParaRPr lang="en-US" dirty="0">
              <a:solidFill>
                <a:srgbClr val="1F396A"/>
              </a:solidFill>
            </a:endParaRPr>
          </a:p>
          <a:p>
            <a:pPr algn="ctr"/>
            <a:r>
              <a:rPr lang="en-US" sz="1200" dirty="0">
                <a:solidFill>
                  <a:srgbClr val="1F396A"/>
                </a:solidFill>
              </a:rPr>
              <a:t>(for example, use </a:t>
            </a:r>
            <a:r>
              <a:rPr lang="en-US" sz="1200" dirty="0" smtClean="0">
                <a:solidFill>
                  <a:srgbClr val="1F396A"/>
                </a:solidFill>
              </a:rPr>
              <a:t>safer</a:t>
            </a:r>
          </a:p>
          <a:p>
            <a:pPr algn="ctr"/>
            <a:r>
              <a:rPr lang="en-US" sz="1200" dirty="0" smtClean="0">
                <a:solidFill>
                  <a:srgbClr val="1F396A"/>
                </a:solidFill>
              </a:rPr>
              <a:t>chemicals, use </a:t>
            </a:r>
            <a:r>
              <a:rPr lang="en-US" sz="1200" dirty="0">
                <a:solidFill>
                  <a:srgbClr val="1F396A"/>
                </a:solidFill>
              </a:rPr>
              <a:t>a machine guard</a:t>
            </a:r>
            <a:r>
              <a:rPr lang="en-US" sz="1200" dirty="0" smtClean="0">
                <a:solidFill>
                  <a:srgbClr val="1F396A"/>
                </a:solidFill>
              </a:rPr>
              <a:t>)</a:t>
            </a:r>
          </a:p>
          <a:p>
            <a:pPr algn="ctr"/>
            <a:endParaRPr lang="en-US" sz="1200" dirty="0">
              <a:solidFill>
                <a:srgbClr val="1F396A"/>
              </a:solidFill>
            </a:endParaRPr>
          </a:p>
          <a:p>
            <a:pPr algn="ctr"/>
            <a:r>
              <a:rPr lang="en-US" b="1" dirty="0">
                <a:solidFill>
                  <a:srgbClr val="1F396A"/>
                </a:solidFill>
              </a:rPr>
              <a:t>Improve Work </a:t>
            </a:r>
            <a:endParaRPr lang="en-US" b="1" dirty="0" smtClean="0">
              <a:solidFill>
                <a:srgbClr val="1F396A"/>
              </a:solidFill>
            </a:endParaRPr>
          </a:p>
          <a:p>
            <a:pPr algn="ctr"/>
            <a:r>
              <a:rPr lang="en-US" b="1" dirty="0" smtClean="0">
                <a:solidFill>
                  <a:srgbClr val="1F396A"/>
                </a:solidFill>
              </a:rPr>
              <a:t>Policies </a:t>
            </a:r>
            <a:r>
              <a:rPr lang="en-US" b="1" dirty="0">
                <a:solidFill>
                  <a:srgbClr val="1F396A"/>
                </a:solidFill>
              </a:rPr>
              <a:t>&amp; </a:t>
            </a:r>
            <a:r>
              <a:rPr lang="en-US" b="1" dirty="0" smtClean="0">
                <a:solidFill>
                  <a:srgbClr val="1F396A"/>
                </a:solidFill>
              </a:rPr>
              <a:t>Procedures</a:t>
            </a:r>
          </a:p>
          <a:p>
            <a:pPr algn="ctr"/>
            <a:r>
              <a:rPr lang="en-US" dirty="0" smtClean="0">
                <a:solidFill>
                  <a:srgbClr val="1F396A"/>
                </a:solidFill>
              </a:rPr>
              <a:t>$1000</a:t>
            </a:r>
            <a:endParaRPr lang="en-US" dirty="0">
              <a:solidFill>
                <a:srgbClr val="1F396A"/>
              </a:solidFill>
            </a:endParaRPr>
          </a:p>
          <a:p>
            <a:pPr algn="ctr"/>
            <a:r>
              <a:rPr lang="en-US" sz="1200" dirty="0">
                <a:solidFill>
                  <a:srgbClr val="1F396A"/>
                </a:solidFill>
              </a:rPr>
              <a:t>(for example, conduct training, </a:t>
            </a:r>
            <a:endParaRPr lang="en-US" sz="1200" dirty="0" smtClean="0">
              <a:solidFill>
                <a:srgbClr val="1F396A"/>
              </a:solidFill>
            </a:endParaRPr>
          </a:p>
          <a:p>
            <a:pPr algn="ctr"/>
            <a:r>
              <a:rPr lang="en-US" sz="1200" dirty="0" smtClean="0">
                <a:solidFill>
                  <a:srgbClr val="1F396A"/>
                </a:solidFill>
              </a:rPr>
              <a:t>assign </a:t>
            </a:r>
            <a:r>
              <a:rPr lang="en-US" sz="1200" dirty="0">
                <a:solidFill>
                  <a:srgbClr val="1F396A"/>
                </a:solidFill>
              </a:rPr>
              <a:t>enough people to do the job</a:t>
            </a:r>
            <a:r>
              <a:rPr lang="en-US" sz="1200" dirty="0" smtClean="0">
                <a:solidFill>
                  <a:srgbClr val="1F396A"/>
                </a:solidFill>
              </a:rPr>
              <a:t>)</a:t>
            </a:r>
          </a:p>
          <a:p>
            <a:pPr algn="ctr"/>
            <a:endParaRPr lang="en-US" sz="1400" dirty="0">
              <a:solidFill>
                <a:srgbClr val="1F396A"/>
              </a:solidFill>
            </a:endParaRPr>
          </a:p>
          <a:p>
            <a:pPr algn="ctr"/>
            <a:r>
              <a:rPr lang="en-US" b="1" dirty="0">
                <a:solidFill>
                  <a:srgbClr val="1F396A"/>
                </a:solidFill>
              </a:rPr>
              <a:t>Wear Personal Protective Equipment (PPE</a:t>
            </a:r>
            <a:r>
              <a:rPr lang="en-US" b="1" dirty="0" smtClean="0">
                <a:solidFill>
                  <a:srgbClr val="1F396A"/>
                </a:solidFill>
              </a:rPr>
              <a:t>)</a:t>
            </a:r>
          </a:p>
          <a:p>
            <a:pPr algn="ctr"/>
            <a:r>
              <a:rPr lang="en-US" dirty="0" smtClean="0">
                <a:solidFill>
                  <a:srgbClr val="1F396A"/>
                </a:solidFill>
              </a:rPr>
              <a:t>$500</a:t>
            </a:r>
            <a:endParaRPr lang="en-US" dirty="0">
              <a:solidFill>
                <a:srgbClr val="1F396A"/>
              </a:solidFill>
            </a:endParaRPr>
          </a:p>
          <a:p>
            <a:pPr algn="ctr"/>
            <a:r>
              <a:rPr lang="en-US" sz="1200" dirty="0">
                <a:solidFill>
                  <a:srgbClr val="1F396A"/>
                </a:solidFill>
              </a:rPr>
              <a:t>(for example, wear gloves, use a respirator)</a:t>
            </a:r>
          </a:p>
          <a:p>
            <a:endParaRPr lang="en-US" dirty="0"/>
          </a:p>
        </p:txBody>
      </p:sp>
      <p:sp>
        <p:nvSpPr>
          <p:cNvPr id="5" name="Rectangle 4"/>
          <p:cNvSpPr/>
          <p:nvPr/>
        </p:nvSpPr>
        <p:spPr>
          <a:xfrm>
            <a:off x="3055202" y="3435352"/>
            <a:ext cx="2810287" cy="36194"/>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p:nvPr/>
        </p:nvSpPr>
        <p:spPr>
          <a:xfrm>
            <a:off x="2079625" y="4762499"/>
            <a:ext cx="4778375" cy="45719"/>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30</a:t>
            </a:fld>
            <a:endParaRPr lang="en-US" sz="2400" dirty="0" smtClean="0">
              <a:latin typeface="+mn-lt"/>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cxnSp>
        <p:nvCxnSpPr>
          <p:cNvPr id="24" name="Straight Arrow Connector 2"/>
          <p:cNvCxnSpPr>
            <a:cxnSpLocks noChangeShapeType="1"/>
          </p:cNvCxnSpPr>
          <p:nvPr/>
        </p:nvCxnSpPr>
        <p:spPr bwMode="auto">
          <a:xfrm flipV="1">
            <a:off x="1464733" y="2148840"/>
            <a:ext cx="2252133" cy="3078480"/>
          </a:xfrm>
          <a:prstGeom prst="straightConnector1">
            <a:avLst/>
          </a:prstGeom>
          <a:noFill/>
          <a:ln w="12700" algn="ctr">
            <a:solidFill>
              <a:srgbClr val="1F396A"/>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99868">
            <a:off x="1717660" y="2554487"/>
            <a:ext cx="1636210" cy="1820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1441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Hospital dishwasher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Chemical dishwashing solution</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Chemical burn to the eye</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err="1" smtClean="0">
                <a:solidFill>
                  <a:prstClr val="white"/>
                </a:solidFill>
                <a:latin typeface="Felt Tip Roman" pitchFamily="2" charset="0"/>
              </a:rPr>
              <a:t>Jasmin’s</a:t>
            </a:r>
            <a:r>
              <a:rPr lang="en-US" sz="3600" b="1" dirty="0" smtClean="0">
                <a:solidFill>
                  <a:prstClr val="white"/>
                </a:solidFill>
                <a:latin typeface="Felt Tip Roman" pitchFamily="2" charset="0"/>
              </a:rPr>
              <a:t>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9" cy="485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31</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150955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Fast food worker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Hot grill</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Burned hand</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Will’s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32</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4893929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Grocery store clerk</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Lifting heavy boxes</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Back strain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Andre’s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33</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738912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Grocery store deli clerk</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Meat slicer</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Cut finger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Molly’s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34</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0287648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City public works employee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Excessive heat</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Heat stroke</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Chris’s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35</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943984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Pizza shop employee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Repetitive motion</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Hand, back injury</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James’s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36</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6551078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Farm worker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Pesticide/chemical exposure</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Illness due to poisoning</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Maria’s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37</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3618218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Nursing aide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Heavy lifting</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Back, neck, and shoulder pain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Jada’s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38</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2235791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Barista</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Hot liquids</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Burn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Anita’s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39</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785621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95300" y="228600"/>
            <a:ext cx="8191500" cy="852488"/>
          </a:xfrm>
        </p:spPr>
        <p:txBody>
          <a:bodyPr>
            <a:normAutofit/>
          </a:bodyPr>
          <a:lstStyle/>
          <a:p>
            <a:pPr algn="l"/>
            <a:r>
              <a:rPr lang="en-US" sz="3200" dirty="0">
                <a:solidFill>
                  <a:srgbClr val="F0502D"/>
                </a:solidFill>
                <a:latin typeface="+mj-lt"/>
              </a:rPr>
              <a:t>What is Your Experience With Work?</a:t>
            </a:r>
          </a:p>
        </p:txBody>
      </p:sp>
      <p:sp>
        <p:nvSpPr>
          <p:cNvPr id="6147" name="Rectangle 3"/>
          <p:cNvSpPr>
            <a:spLocks noGrp="1" noChangeArrowheads="1"/>
          </p:cNvSpPr>
          <p:nvPr>
            <p:ph type="body" idx="1"/>
          </p:nvPr>
        </p:nvSpPr>
        <p:spPr>
          <a:xfrm>
            <a:off x="457200" y="1600199"/>
            <a:ext cx="8027988" cy="4572001"/>
          </a:xfrm>
        </p:spPr>
        <p:txBody>
          <a:bodyPr>
            <a:normAutofit/>
          </a:bodyPr>
          <a:lstStyle/>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How</a:t>
            </a:r>
            <a:r>
              <a:rPr lang="en-US" sz="2800" b="0" dirty="0" smtClean="0">
                <a:latin typeface="+mn-lt"/>
              </a:rPr>
              <a:t> </a:t>
            </a:r>
            <a:r>
              <a:rPr lang="en-US" sz="2800" b="0" dirty="0">
                <a:solidFill>
                  <a:srgbClr val="1F396A"/>
                </a:solidFill>
                <a:latin typeface="+mn-lt"/>
              </a:rPr>
              <a:t>many</a:t>
            </a:r>
            <a:r>
              <a:rPr lang="en-US" sz="2800" b="0" dirty="0" smtClean="0">
                <a:latin typeface="+mn-lt"/>
              </a:rPr>
              <a:t> </a:t>
            </a:r>
            <a:r>
              <a:rPr lang="en-US" sz="2800" b="0" dirty="0">
                <a:solidFill>
                  <a:srgbClr val="1F396A"/>
                </a:solidFill>
                <a:latin typeface="+mn-lt"/>
              </a:rPr>
              <a:t>of</a:t>
            </a:r>
            <a:r>
              <a:rPr lang="en-US" sz="2800" b="0" dirty="0" smtClean="0">
                <a:latin typeface="+mn-lt"/>
              </a:rPr>
              <a:t> </a:t>
            </a:r>
            <a:r>
              <a:rPr lang="en-US" sz="2800" b="0" dirty="0">
                <a:solidFill>
                  <a:srgbClr val="1F396A"/>
                </a:solidFill>
                <a:latin typeface="+mn-lt"/>
              </a:rPr>
              <a:t>you have ever had a job?</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Where did you work? </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What did you do?</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Have you ever been hurt at work, or do you know someone who has?</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Have you ever been uncomfortable with a task you’ve been asked to do at work?</a:t>
            </a:r>
          </a:p>
          <a:p>
            <a:pPr marL="365760" lvl="1" indent="-365760">
              <a:lnSpc>
                <a:spcPct val="80000"/>
              </a:lnSpc>
              <a:spcBef>
                <a:spcPts val="576"/>
              </a:spcBef>
              <a:spcAft>
                <a:spcPct val="30000"/>
              </a:spcAft>
              <a:buClr>
                <a:schemeClr val="tx2">
                  <a:lumMod val="40000"/>
                  <a:lumOff val="60000"/>
                </a:schemeClr>
              </a:buClr>
              <a:buSzPct val="100000"/>
              <a:buFont typeface="Wingdings" pitchFamily="2" charset="2"/>
              <a:buChar char="§"/>
              <a:defRPr/>
            </a:pPr>
            <a:r>
              <a:rPr lang="en-US" sz="2800" dirty="0">
                <a:solidFill>
                  <a:srgbClr val="1F396A"/>
                </a:solidFill>
                <a:latin typeface="+mn-lt"/>
              </a:rPr>
              <a:t>Have you ever had any health and safety training at work</a:t>
            </a:r>
            <a:r>
              <a:rPr lang="en-US" sz="2800" dirty="0" smtClean="0">
                <a:solidFill>
                  <a:srgbClr val="1F396A"/>
                </a:solidFill>
                <a:latin typeface="+mn-lt"/>
              </a:rPr>
              <a:t>?</a:t>
            </a:r>
            <a:endParaRPr lang="en-US" sz="2800" dirty="0">
              <a:solidFill>
                <a:srgbClr val="1F396A"/>
              </a:solidFill>
              <a:latin typeface="+mn-lt"/>
            </a:endParaRP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a:t>
            </a:fld>
            <a:endParaRPr lang="en-US" sz="2400" dirty="0" smtClean="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5975279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Making the Job Safer: Main Points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best way to prevent a workplace injury or illness is to remove the hazard. If this can’t be done, then hazards can be controlled through work policies and procedures or the use of PPE (personal protective equipment), such as a respirator or hearing or eye protection.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Personal </a:t>
            </a:r>
            <a:r>
              <a:rPr lang="en-US" sz="2400" b="0" dirty="0">
                <a:solidFill>
                  <a:srgbClr val="1F396A"/>
                </a:solidFill>
                <a:latin typeface="+mn-lt"/>
              </a:rPr>
              <a:t>protective equipment is not usually the best way to protect workers because the hazard is still there, and because the equipment has to fit right and be used every time.</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A </a:t>
            </a:r>
            <a:r>
              <a:rPr lang="en-US" sz="2400" b="0" dirty="0">
                <a:solidFill>
                  <a:srgbClr val="1F396A"/>
                </a:solidFill>
                <a:latin typeface="+mn-lt"/>
              </a:rPr>
              <a:t>good way to think about addressing hazards in the workplace is, “Fix the workplace, not the worker.”</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40</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1699819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Emergencies at Work</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4 </a:t>
            </a:r>
            <a:r>
              <a:rPr lang="en-US" sz="3600" b="0" dirty="0" smtClean="0">
                <a:solidFill>
                  <a:srgbClr val="F0502D"/>
                </a:solidFill>
                <a:latin typeface="Myriad Pro" pitchFamily="34" charset="0"/>
                <a:cs typeface="Arial" pitchFamily="34" charset="0"/>
              </a:rPr>
              <a:t>(and 4</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33350" ty="-81915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254000" ty="-114300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41</a:t>
            </a:fld>
            <a:endParaRPr lang="en-US" sz="2400" dirty="0" smtClean="0">
              <a:latin typeface="+mn-lt"/>
            </a:endParaRPr>
          </a:p>
        </p:txBody>
      </p:sp>
    </p:spTree>
    <p:extLst>
      <p:ext uri="{BB962C8B-B14F-4D97-AF65-F5344CB8AC3E}">
        <p14:creationId xmlns:p14="http://schemas.microsoft.com/office/powerpoint/2010/main" val="39909826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marL="0" indent="0">
              <a:spcBef>
                <a:spcPts val="0"/>
              </a:spcBef>
              <a:spcAft>
                <a:spcPts val="1200"/>
              </a:spcAft>
              <a:buNone/>
            </a:pPr>
            <a:r>
              <a:rPr lang="en-US" sz="2800" dirty="0">
                <a:solidFill>
                  <a:schemeClr val="tx2">
                    <a:lumMod val="40000"/>
                    <a:lumOff val="60000"/>
                  </a:schemeClr>
                </a:solidFill>
                <a:latin typeface="+mj-lt"/>
              </a:rPr>
              <a:t>What is an emergency at work?</a:t>
            </a:r>
          </a:p>
          <a:p>
            <a:pPr marL="0" indent="0">
              <a:spcAft>
                <a:spcPct val="30000"/>
              </a:spcAft>
              <a:buClr>
                <a:schemeClr val="tx2">
                  <a:lumMod val="40000"/>
                  <a:lumOff val="60000"/>
                </a:schemeClr>
              </a:buClr>
              <a:buNone/>
            </a:pPr>
            <a:r>
              <a:rPr lang="en-US" sz="2800" b="0" dirty="0" smtClean="0">
                <a:solidFill>
                  <a:srgbClr val="1F396A"/>
                </a:solidFill>
                <a:latin typeface="+mn-lt"/>
              </a:rPr>
              <a:t>An </a:t>
            </a:r>
            <a:r>
              <a:rPr lang="en-US" sz="2800" b="0" dirty="0">
                <a:solidFill>
                  <a:srgbClr val="1F396A"/>
                </a:solidFill>
                <a:latin typeface="+mn-lt"/>
              </a:rPr>
              <a:t>unplanned event that harms or threatens employees, customers, or the public; that shuts down business operations; or that causes physical or environmental damage</a:t>
            </a: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Emergencies at Work</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42</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5624960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rot="205039">
            <a:off x="4638820" y="1599565"/>
            <a:ext cx="3405716" cy="4393435"/>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507" name="Rectangle 3"/>
          <p:cNvSpPr>
            <a:spLocks noGrp="1" noChangeArrowheads="1"/>
          </p:cNvSpPr>
          <p:nvPr>
            <p:ph type="body" idx="1"/>
          </p:nvPr>
        </p:nvSpPr>
        <p:spPr>
          <a:xfrm>
            <a:off x="457200" y="1295400"/>
            <a:ext cx="8229600" cy="762000"/>
          </a:xfrm>
        </p:spPr>
        <p:txBody>
          <a:bodyPr>
            <a:normAutofit/>
          </a:bodyPr>
          <a:lstStyle/>
          <a:p>
            <a:pPr marL="0" indent="0">
              <a:spcBef>
                <a:spcPts val="0"/>
              </a:spcBef>
              <a:spcAft>
                <a:spcPts val="1200"/>
              </a:spcAft>
              <a:buNone/>
            </a:pPr>
            <a:r>
              <a:rPr lang="en-US" sz="2800" i="1" dirty="0" smtClean="0">
                <a:solidFill>
                  <a:schemeClr val="tx2">
                    <a:lumMod val="40000"/>
                    <a:lumOff val="60000"/>
                  </a:schemeClr>
                </a:solidFill>
                <a:latin typeface="+mj-lt"/>
              </a:rPr>
              <a:t>Disaster Blaster!</a:t>
            </a:r>
            <a:r>
              <a:rPr lang="en-US" sz="2800" dirty="0" smtClean="0">
                <a:solidFill>
                  <a:schemeClr val="tx2">
                    <a:lumMod val="40000"/>
                    <a:lumOff val="60000"/>
                  </a:schemeClr>
                </a:solidFill>
                <a:latin typeface="+mj-lt"/>
              </a:rPr>
              <a:t> Game</a:t>
            </a:r>
            <a:endParaRPr lang="en-US" sz="2800" dirty="0">
              <a:solidFill>
                <a:schemeClr val="tx2">
                  <a:lumMod val="40000"/>
                  <a:lumOff val="60000"/>
                </a:schemeClr>
              </a:solidFill>
              <a:latin typeface="+mj-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Emergencies at Work</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42229">
            <a:off x="1174873" y="2912296"/>
            <a:ext cx="952500" cy="6096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39351">
            <a:off x="1174874" y="2367866"/>
            <a:ext cx="952500" cy="6096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01981">
            <a:off x="1841814" y="2614477"/>
            <a:ext cx="9525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705" y="3313852"/>
            <a:ext cx="952500" cy="6096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11141">
            <a:off x="2121906" y="3667783"/>
            <a:ext cx="952500" cy="6096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68302">
            <a:off x="1256543" y="3908490"/>
            <a:ext cx="952500" cy="6096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039">
            <a:off x="4687038" y="1636212"/>
            <a:ext cx="3307643" cy="4280479"/>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37177">
            <a:off x="2325726" y="4139137"/>
            <a:ext cx="952500" cy="6096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52754">
            <a:off x="1947709" y="2014221"/>
            <a:ext cx="952500" cy="609600"/>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96929">
            <a:off x="2429405" y="2510740"/>
            <a:ext cx="952500" cy="609600"/>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94948">
            <a:off x="2309636" y="3034714"/>
            <a:ext cx="952500" cy="609600"/>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06089">
            <a:off x="2766837" y="3388645"/>
            <a:ext cx="952500" cy="609600"/>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3250">
            <a:off x="1560693" y="4423583"/>
            <a:ext cx="952500" cy="609600"/>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99243">
            <a:off x="2962805" y="2729914"/>
            <a:ext cx="952500" cy="609600"/>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10384">
            <a:off x="3527725" y="3860351"/>
            <a:ext cx="952500" cy="609600"/>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36420">
            <a:off x="1978088" y="4924702"/>
            <a:ext cx="952500" cy="609600"/>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05332">
            <a:off x="2772638" y="4476280"/>
            <a:ext cx="952500" cy="609600"/>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814" y="4904308"/>
            <a:ext cx="952500" cy="609600"/>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37177">
            <a:off x="1220512" y="4875306"/>
            <a:ext cx="952500" cy="609600"/>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2881" y="5395791"/>
            <a:ext cx="952500" cy="609600"/>
          </a:xfrm>
          <a:prstGeom prst="rect">
            <a:avLst/>
          </a:prstGeom>
        </p:spPr>
      </p:pic>
      <p:sp>
        <p:nvSpPr>
          <p:cNvPr id="3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43</a:t>
            </a:fld>
            <a:endParaRPr lang="en-US" sz="2400" dirty="0" smtClean="0">
              <a:latin typeface="+mn-lt"/>
            </a:endParaRP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8583492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Emergency Action Plans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marL="0" indent="0">
              <a:lnSpc>
                <a:spcPct val="90000"/>
              </a:lnSpc>
              <a:spcAft>
                <a:spcPct val="30000"/>
              </a:spcAft>
              <a:buClr>
                <a:schemeClr val="tx2">
                  <a:lumMod val="40000"/>
                  <a:lumOff val="60000"/>
                </a:schemeClr>
              </a:buClr>
              <a:buNone/>
            </a:pPr>
            <a:r>
              <a:rPr lang="en-US" sz="2400" dirty="0">
                <a:solidFill>
                  <a:schemeClr val="tx2">
                    <a:lumMod val="40000"/>
                    <a:lumOff val="60000"/>
                  </a:schemeClr>
                </a:solidFill>
                <a:latin typeface="+mn-lt"/>
              </a:rPr>
              <a:t>Many workplaces need an emergency action plan. </a:t>
            </a:r>
            <a:r>
              <a:rPr lang="en-US" sz="2400" dirty="0" smtClean="0">
                <a:solidFill>
                  <a:schemeClr val="tx2">
                    <a:lumMod val="40000"/>
                    <a:lumOff val="60000"/>
                  </a:schemeClr>
                </a:solidFill>
                <a:latin typeface="+mn-lt"/>
              </a:rPr>
              <a:t>Workers </a:t>
            </a:r>
            <a:r>
              <a:rPr lang="en-US" sz="2400" dirty="0">
                <a:solidFill>
                  <a:schemeClr val="tx2">
                    <a:lumMod val="40000"/>
                    <a:lumOff val="60000"/>
                  </a:schemeClr>
                </a:solidFill>
                <a:latin typeface="+mn-lt"/>
              </a:rPr>
              <a:t>should receive training on the plan.</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plan should include information about</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Different emergencies and how to respond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Locations of meeting places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Evacuation routes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Emergency equipment and alert systems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Key personnel (who’s in charge)</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Procedures to follow when someone is injured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Individual worker responsibilities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Practice drills</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44</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6206473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Know Your Rights and Responsibilities</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n-lt"/>
                <a:cs typeface="Arial" pitchFamily="34" charset="0"/>
              </a:rPr>
              <a:t>Lesson 5 </a:t>
            </a:r>
            <a:r>
              <a:rPr lang="en-US" sz="3600" b="0" dirty="0" smtClean="0">
                <a:solidFill>
                  <a:srgbClr val="F0502D"/>
                </a:solidFill>
                <a:latin typeface="Myriad Pro" pitchFamily="34" charset="0"/>
                <a:cs typeface="Arial" pitchFamily="34" charset="0"/>
              </a:rPr>
              <a:t>(and 5</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45</a:t>
            </a:fld>
            <a:endParaRPr lang="en-US" sz="2400" dirty="0" smtClean="0">
              <a:latin typeface="+mn-lt"/>
            </a:endParaRPr>
          </a:p>
        </p:txBody>
      </p:sp>
    </p:spTree>
    <p:extLst>
      <p:ext uri="{BB962C8B-B14F-4D97-AF65-F5344CB8AC3E}">
        <p14:creationId xmlns:p14="http://schemas.microsoft.com/office/powerpoint/2010/main" val="29019151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Know Your Rights: </a:t>
            </a:r>
            <a:r>
              <a:rPr lang="en-US" sz="3200" dirty="0" smtClean="0">
                <a:solidFill>
                  <a:srgbClr val="F0502D"/>
                </a:solidFill>
              </a:rPr>
              <a:t>Quiz Game</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46</a:t>
            </a:fld>
            <a:endParaRPr lang="en-US" sz="2400" dirty="0" smtClean="0">
              <a:latin typeface="+mn-l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graphicFrame>
        <p:nvGraphicFramePr>
          <p:cNvPr id="7" name="Content Placeholder 3"/>
          <p:cNvGraphicFramePr>
            <a:graphicFrameLocks noGrp="1"/>
          </p:cNvGraphicFramePr>
          <p:nvPr>
            <p:ph idx="1"/>
            <p:extLst>
              <p:ext uri="{D42A27DB-BD31-4B8C-83A1-F6EECF244321}">
                <p14:modId xmlns:p14="http://schemas.microsoft.com/office/powerpoint/2010/main" val="2705459592"/>
              </p:ext>
            </p:extLst>
          </p:nvPr>
        </p:nvGraphicFramePr>
        <p:xfrm>
          <a:off x="1334780" y="1723584"/>
          <a:ext cx="6497270" cy="4115697"/>
        </p:xfrm>
        <a:graphic>
          <a:graphicData uri="http://schemas.openxmlformats.org/drawingml/2006/table">
            <a:tbl>
              <a:tblPr firstRow="1" bandRow="1">
                <a:tableStyleId>{912C8C85-51F0-491E-9774-3900AFEF0FD7}</a:tableStyleId>
              </a:tblPr>
              <a:tblGrid>
                <a:gridCol w="1602649"/>
                <a:gridCol w="1734013"/>
                <a:gridCol w="1655195"/>
                <a:gridCol w="1505413"/>
              </a:tblGrid>
              <a:tr h="686081">
                <a:tc>
                  <a:txBody>
                    <a:bodyPr/>
                    <a:lstStyle/>
                    <a:p>
                      <a:pPr algn="ctr"/>
                      <a:r>
                        <a:rPr lang="en-US" sz="1200" b="1" dirty="0" smtClean="0"/>
                        <a:t>Rights on the Job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Dangerous</a:t>
                      </a:r>
                      <a:r>
                        <a:rPr lang="en-US" sz="1200" b="1" baseline="0" dirty="0" smtClean="0"/>
                        <a:t> Work and Work Permits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Child Labor Laws and Work Hours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Getting hurt, Getting help, Staying safe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r>
              <a:tr h="643642">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96296">
                <a:tc>
                  <a:txBody>
                    <a:bodyPr/>
                    <a:lstStyle/>
                    <a:p>
                      <a:pPr algn="ctr"/>
                      <a:endParaRPr lang="en-US" dirty="0" smtClean="0">
                        <a:solidFill>
                          <a:srgbClr val="C00000"/>
                        </a:solidFill>
                      </a:endParaRPr>
                    </a:p>
                    <a:p>
                      <a:pPr algn="ctr"/>
                      <a:endParaRPr lang="en-US" dirty="0" smtClean="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717516">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bl>
          </a:graphicData>
        </a:graphic>
      </p:graphicFrame>
      <p:sp>
        <p:nvSpPr>
          <p:cNvPr id="9" name="TextBox 8"/>
          <p:cNvSpPr txBox="1"/>
          <p:nvPr/>
        </p:nvSpPr>
        <p:spPr>
          <a:xfrm>
            <a:off x="1338646" y="3036520"/>
            <a:ext cx="1596832" cy="712907"/>
          </a:xfrm>
          <a:prstGeom prst="rect">
            <a:avLst/>
          </a:prstGeom>
          <a:noFill/>
        </p:spPr>
        <p:txBody>
          <a:bodyPr wrap="square" lIns="0" tIns="0" rIns="0" bIns="0" rtlCol="0" anchor="ctr" anchorCtr="1">
            <a:noAutofit/>
          </a:bodyPr>
          <a:lstStyle/>
          <a:p>
            <a:r>
              <a:rPr lang="en-US" dirty="0" smtClean="0"/>
              <a:t>$200</a:t>
            </a:r>
            <a:endParaRPr lang="en-US" dirty="0"/>
          </a:p>
        </p:txBody>
      </p:sp>
      <p:sp>
        <p:nvSpPr>
          <p:cNvPr id="10" name="TextBox 9"/>
          <p:cNvSpPr txBox="1"/>
          <p:nvPr/>
        </p:nvSpPr>
        <p:spPr>
          <a:xfrm>
            <a:off x="1334779" y="3678322"/>
            <a:ext cx="1581741" cy="729272"/>
          </a:xfrm>
          <a:prstGeom prst="rect">
            <a:avLst/>
          </a:prstGeom>
          <a:noFill/>
        </p:spPr>
        <p:txBody>
          <a:bodyPr wrap="none" lIns="0" tIns="0" rIns="0" bIns="0" rtlCol="0" anchor="ctr" anchorCtr="1">
            <a:noAutofit/>
          </a:bodyPr>
          <a:lstStyle/>
          <a:p>
            <a:r>
              <a:rPr lang="en-US" dirty="0" smtClean="0"/>
              <a:t>$300</a:t>
            </a:r>
            <a:endParaRPr lang="en-US" dirty="0"/>
          </a:p>
        </p:txBody>
      </p:sp>
      <p:sp>
        <p:nvSpPr>
          <p:cNvPr id="13" name="TextBox 12"/>
          <p:cNvSpPr txBox="1"/>
          <p:nvPr/>
        </p:nvSpPr>
        <p:spPr>
          <a:xfrm>
            <a:off x="1319691" y="4407595"/>
            <a:ext cx="1596830" cy="709154"/>
          </a:xfrm>
          <a:prstGeom prst="rect">
            <a:avLst/>
          </a:prstGeom>
          <a:noFill/>
        </p:spPr>
        <p:txBody>
          <a:bodyPr wrap="none" lIns="0" tIns="0" rIns="0" bIns="0" rtlCol="0" anchor="ctr" anchorCtr="1">
            <a:noAutofit/>
          </a:bodyPr>
          <a:lstStyle/>
          <a:p>
            <a:r>
              <a:rPr lang="en-US" dirty="0" smtClean="0"/>
              <a:t>$400</a:t>
            </a:r>
            <a:endParaRPr lang="en-US" dirty="0"/>
          </a:p>
        </p:txBody>
      </p:sp>
      <p:sp>
        <p:nvSpPr>
          <p:cNvPr id="14" name="TextBox 13"/>
          <p:cNvSpPr txBox="1"/>
          <p:nvPr/>
        </p:nvSpPr>
        <p:spPr>
          <a:xfrm>
            <a:off x="1334780" y="5116749"/>
            <a:ext cx="1581741" cy="747971"/>
          </a:xfrm>
          <a:prstGeom prst="rect">
            <a:avLst/>
          </a:prstGeom>
          <a:noFill/>
        </p:spPr>
        <p:txBody>
          <a:bodyPr wrap="square" lIns="0" tIns="0" rIns="0" bIns="0" rtlCol="0" anchor="ctr" anchorCtr="1">
            <a:noAutofit/>
          </a:bodyPr>
          <a:lstStyle/>
          <a:p>
            <a:r>
              <a:rPr lang="en-US" dirty="0" smtClean="0"/>
              <a:t>$500</a:t>
            </a:r>
            <a:endParaRPr lang="en-US" dirty="0"/>
          </a:p>
        </p:txBody>
      </p:sp>
      <p:sp>
        <p:nvSpPr>
          <p:cNvPr id="15" name="TextBox 14"/>
          <p:cNvSpPr txBox="1"/>
          <p:nvPr/>
        </p:nvSpPr>
        <p:spPr>
          <a:xfrm>
            <a:off x="2935478" y="2441050"/>
            <a:ext cx="1745792" cy="615900"/>
          </a:xfrm>
          <a:prstGeom prst="rect">
            <a:avLst/>
          </a:prstGeom>
          <a:noFill/>
        </p:spPr>
        <p:txBody>
          <a:bodyPr wrap="none" lIns="0" tIns="0" rIns="0" bIns="0" rtlCol="0" anchor="ctr" anchorCtr="1">
            <a:noAutofit/>
          </a:bodyPr>
          <a:lstStyle/>
          <a:p>
            <a:r>
              <a:rPr lang="en-US" dirty="0" smtClean="0"/>
              <a:t>$100</a:t>
            </a:r>
            <a:endParaRPr lang="en-US" dirty="0"/>
          </a:p>
        </p:txBody>
      </p:sp>
      <p:sp>
        <p:nvSpPr>
          <p:cNvPr id="16" name="TextBox 15"/>
          <p:cNvSpPr txBox="1"/>
          <p:nvPr/>
        </p:nvSpPr>
        <p:spPr>
          <a:xfrm>
            <a:off x="2916520" y="3043254"/>
            <a:ext cx="1764749" cy="689159"/>
          </a:xfrm>
          <a:prstGeom prst="rect">
            <a:avLst/>
          </a:prstGeom>
          <a:noFill/>
        </p:spPr>
        <p:txBody>
          <a:bodyPr wrap="none" lIns="0" tIns="0" rIns="0" bIns="0" rtlCol="0" anchor="ctr" anchorCtr="1">
            <a:noAutofit/>
          </a:bodyPr>
          <a:lstStyle/>
          <a:p>
            <a:r>
              <a:rPr lang="en-US" dirty="0" smtClean="0"/>
              <a:t>$200</a:t>
            </a:r>
            <a:endParaRPr lang="en-US" dirty="0"/>
          </a:p>
        </p:txBody>
      </p:sp>
      <p:sp>
        <p:nvSpPr>
          <p:cNvPr id="17" name="TextBox 16"/>
          <p:cNvSpPr txBox="1"/>
          <p:nvPr/>
        </p:nvSpPr>
        <p:spPr>
          <a:xfrm>
            <a:off x="2916521" y="3749426"/>
            <a:ext cx="1764747" cy="658167"/>
          </a:xfrm>
          <a:prstGeom prst="rect">
            <a:avLst/>
          </a:prstGeom>
          <a:noFill/>
        </p:spPr>
        <p:txBody>
          <a:bodyPr wrap="none" lIns="0" tIns="0" rIns="0" bIns="0" rtlCol="0" anchor="ctr" anchorCtr="1">
            <a:noAutofit/>
          </a:bodyPr>
          <a:lstStyle/>
          <a:p>
            <a:r>
              <a:rPr lang="en-US" dirty="0" smtClean="0"/>
              <a:t>$300</a:t>
            </a:r>
            <a:endParaRPr lang="en-US" dirty="0"/>
          </a:p>
        </p:txBody>
      </p:sp>
      <p:sp>
        <p:nvSpPr>
          <p:cNvPr id="18" name="TextBox 17"/>
          <p:cNvSpPr txBox="1"/>
          <p:nvPr/>
        </p:nvSpPr>
        <p:spPr>
          <a:xfrm>
            <a:off x="2916520" y="4407594"/>
            <a:ext cx="1764748" cy="709155"/>
          </a:xfrm>
          <a:prstGeom prst="rect">
            <a:avLst/>
          </a:prstGeom>
          <a:noFill/>
        </p:spPr>
        <p:txBody>
          <a:bodyPr wrap="square" lIns="0" tIns="0" rIns="0" bIns="0" rtlCol="0" anchor="ctr" anchorCtr="1">
            <a:noAutofit/>
          </a:bodyPr>
          <a:lstStyle/>
          <a:p>
            <a:r>
              <a:rPr lang="en-US" dirty="0" smtClean="0"/>
              <a:t>$400</a:t>
            </a:r>
            <a:endParaRPr lang="en-US" dirty="0"/>
          </a:p>
        </p:txBody>
      </p:sp>
      <p:sp>
        <p:nvSpPr>
          <p:cNvPr id="19" name="TextBox 18"/>
          <p:cNvSpPr txBox="1"/>
          <p:nvPr/>
        </p:nvSpPr>
        <p:spPr>
          <a:xfrm>
            <a:off x="2916521" y="5116750"/>
            <a:ext cx="1764747" cy="747970"/>
          </a:xfrm>
          <a:prstGeom prst="rect">
            <a:avLst/>
          </a:prstGeom>
          <a:noFill/>
        </p:spPr>
        <p:txBody>
          <a:bodyPr wrap="none" lIns="0" tIns="0" rIns="0" bIns="0" rtlCol="0" anchor="ctr" anchorCtr="1">
            <a:noAutofit/>
          </a:bodyPr>
          <a:lstStyle/>
          <a:p>
            <a:r>
              <a:rPr lang="en-US" dirty="0" smtClean="0"/>
              <a:t>$500</a:t>
            </a:r>
            <a:endParaRPr lang="en-US" dirty="0"/>
          </a:p>
        </p:txBody>
      </p:sp>
      <p:sp>
        <p:nvSpPr>
          <p:cNvPr id="20" name="TextBox 19"/>
          <p:cNvSpPr txBox="1"/>
          <p:nvPr/>
        </p:nvSpPr>
        <p:spPr>
          <a:xfrm>
            <a:off x="4681272" y="2441050"/>
            <a:ext cx="1627818" cy="615900"/>
          </a:xfrm>
          <a:prstGeom prst="rect">
            <a:avLst/>
          </a:prstGeom>
          <a:noFill/>
        </p:spPr>
        <p:txBody>
          <a:bodyPr wrap="square" lIns="0" tIns="0" rIns="0" bIns="0" rtlCol="0" anchor="ctr" anchorCtr="1">
            <a:noAutofit/>
          </a:bodyPr>
          <a:lstStyle/>
          <a:p>
            <a:r>
              <a:rPr lang="en-US" dirty="0" smtClean="0"/>
              <a:t>$100</a:t>
            </a:r>
            <a:endParaRPr lang="en-US" dirty="0"/>
          </a:p>
        </p:txBody>
      </p:sp>
      <p:sp>
        <p:nvSpPr>
          <p:cNvPr id="21" name="TextBox 20"/>
          <p:cNvSpPr txBox="1"/>
          <p:nvPr/>
        </p:nvSpPr>
        <p:spPr>
          <a:xfrm>
            <a:off x="4681270" y="3056950"/>
            <a:ext cx="1638302" cy="700881"/>
          </a:xfrm>
          <a:prstGeom prst="rect">
            <a:avLst/>
          </a:prstGeom>
          <a:noFill/>
        </p:spPr>
        <p:txBody>
          <a:bodyPr wrap="square" lIns="0" tIns="0" rIns="0" bIns="0" rtlCol="0" anchor="ctr" anchorCtr="1">
            <a:noAutofit/>
          </a:bodyPr>
          <a:lstStyle/>
          <a:p>
            <a:r>
              <a:rPr lang="en-US" dirty="0" smtClean="0"/>
              <a:t>$200</a:t>
            </a:r>
            <a:endParaRPr lang="en-US" dirty="0"/>
          </a:p>
        </p:txBody>
      </p:sp>
      <p:sp>
        <p:nvSpPr>
          <p:cNvPr id="22" name="TextBox 21"/>
          <p:cNvSpPr txBox="1"/>
          <p:nvPr/>
        </p:nvSpPr>
        <p:spPr>
          <a:xfrm>
            <a:off x="4681272" y="3732412"/>
            <a:ext cx="1638300" cy="675181"/>
          </a:xfrm>
          <a:prstGeom prst="rect">
            <a:avLst/>
          </a:prstGeom>
          <a:noFill/>
        </p:spPr>
        <p:txBody>
          <a:bodyPr wrap="square" lIns="0" tIns="0" rIns="0" bIns="0" rtlCol="0" anchor="ctr" anchorCtr="1">
            <a:noAutofit/>
          </a:bodyPr>
          <a:lstStyle/>
          <a:p>
            <a:r>
              <a:rPr lang="en-US" dirty="0" smtClean="0"/>
              <a:t>$300</a:t>
            </a:r>
            <a:endParaRPr lang="en-US" dirty="0"/>
          </a:p>
        </p:txBody>
      </p:sp>
      <p:sp>
        <p:nvSpPr>
          <p:cNvPr id="23" name="TextBox 22"/>
          <p:cNvSpPr txBox="1"/>
          <p:nvPr/>
        </p:nvSpPr>
        <p:spPr>
          <a:xfrm>
            <a:off x="4681272" y="4408265"/>
            <a:ext cx="1638300" cy="709155"/>
          </a:xfrm>
          <a:prstGeom prst="rect">
            <a:avLst/>
          </a:prstGeom>
          <a:noFill/>
        </p:spPr>
        <p:txBody>
          <a:bodyPr wrap="square" lIns="0" tIns="0" rIns="0" bIns="0" rtlCol="0" anchor="ctr" anchorCtr="1">
            <a:noAutofit/>
          </a:bodyPr>
          <a:lstStyle/>
          <a:p>
            <a:r>
              <a:rPr lang="en-US" dirty="0" smtClean="0"/>
              <a:t>$400</a:t>
            </a:r>
            <a:endParaRPr lang="en-US" dirty="0"/>
          </a:p>
        </p:txBody>
      </p:sp>
      <p:sp>
        <p:nvSpPr>
          <p:cNvPr id="24" name="TextBox 23"/>
          <p:cNvSpPr txBox="1"/>
          <p:nvPr/>
        </p:nvSpPr>
        <p:spPr>
          <a:xfrm>
            <a:off x="4681272" y="5117420"/>
            <a:ext cx="1638300" cy="747971"/>
          </a:xfrm>
          <a:prstGeom prst="rect">
            <a:avLst/>
          </a:prstGeom>
          <a:noFill/>
        </p:spPr>
        <p:txBody>
          <a:bodyPr wrap="square" lIns="0" tIns="0" rIns="0" bIns="0" rtlCol="0" anchor="ctr" anchorCtr="1">
            <a:noAutofit/>
          </a:bodyPr>
          <a:lstStyle/>
          <a:p>
            <a:r>
              <a:rPr lang="en-US" dirty="0" smtClean="0"/>
              <a:t>$500</a:t>
            </a:r>
            <a:endParaRPr lang="en-US" dirty="0"/>
          </a:p>
        </p:txBody>
      </p:sp>
      <p:sp>
        <p:nvSpPr>
          <p:cNvPr id="25" name="TextBox 24"/>
          <p:cNvSpPr txBox="1"/>
          <p:nvPr/>
        </p:nvSpPr>
        <p:spPr>
          <a:xfrm>
            <a:off x="6319572" y="2438977"/>
            <a:ext cx="1493022" cy="597585"/>
          </a:xfrm>
          <a:prstGeom prst="rect">
            <a:avLst/>
          </a:prstGeom>
          <a:noFill/>
        </p:spPr>
        <p:txBody>
          <a:bodyPr wrap="square" lIns="0" tIns="0" rIns="0" bIns="0" rtlCol="0" anchor="ctr" anchorCtr="1">
            <a:noAutofit/>
          </a:bodyPr>
          <a:lstStyle/>
          <a:p>
            <a:r>
              <a:rPr lang="en-US" dirty="0" smtClean="0"/>
              <a:t>$100</a:t>
            </a:r>
            <a:endParaRPr lang="en-US" dirty="0"/>
          </a:p>
        </p:txBody>
      </p:sp>
      <p:sp>
        <p:nvSpPr>
          <p:cNvPr id="26" name="TextBox 25"/>
          <p:cNvSpPr txBox="1"/>
          <p:nvPr/>
        </p:nvSpPr>
        <p:spPr>
          <a:xfrm>
            <a:off x="6309090" y="3044663"/>
            <a:ext cx="1503504" cy="704764"/>
          </a:xfrm>
          <a:prstGeom prst="rect">
            <a:avLst/>
          </a:prstGeom>
          <a:noFill/>
        </p:spPr>
        <p:txBody>
          <a:bodyPr wrap="square" lIns="0" tIns="0" rIns="0" bIns="0" rtlCol="0" anchor="ctr" anchorCtr="1">
            <a:noAutofit/>
          </a:bodyPr>
          <a:lstStyle/>
          <a:p>
            <a:r>
              <a:rPr lang="en-US" dirty="0" smtClean="0"/>
              <a:t>$200</a:t>
            </a:r>
            <a:endParaRPr lang="en-US" dirty="0"/>
          </a:p>
        </p:txBody>
      </p:sp>
      <p:sp>
        <p:nvSpPr>
          <p:cNvPr id="27" name="TextBox 26"/>
          <p:cNvSpPr txBox="1"/>
          <p:nvPr/>
        </p:nvSpPr>
        <p:spPr>
          <a:xfrm>
            <a:off x="6319572" y="3732412"/>
            <a:ext cx="1493022" cy="675181"/>
          </a:xfrm>
          <a:prstGeom prst="rect">
            <a:avLst/>
          </a:prstGeom>
          <a:noFill/>
        </p:spPr>
        <p:txBody>
          <a:bodyPr wrap="square" lIns="0" tIns="0" rIns="0" bIns="0" rtlCol="0" anchor="ctr" anchorCtr="1">
            <a:noAutofit/>
          </a:bodyPr>
          <a:lstStyle/>
          <a:p>
            <a:r>
              <a:rPr lang="en-US" dirty="0" smtClean="0"/>
              <a:t>$300</a:t>
            </a:r>
            <a:endParaRPr lang="en-US" dirty="0"/>
          </a:p>
        </p:txBody>
      </p:sp>
      <p:sp>
        <p:nvSpPr>
          <p:cNvPr id="28" name="TextBox 27"/>
          <p:cNvSpPr txBox="1"/>
          <p:nvPr/>
        </p:nvSpPr>
        <p:spPr>
          <a:xfrm>
            <a:off x="6309090" y="4407595"/>
            <a:ext cx="1503504" cy="709154"/>
          </a:xfrm>
          <a:prstGeom prst="rect">
            <a:avLst/>
          </a:prstGeom>
          <a:noFill/>
        </p:spPr>
        <p:txBody>
          <a:bodyPr wrap="square" lIns="0" tIns="0" rIns="0" bIns="0" rtlCol="0" anchor="ctr" anchorCtr="1">
            <a:noAutofit/>
          </a:bodyPr>
          <a:lstStyle/>
          <a:p>
            <a:r>
              <a:rPr lang="en-US" dirty="0" smtClean="0"/>
              <a:t>$400</a:t>
            </a:r>
            <a:endParaRPr lang="en-US" dirty="0"/>
          </a:p>
        </p:txBody>
      </p:sp>
      <p:sp>
        <p:nvSpPr>
          <p:cNvPr id="29" name="TextBox 28"/>
          <p:cNvSpPr txBox="1"/>
          <p:nvPr/>
        </p:nvSpPr>
        <p:spPr>
          <a:xfrm>
            <a:off x="6319572" y="5116750"/>
            <a:ext cx="1493022" cy="747970"/>
          </a:xfrm>
          <a:prstGeom prst="rect">
            <a:avLst/>
          </a:prstGeom>
          <a:noFill/>
        </p:spPr>
        <p:txBody>
          <a:bodyPr wrap="square" lIns="0" tIns="0" rIns="0" bIns="0" rtlCol="0" anchor="ctr" anchorCtr="1">
            <a:noAutofit/>
          </a:bodyPr>
          <a:lstStyle/>
          <a:p>
            <a:r>
              <a:rPr lang="en-US" dirty="0" smtClean="0"/>
              <a:t>$500</a:t>
            </a:r>
            <a:endParaRPr lang="en-US" dirty="0"/>
          </a:p>
        </p:txBody>
      </p:sp>
      <p:sp>
        <p:nvSpPr>
          <p:cNvPr id="30" name="TextBox 29"/>
          <p:cNvSpPr txBox="1"/>
          <p:nvPr/>
        </p:nvSpPr>
        <p:spPr>
          <a:xfrm>
            <a:off x="1334780" y="2441050"/>
            <a:ext cx="1581741" cy="615900"/>
          </a:xfrm>
          <a:prstGeom prst="rect">
            <a:avLst/>
          </a:prstGeom>
          <a:noFill/>
        </p:spPr>
        <p:txBody>
          <a:bodyPr wrap="square" lIns="0" tIns="0" rIns="0" bIns="0" rtlCol="0" anchor="ctr" anchorCtr="1">
            <a:noAutofit/>
          </a:bodyPr>
          <a:lstStyle/>
          <a:p>
            <a:r>
              <a:rPr lang="en-US" dirty="0" smtClean="0"/>
              <a:t>$100</a:t>
            </a:r>
            <a:endParaRPr lang="en-US" dirty="0"/>
          </a:p>
        </p:txBody>
      </p:sp>
      <p:sp>
        <p:nvSpPr>
          <p:cNvPr id="31" name="TextBox 30"/>
          <p:cNvSpPr txBox="1"/>
          <p:nvPr/>
        </p:nvSpPr>
        <p:spPr>
          <a:xfrm>
            <a:off x="3256057" y="1143000"/>
            <a:ext cx="2286000" cy="430887"/>
          </a:xfrm>
          <a:prstGeom prst="rect">
            <a:avLst/>
          </a:prstGeom>
          <a:noFill/>
        </p:spPr>
        <p:txBody>
          <a:bodyPr wrap="square" rtlCol="0">
            <a:spAutoFit/>
          </a:bodyPr>
          <a:lstStyle/>
          <a:p>
            <a:pPr algn="ctr"/>
            <a:r>
              <a:rPr lang="en-US" sz="2200" dirty="0">
                <a:solidFill>
                  <a:srgbClr val="C00000"/>
                </a:solidFill>
              </a:rPr>
              <a:t>      Questions</a:t>
            </a:r>
            <a:r>
              <a:rPr lang="en-US" dirty="0">
                <a:solidFill>
                  <a:srgbClr val="C00000"/>
                </a:solidFill>
              </a:rPr>
              <a:t> </a:t>
            </a:r>
          </a:p>
        </p:txBody>
      </p:sp>
      <p:cxnSp>
        <p:nvCxnSpPr>
          <p:cNvPr id="32" name="Straight Connector 31"/>
          <p:cNvCxnSpPr/>
          <p:nvPr/>
        </p:nvCxnSpPr>
        <p:spPr>
          <a:xfrm flipV="1">
            <a:off x="1884192" y="274919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859424" y="4037097"/>
            <a:ext cx="53763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901018" y="3387834"/>
            <a:ext cx="521274" cy="1027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877062" y="4755346"/>
            <a:ext cx="52000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875342" y="5472596"/>
            <a:ext cx="521721" cy="1001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535645" y="274558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243173" y="2742856"/>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210624" y="5465211"/>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795774" y="2730823"/>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788396" y="340040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788395" y="406658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795773" y="4768625"/>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535645" y="3381008"/>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788397" y="546791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530688" y="407850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210623" y="407000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3521208" y="547077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243173" y="338783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3529062" y="475942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264371" y="475843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3071543" y="3089269"/>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These </a:t>
            </a:r>
            <a:r>
              <a:rPr lang="en-US" dirty="0">
                <a:solidFill>
                  <a:srgbClr val="C00000"/>
                </a:solidFill>
              </a:rPr>
              <a:t>laws </a:t>
            </a:r>
            <a:r>
              <a:rPr lang="en-US" dirty="0" smtClean="0">
                <a:solidFill>
                  <a:srgbClr val="C00000"/>
                </a:solidFill>
              </a:rPr>
              <a:t>protect teens </a:t>
            </a:r>
            <a:r>
              <a:rPr lang="en-US" dirty="0">
                <a:solidFill>
                  <a:srgbClr val="C00000"/>
                </a:solidFill>
              </a:rPr>
              <a:t>from</a:t>
            </a:r>
          </a:p>
          <a:p>
            <a:pPr algn="ctr"/>
            <a:r>
              <a:rPr lang="en-US" dirty="0">
                <a:solidFill>
                  <a:srgbClr val="C00000"/>
                </a:solidFill>
              </a:rPr>
              <a:t>working too </a:t>
            </a:r>
            <a:r>
              <a:rPr lang="en-US" dirty="0" smtClean="0">
                <a:solidFill>
                  <a:srgbClr val="C00000"/>
                </a:solidFill>
              </a:rPr>
              <a:t>long, too </a:t>
            </a:r>
            <a:r>
              <a:rPr lang="en-US" dirty="0">
                <a:solidFill>
                  <a:srgbClr val="C00000"/>
                </a:solidFill>
              </a:rPr>
              <a:t>late,</a:t>
            </a:r>
          </a:p>
          <a:p>
            <a:pPr algn="ctr"/>
            <a:r>
              <a:rPr lang="en-US" dirty="0">
                <a:solidFill>
                  <a:srgbClr val="C00000"/>
                </a:solidFill>
              </a:rPr>
              <a:t>or too </a:t>
            </a:r>
            <a:r>
              <a:rPr lang="en-US" dirty="0" smtClean="0">
                <a:solidFill>
                  <a:srgbClr val="C00000"/>
                </a:solidFill>
              </a:rPr>
              <a:t>early.</a:t>
            </a:r>
            <a:endParaRPr lang="en-US" sz="1000" dirty="0" smtClean="0">
              <a:solidFill>
                <a:srgbClr val="C00000"/>
              </a:solidFill>
            </a:endParaRPr>
          </a:p>
          <a:p>
            <a:pPr algn="r"/>
            <a:endParaRPr lang="en-US" sz="1000" dirty="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53" name="Rectangle 52"/>
          <p:cNvSpPr/>
          <p:nvPr/>
        </p:nvSpPr>
        <p:spPr>
          <a:xfrm>
            <a:off x="3052406" y="307328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endParaRPr lang="en-US" dirty="0" smtClean="0">
              <a:solidFill>
                <a:srgbClr val="C00000"/>
              </a:solidFill>
            </a:endParaRPr>
          </a:p>
          <a:p>
            <a:pPr algn="ctr"/>
            <a:r>
              <a:rPr lang="en-US" dirty="0" smtClean="0">
                <a:solidFill>
                  <a:srgbClr val="C00000"/>
                </a:solidFill>
              </a:rPr>
              <a:t>You have to be this old to operate a forklift.</a:t>
            </a:r>
          </a:p>
          <a:p>
            <a:pPr algn="ctr"/>
            <a:r>
              <a:rPr lang="en-US" sz="1000" dirty="0">
                <a:solidFill>
                  <a:srgbClr val="C00000"/>
                </a:solidFill>
              </a:rPr>
              <a:t> </a:t>
            </a:r>
            <a:r>
              <a:rPr lang="en-US" sz="1000" dirty="0" smtClean="0">
                <a:solidFill>
                  <a:srgbClr val="C00000"/>
                </a:solidFill>
              </a:rPr>
              <a:t>   </a:t>
            </a:r>
          </a:p>
          <a:p>
            <a:pPr algn="r"/>
            <a:endParaRPr lang="en-US" sz="1000" dirty="0">
              <a:solidFill>
                <a:srgbClr val="C00000"/>
              </a:solidFill>
            </a:endParaRPr>
          </a:p>
          <a:p>
            <a:pPr algn="r"/>
            <a:r>
              <a:rPr lang="en-US" sz="1000" dirty="0" smtClean="0">
                <a:solidFill>
                  <a:srgbClr val="C00000"/>
                </a:solidFill>
              </a:rPr>
              <a:t>                        Click </a:t>
            </a:r>
            <a:r>
              <a:rPr lang="en-US" sz="1000" dirty="0">
                <a:solidFill>
                  <a:srgbClr val="C00000"/>
                </a:solidFill>
              </a:rPr>
              <a:t>to close </a:t>
            </a:r>
            <a:endParaRPr lang="en-US" dirty="0" smtClean="0">
              <a:solidFill>
                <a:srgbClr val="C00000"/>
              </a:solidFill>
            </a:endParaRPr>
          </a:p>
          <a:p>
            <a:pPr algn="ctr"/>
            <a:endParaRPr lang="en-US" dirty="0">
              <a:solidFill>
                <a:srgbClr val="C00000"/>
              </a:solidFill>
            </a:endParaRPr>
          </a:p>
        </p:txBody>
      </p:sp>
      <p:sp>
        <p:nvSpPr>
          <p:cNvPr id="54" name="Rectangle 53"/>
          <p:cNvSpPr/>
          <p:nvPr/>
        </p:nvSpPr>
        <p:spPr>
          <a:xfrm>
            <a:off x="3071543" y="3115922"/>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your employer to punish </a:t>
            </a:r>
            <a:r>
              <a:rPr lang="en-US" dirty="0">
                <a:solidFill>
                  <a:srgbClr val="C00000"/>
                </a:solidFill>
              </a:rPr>
              <a:t>you </a:t>
            </a:r>
            <a:r>
              <a:rPr lang="en-US" dirty="0" smtClean="0">
                <a:solidFill>
                  <a:srgbClr val="C00000"/>
                </a:solidFill>
              </a:rPr>
              <a:t>for doing </a:t>
            </a:r>
            <a:r>
              <a:rPr lang="en-US" dirty="0">
                <a:solidFill>
                  <a:srgbClr val="C00000"/>
                </a:solidFill>
              </a:rPr>
              <a:t>this</a:t>
            </a:r>
          </a:p>
          <a:p>
            <a:pPr algn="ctr"/>
            <a:r>
              <a:rPr lang="en-US" dirty="0">
                <a:solidFill>
                  <a:srgbClr val="C00000"/>
                </a:solidFill>
              </a:rPr>
              <a:t>(name 1). </a:t>
            </a:r>
            <a:endParaRPr lang="en-US" sz="1000" dirty="0" smtClean="0">
              <a:solidFill>
                <a:srgbClr val="C00000"/>
              </a:solidFill>
            </a:endParaRP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
        <p:nvSpPr>
          <p:cNvPr id="55" name="Rectangle 54"/>
          <p:cNvSpPr/>
          <p:nvPr/>
        </p:nvSpPr>
        <p:spPr>
          <a:xfrm>
            <a:off x="3052406" y="3060025"/>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These federal agencies handle complaints about workplace health and </a:t>
            </a:r>
            <a:r>
              <a:rPr lang="en-US" dirty="0">
                <a:solidFill>
                  <a:srgbClr val="C00000"/>
                </a:solidFill>
              </a:rPr>
              <a:t>safety</a:t>
            </a:r>
            <a:r>
              <a:rPr lang="en-US" dirty="0" smtClean="0">
                <a:solidFill>
                  <a:srgbClr val="C00000"/>
                </a:solidFill>
              </a:rPr>
              <a:t>.</a:t>
            </a: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56" name="Rectangle 55"/>
          <p:cNvSpPr/>
          <p:nvPr/>
        </p:nvSpPr>
        <p:spPr>
          <a:xfrm>
            <a:off x="3052406" y="307614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r>
              <a:rPr lang="en-US" dirty="0" smtClean="0">
                <a:solidFill>
                  <a:srgbClr val="C00000"/>
                </a:solidFill>
              </a:rPr>
              <a:t>Your employer must </a:t>
            </a:r>
            <a:r>
              <a:rPr lang="en-US" dirty="0">
                <a:solidFill>
                  <a:srgbClr val="C00000"/>
                </a:solidFill>
              </a:rPr>
              <a:t>give </a:t>
            </a:r>
            <a:r>
              <a:rPr lang="en-US" dirty="0" smtClean="0">
                <a:solidFill>
                  <a:srgbClr val="C00000"/>
                </a:solidFill>
              </a:rPr>
              <a:t>you these </a:t>
            </a:r>
            <a:r>
              <a:rPr lang="en-US" dirty="0">
                <a:solidFill>
                  <a:srgbClr val="C00000"/>
                </a:solidFill>
              </a:rPr>
              <a:t>health </a:t>
            </a:r>
            <a:r>
              <a:rPr lang="en-US" dirty="0" smtClean="0">
                <a:solidFill>
                  <a:srgbClr val="C00000"/>
                </a:solidFill>
              </a:rPr>
              <a:t>and safety protections on </a:t>
            </a:r>
            <a:r>
              <a:rPr lang="en-US" dirty="0">
                <a:solidFill>
                  <a:srgbClr val="C00000"/>
                </a:solidFill>
              </a:rPr>
              <a:t>the job</a:t>
            </a:r>
          </a:p>
          <a:p>
            <a:pPr algn="ctr"/>
            <a:r>
              <a:rPr lang="en-US" dirty="0">
                <a:solidFill>
                  <a:srgbClr val="C00000"/>
                </a:solidFill>
              </a:rPr>
              <a:t>(name 2</a:t>
            </a:r>
            <a:r>
              <a:rPr lang="en-US" dirty="0" smtClean="0">
                <a:solidFill>
                  <a:srgbClr val="C00000"/>
                </a:solidFill>
              </a:rPr>
              <a:t>). </a:t>
            </a:r>
          </a:p>
          <a:p>
            <a:pPr algn="r"/>
            <a:r>
              <a:rPr lang="en-US" sz="1000" dirty="0" smtClean="0">
                <a:solidFill>
                  <a:srgbClr val="C00000"/>
                </a:solidFill>
              </a:rPr>
              <a:t>Click to close </a:t>
            </a:r>
            <a:endParaRPr lang="en-US" sz="1000" dirty="0">
              <a:solidFill>
                <a:srgbClr val="C00000"/>
              </a:solidFill>
            </a:endParaRPr>
          </a:p>
        </p:txBody>
      </p:sp>
      <p:sp>
        <p:nvSpPr>
          <p:cNvPr id="57" name="Rectangle 56"/>
          <p:cNvSpPr/>
          <p:nvPr/>
        </p:nvSpPr>
        <p:spPr>
          <a:xfrm>
            <a:off x="3004660" y="3069864"/>
            <a:ext cx="3276600" cy="1456158"/>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You </a:t>
            </a:r>
            <a:r>
              <a:rPr lang="en-US" dirty="0">
                <a:solidFill>
                  <a:srgbClr val="C00000"/>
                </a:solidFill>
              </a:rPr>
              <a:t>can stay </a:t>
            </a:r>
            <a:r>
              <a:rPr lang="en-US" dirty="0" smtClean="0">
                <a:solidFill>
                  <a:srgbClr val="C00000"/>
                </a:solidFill>
              </a:rPr>
              <a:t>safe at </a:t>
            </a:r>
            <a:r>
              <a:rPr lang="en-US" dirty="0">
                <a:solidFill>
                  <a:srgbClr val="C00000"/>
                </a:solidFill>
              </a:rPr>
              <a:t>work </a:t>
            </a:r>
            <a:r>
              <a:rPr lang="en-US" dirty="0" smtClean="0">
                <a:solidFill>
                  <a:srgbClr val="C00000"/>
                </a:solidFill>
              </a:rPr>
              <a:t>by doing these things (name </a:t>
            </a:r>
            <a:r>
              <a:rPr lang="en-US" dirty="0">
                <a:solidFill>
                  <a:srgbClr val="C00000"/>
                </a:solidFill>
              </a:rPr>
              <a:t>2</a:t>
            </a:r>
            <a:r>
              <a:rPr lang="en-US" dirty="0" smtClean="0">
                <a:solidFill>
                  <a:srgbClr val="C00000"/>
                </a:solidFill>
              </a:rPr>
              <a:t>).</a:t>
            </a:r>
          </a:p>
          <a:p>
            <a:pPr algn="ctr"/>
            <a:endParaRPr lang="en-US" sz="1000" dirty="0" smtClean="0">
              <a:solidFill>
                <a:srgbClr val="C00000"/>
              </a:solidFill>
            </a:endParaRP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
        <p:nvSpPr>
          <p:cNvPr id="58" name="Rectangle 57"/>
          <p:cNvSpPr/>
          <p:nvPr/>
        </p:nvSpPr>
        <p:spPr>
          <a:xfrm>
            <a:off x="2994224" y="3134351"/>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If </a:t>
            </a:r>
            <a:r>
              <a:rPr lang="en-US" dirty="0">
                <a:solidFill>
                  <a:srgbClr val="C00000"/>
                </a:solidFill>
              </a:rPr>
              <a:t>you are hurt </a:t>
            </a:r>
            <a:r>
              <a:rPr lang="en-US" dirty="0" smtClean="0">
                <a:solidFill>
                  <a:srgbClr val="C00000"/>
                </a:solidFill>
              </a:rPr>
              <a:t>at work</a:t>
            </a:r>
            <a:r>
              <a:rPr lang="en-US" dirty="0">
                <a:solidFill>
                  <a:srgbClr val="C00000"/>
                </a:solidFill>
              </a:rPr>
              <a:t>, </a:t>
            </a:r>
            <a:r>
              <a:rPr lang="en-US" dirty="0" smtClean="0">
                <a:solidFill>
                  <a:srgbClr val="C00000"/>
                </a:solidFill>
              </a:rPr>
              <a:t>you should take </a:t>
            </a:r>
            <a:r>
              <a:rPr lang="en-US" dirty="0">
                <a:solidFill>
                  <a:srgbClr val="C00000"/>
                </a:solidFill>
              </a:rPr>
              <a:t>these </a:t>
            </a:r>
            <a:r>
              <a:rPr lang="en-US" dirty="0" smtClean="0">
                <a:solidFill>
                  <a:srgbClr val="C00000"/>
                </a:solidFill>
              </a:rPr>
              <a:t>steps</a:t>
            </a:r>
          </a:p>
          <a:p>
            <a:pPr algn="ctr"/>
            <a:r>
              <a:rPr lang="en-US" dirty="0" smtClean="0">
                <a:solidFill>
                  <a:srgbClr val="C00000"/>
                </a:solidFill>
              </a:rPr>
              <a:t>(name </a:t>
            </a:r>
            <a:r>
              <a:rPr lang="en-US" dirty="0">
                <a:solidFill>
                  <a:srgbClr val="C00000"/>
                </a:solidFill>
              </a:rPr>
              <a:t>2</a:t>
            </a:r>
            <a:r>
              <a:rPr lang="en-US" dirty="0" smtClean="0">
                <a:solidFill>
                  <a:srgbClr val="C00000"/>
                </a:solidFill>
              </a:rPr>
              <a:t>).</a:t>
            </a:r>
          </a:p>
          <a:p>
            <a:pPr algn="r"/>
            <a:endParaRPr lang="en-US" sz="1000"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59" name="Rectangle 58"/>
          <p:cNvSpPr/>
          <p:nvPr/>
        </p:nvSpPr>
        <p:spPr>
          <a:xfrm>
            <a:off x="2994390" y="31032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This federal agency handles complaints about wages and work hours.</a:t>
            </a:r>
          </a:p>
          <a:p>
            <a:pPr algn="ctr"/>
            <a:endParaRPr lang="en-US"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60" name="Rectangle 59"/>
          <p:cNvSpPr/>
          <p:nvPr/>
        </p:nvSpPr>
        <p:spPr>
          <a:xfrm>
            <a:off x="3004781" y="30651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Workers have rights </a:t>
            </a:r>
            <a:r>
              <a:rPr lang="en-US" dirty="0">
                <a:solidFill>
                  <a:srgbClr val="C00000"/>
                </a:solidFill>
              </a:rPr>
              <a:t>on </a:t>
            </a:r>
            <a:r>
              <a:rPr lang="en-US" dirty="0" smtClean="0">
                <a:solidFill>
                  <a:srgbClr val="C00000"/>
                </a:solidFill>
              </a:rPr>
              <a:t>the job, including these (name </a:t>
            </a:r>
            <a:r>
              <a:rPr lang="en-US" dirty="0">
                <a:solidFill>
                  <a:srgbClr val="C00000"/>
                </a:solidFill>
              </a:rPr>
              <a:t>2</a:t>
            </a:r>
            <a:r>
              <a:rPr lang="en-US" dirty="0" smtClean="0">
                <a:solidFill>
                  <a:srgbClr val="C00000"/>
                </a:solidFill>
              </a:rPr>
              <a:t>).</a:t>
            </a:r>
          </a:p>
          <a:p>
            <a:pPr algn="r"/>
            <a:endParaRPr lang="en-US" sz="1000" dirty="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61" name="Rectangle 60"/>
          <p:cNvSpPr/>
          <p:nvPr/>
        </p:nvSpPr>
        <p:spPr>
          <a:xfrm>
            <a:off x="3004781" y="304812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Some states require teens under </a:t>
            </a:r>
            <a:r>
              <a:rPr lang="en-US" dirty="0">
                <a:solidFill>
                  <a:srgbClr val="C00000"/>
                </a:solidFill>
              </a:rPr>
              <a:t>18 and </a:t>
            </a:r>
            <a:r>
              <a:rPr lang="en-US" dirty="0" smtClean="0">
                <a:solidFill>
                  <a:srgbClr val="C00000"/>
                </a:solidFill>
              </a:rPr>
              <a:t>still in </a:t>
            </a:r>
            <a:r>
              <a:rPr lang="en-US" dirty="0">
                <a:solidFill>
                  <a:srgbClr val="C00000"/>
                </a:solidFill>
              </a:rPr>
              <a:t>school to </a:t>
            </a:r>
            <a:r>
              <a:rPr lang="en-US" dirty="0" smtClean="0">
                <a:solidFill>
                  <a:srgbClr val="C00000"/>
                </a:solidFill>
              </a:rPr>
              <a:t>get this before starting a job.</a:t>
            </a: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p>
          <a:p>
            <a:pPr algn="ctr"/>
            <a:endParaRPr lang="en-US" dirty="0" smtClean="0">
              <a:solidFill>
                <a:srgbClr val="C00000"/>
              </a:solidFill>
            </a:endParaRPr>
          </a:p>
        </p:txBody>
      </p:sp>
      <p:sp>
        <p:nvSpPr>
          <p:cNvPr id="62" name="Rectangle 61"/>
          <p:cNvSpPr/>
          <p:nvPr/>
        </p:nvSpPr>
        <p:spPr>
          <a:xfrm>
            <a:off x="2994224" y="311592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14-and 15-year olds to </a:t>
            </a:r>
            <a:r>
              <a:rPr lang="en-US" dirty="0">
                <a:solidFill>
                  <a:srgbClr val="C00000"/>
                </a:solidFill>
              </a:rPr>
              <a:t>do some </a:t>
            </a:r>
            <a:r>
              <a:rPr lang="en-US" dirty="0" smtClean="0">
                <a:solidFill>
                  <a:srgbClr val="C00000"/>
                </a:solidFill>
              </a:rPr>
              <a:t>jobs, including these (name </a:t>
            </a:r>
            <a:r>
              <a:rPr lang="en-US" dirty="0">
                <a:solidFill>
                  <a:srgbClr val="C00000"/>
                </a:solidFill>
              </a:rPr>
              <a:t>2</a:t>
            </a:r>
            <a:r>
              <a:rPr lang="en-US" dirty="0" smtClean="0">
                <a:solidFill>
                  <a:srgbClr val="C00000"/>
                </a:solidFill>
              </a:rPr>
              <a:t>).</a:t>
            </a:r>
          </a:p>
          <a:p>
            <a:pPr algn="ctr"/>
            <a:r>
              <a:rPr lang="en-US" sz="1000" dirty="0">
                <a:solidFill>
                  <a:srgbClr val="C00000"/>
                </a:solidFill>
              </a:rPr>
              <a:t> </a:t>
            </a:r>
            <a:endParaRPr lang="en-US" sz="1000" dirty="0" smtClean="0">
              <a:solidFill>
                <a:srgbClr val="C00000"/>
              </a:solidFill>
            </a:endParaRPr>
          </a:p>
          <a:p>
            <a:pPr algn="r"/>
            <a:r>
              <a:rPr lang="en-US" sz="1000" dirty="0" smtClean="0">
                <a:solidFill>
                  <a:srgbClr val="C00000"/>
                </a:solidFill>
              </a:rPr>
              <a:t> Click </a:t>
            </a:r>
            <a:r>
              <a:rPr lang="en-US" sz="1000" dirty="0">
                <a:solidFill>
                  <a:srgbClr val="C00000"/>
                </a:solidFill>
              </a:rPr>
              <a:t>to close </a:t>
            </a:r>
            <a:endParaRPr lang="en-US" dirty="0">
              <a:solidFill>
                <a:srgbClr val="C00000"/>
              </a:solidFill>
            </a:endParaRPr>
          </a:p>
        </p:txBody>
      </p:sp>
      <p:sp>
        <p:nvSpPr>
          <p:cNvPr id="63" name="Rectangle 62"/>
          <p:cNvSpPr/>
          <p:nvPr/>
        </p:nvSpPr>
        <p:spPr>
          <a:xfrm>
            <a:off x="3073369" y="306986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teens under </a:t>
            </a:r>
            <a:r>
              <a:rPr lang="en-US" dirty="0">
                <a:solidFill>
                  <a:srgbClr val="C00000"/>
                </a:solidFill>
              </a:rPr>
              <a:t>18 to </a:t>
            </a:r>
            <a:r>
              <a:rPr lang="en-US" dirty="0" smtClean="0">
                <a:solidFill>
                  <a:srgbClr val="C00000"/>
                </a:solidFill>
              </a:rPr>
              <a:t>do these </a:t>
            </a:r>
            <a:r>
              <a:rPr lang="en-US" dirty="0">
                <a:solidFill>
                  <a:srgbClr val="C00000"/>
                </a:solidFill>
              </a:rPr>
              <a:t>types </a:t>
            </a:r>
            <a:r>
              <a:rPr lang="en-US" dirty="0" smtClean="0">
                <a:solidFill>
                  <a:srgbClr val="C00000"/>
                </a:solidFill>
              </a:rPr>
              <a:t>of construction work (name </a:t>
            </a:r>
            <a:r>
              <a:rPr lang="en-US" dirty="0">
                <a:solidFill>
                  <a:srgbClr val="C00000"/>
                </a:solidFill>
              </a:rPr>
              <a:t>2</a:t>
            </a:r>
            <a:r>
              <a:rPr lang="en-US" dirty="0" smtClean="0">
                <a:solidFill>
                  <a:srgbClr val="C00000"/>
                </a:solidFill>
              </a:rPr>
              <a:t>).</a:t>
            </a:r>
          </a:p>
          <a:p>
            <a:pPr algn="ctr"/>
            <a:endParaRPr lang="en-US" sz="1000" dirty="0" smtClean="0">
              <a:solidFill>
                <a:srgbClr val="C00000"/>
              </a:solidFill>
            </a:endParaRPr>
          </a:p>
          <a:p>
            <a:pPr algn="ctr"/>
            <a:r>
              <a:rPr lang="en-US" sz="1000" dirty="0">
                <a:solidFill>
                  <a:srgbClr val="C00000"/>
                </a:solidFill>
              </a:rPr>
              <a:t>	</a:t>
            </a:r>
            <a:r>
              <a:rPr lang="en-US" sz="1000" dirty="0" smtClean="0">
                <a:solidFill>
                  <a:srgbClr val="C00000"/>
                </a:solidFill>
              </a:rPr>
              <a:t>	             Click to close</a:t>
            </a:r>
            <a:endParaRPr lang="en-US" sz="1000" dirty="0">
              <a:solidFill>
                <a:srgbClr val="C00000"/>
              </a:solidFill>
            </a:endParaRPr>
          </a:p>
        </p:txBody>
      </p:sp>
      <p:sp>
        <p:nvSpPr>
          <p:cNvPr id="64" name="Rectangle 63"/>
          <p:cNvSpPr/>
          <p:nvPr/>
        </p:nvSpPr>
        <p:spPr>
          <a:xfrm>
            <a:off x="3004781" y="312482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r>
              <a:rPr lang="en-US" dirty="0" smtClean="0">
                <a:solidFill>
                  <a:srgbClr val="C00000"/>
                </a:solidFill>
              </a:rPr>
              <a:t>The </a:t>
            </a:r>
            <a:r>
              <a:rPr lang="en-US" dirty="0">
                <a:solidFill>
                  <a:srgbClr val="C00000"/>
                </a:solidFill>
              </a:rPr>
              <a:t>law says that</a:t>
            </a:r>
          </a:p>
          <a:p>
            <a:pPr algn="ctr"/>
            <a:r>
              <a:rPr lang="en-US" dirty="0">
                <a:solidFill>
                  <a:srgbClr val="C00000"/>
                </a:solidFill>
              </a:rPr>
              <a:t>your </a:t>
            </a:r>
            <a:r>
              <a:rPr lang="en-US" dirty="0" smtClean="0">
                <a:solidFill>
                  <a:srgbClr val="C00000"/>
                </a:solidFill>
              </a:rPr>
              <a:t>employer must </a:t>
            </a:r>
            <a:r>
              <a:rPr lang="en-US" dirty="0">
                <a:solidFill>
                  <a:srgbClr val="C00000"/>
                </a:solidFill>
              </a:rPr>
              <a:t>pay </a:t>
            </a:r>
            <a:r>
              <a:rPr lang="en-US" dirty="0" smtClean="0">
                <a:solidFill>
                  <a:srgbClr val="C00000"/>
                </a:solidFill>
              </a:rPr>
              <a:t>you this </a:t>
            </a:r>
            <a:r>
              <a:rPr lang="en-US" dirty="0">
                <a:solidFill>
                  <a:srgbClr val="C00000"/>
                </a:solidFill>
              </a:rPr>
              <a:t>amount </a:t>
            </a:r>
            <a:r>
              <a:rPr lang="en-US" dirty="0" smtClean="0">
                <a:solidFill>
                  <a:srgbClr val="C00000"/>
                </a:solidFill>
              </a:rPr>
              <a:t>per hour</a:t>
            </a:r>
            <a:r>
              <a:rPr lang="en-US" dirty="0">
                <a:solidFill>
                  <a:srgbClr val="C00000"/>
                </a:solidFill>
              </a:rPr>
              <a:t>, </a:t>
            </a:r>
            <a:r>
              <a:rPr lang="en-US" dirty="0" smtClean="0">
                <a:solidFill>
                  <a:srgbClr val="C00000"/>
                </a:solidFill>
              </a:rPr>
              <a:t>your state’s minimum </a:t>
            </a:r>
            <a:r>
              <a:rPr lang="en-US" dirty="0">
                <a:solidFill>
                  <a:srgbClr val="C00000"/>
                </a:solidFill>
              </a:rPr>
              <a:t>wage</a:t>
            </a:r>
            <a:r>
              <a:rPr lang="en-US" dirty="0" smtClean="0">
                <a:solidFill>
                  <a:srgbClr val="C00000"/>
                </a:solidFill>
              </a:rPr>
              <a:t>.</a:t>
            </a:r>
          </a:p>
          <a:p>
            <a:pPr algn="r"/>
            <a:endParaRPr lang="en-US" sz="5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5" name="Rectangle 64"/>
          <p:cNvSpPr/>
          <p:nvPr/>
        </p:nvSpPr>
        <p:spPr>
          <a:xfrm>
            <a:off x="2994390" y="3056950"/>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It’s illegal for teens under 18 </a:t>
            </a:r>
            <a:br>
              <a:rPr lang="en-US" dirty="0" smtClean="0">
                <a:solidFill>
                  <a:srgbClr val="C00000"/>
                </a:solidFill>
              </a:rPr>
            </a:br>
            <a:r>
              <a:rPr lang="en-US" dirty="0" smtClean="0">
                <a:solidFill>
                  <a:srgbClr val="C00000"/>
                </a:solidFill>
              </a:rPr>
              <a:t>to operate these machines</a:t>
            </a:r>
          </a:p>
          <a:p>
            <a:pPr algn="ctr"/>
            <a:r>
              <a:rPr lang="en-US" dirty="0" smtClean="0">
                <a:solidFill>
                  <a:srgbClr val="C00000"/>
                </a:solidFill>
              </a:rPr>
              <a:t>(name </a:t>
            </a:r>
            <a:r>
              <a:rPr lang="en-US" dirty="0">
                <a:solidFill>
                  <a:srgbClr val="C00000"/>
                </a:solidFill>
              </a:rPr>
              <a:t>2). </a:t>
            </a:r>
            <a:endParaRPr lang="en-US" dirty="0" smtClean="0">
              <a:solidFill>
                <a:srgbClr val="C00000"/>
              </a:solidFill>
            </a:endParaRPr>
          </a:p>
          <a:p>
            <a:pPr algn="r"/>
            <a:endParaRPr lang="en-US" sz="1000" dirty="0">
              <a:solidFill>
                <a:srgbClr val="C00000"/>
              </a:solidFill>
            </a:endParaRPr>
          </a:p>
          <a:p>
            <a:pPr algn="r"/>
            <a:r>
              <a:rPr lang="en-US" sz="1000" dirty="0" smtClean="0">
                <a:solidFill>
                  <a:srgbClr val="C00000"/>
                </a:solidFill>
              </a:rPr>
              <a:t>Click </a:t>
            </a:r>
            <a:r>
              <a:rPr lang="en-US" sz="1000" dirty="0">
                <a:solidFill>
                  <a:srgbClr val="C00000"/>
                </a:solidFill>
              </a:rPr>
              <a:t>to close </a:t>
            </a:r>
          </a:p>
          <a:p>
            <a:pPr algn="ctr"/>
            <a:endParaRPr lang="en-US" dirty="0">
              <a:solidFill>
                <a:srgbClr val="C00000"/>
              </a:solidFill>
            </a:endParaRPr>
          </a:p>
        </p:txBody>
      </p:sp>
      <p:sp>
        <p:nvSpPr>
          <p:cNvPr id="66" name="Rectangle 65"/>
          <p:cNvSpPr/>
          <p:nvPr/>
        </p:nvSpPr>
        <p:spPr>
          <a:xfrm>
            <a:off x="3004781" y="3075368"/>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When </a:t>
            </a:r>
            <a:r>
              <a:rPr lang="en-US" dirty="0">
                <a:solidFill>
                  <a:srgbClr val="C00000"/>
                </a:solidFill>
              </a:rPr>
              <a:t>you turn</a:t>
            </a:r>
          </a:p>
          <a:p>
            <a:pPr algn="ctr"/>
            <a:r>
              <a:rPr lang="en-US" dirty="0">
                <a:solidFill>
                  <a:srgbClr val="C00000"/>
                </a:solidFill>
              </a:rPr>
              <a:t>this age, you </a:t>
            </a:r>
            <a:r>
              <a:rPr lang="en-US" dirty="0" smtClean="0">
                <a:solidFill>
                  <a:srgbClr val="C00000"/>
                </a:solidFill>
              </a:rPr>
              <a:t>aren’t protected anymore by </a:t>
            </a:r>
            <a:r>
              <a:rPr lang="en-US" dirty="0">
                <a:solidFill>
                  <a:srgbClr val="C00000"/>
                </a:solidFill>
              </a:rPr>
              <a:t>child labor </a:t>
            </a:r>
            <a:r>
              <a:rPr lang="en-US" dirty="0" smtClean="0">
                <a:solidFill>
                  <a:srgbClr val="C00000"/>
                </a:solidFill>
              </a:rPr>
              <a:t>laws.</a:t>
            </a:r>
            <a:endParaRPr lang="en-US" sz="1000" dirty="0">
              <a:solidFill>
                <a:srgbClr val="C00000"/>
              </a:solidFill>
            </a:endParaRP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7" name="Rectangle 66"/>
          <p:cNvSpPr/>
          <p:nvPr/>
        </p:nvSpPr>
        <p:spPr>
          <a:xfrm>
            <a:off x="2783483" y="3069864"/>
            <a:ext cx="3856372" cy="1951686"/>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457200" rIns="457200" anchor="ctr">
            <a:noAutofit/>
          </a:bodyPr>
          <a:lstStyle/>
          <a:p>
            <a:r>
              <a:rPr lang="en-US" dirty="0" smtClean="0">
                <a:solidFill>
                  <a:srgbClr val="C00000"/>
                </a:solidFill>
              </a:rPr>
              <a:t>This </a:t>
            </a:r>
            <a:r>
              <a:rPr lang="en-US" dirty="0">
                <a:solidFill>
                  <a:srgbClr val="C00000"/>
                </a:solidFill>
              </a:rPr>
              <a:t>type </a:t>
            </a:r>
            <a:r>
              <a:rPr lang="en-US" dirty="0" smtClean="0">
                <a:solidFill>
                  <a:srgbClr val="C00000"/>
                </a:solidFill>
              </a:rPr>
              <a:t>of insurance pays wages and medical benefits for </a:t>
            </a:r>
            <a:r>
              <a:rPr lang="en-US" dirty="0">
                <a:solidFill>
                  <a:srgbClr val="C00000"/>
                </a:solidFill>
              </a:rPr>
              <a:t>workers </a:t>
            </a:r>
            <a:r>
              <a:rPr lang="en-US" dirty="0" smtClean="0">
                <a:solidFill>
                  <a:srgbClr val="C00000"/>
                </a:solidFill>
              </a:rPr>
              <a:t>hurt on </a:t>
            </a:r>
            <a:r>
              <a:rPr lang="en-US" dirty="0">
                <a:solidFill>
                  <a:srgbClr val="C00000"/>
                </a:solidFill>
              </a:rPr>
              <a:t>the </a:t>
            </a:r>
            <a:r>
              <a:rPr lang="en-US" dirty="0" smtClean="0">
                <a:solidFill>
                  <a:srgbClr val="C00000"/>
                </a:solidFill>
              </a:rPr>
              <a:t>job</a:t>
            </a:r>
            <a:r>
              <a:rPr lang="en-US" dirty="0">
                <a:solidFill>
                  <a:srgbClr val="C00000"/>
                </a:solidFill>
              </a:rPr>
              <a:t>. </a:t>
            </a:r>
            <a:r>
              <a:rPr lang="en-US" dirty="0" smtClean="0">
                <a:solidFill>
                  <a:srgbClr val="C00000"/>
                </a:solidFill>
              </a:rPr>
              <a:t>In exchange</a:t>
            </a:r>
            <a:r>
              <a:rPr lang="en-US" dirty="0">
                <a:solidFill>
                  <a:srgbClr val="C00000"/>
                </a:solidFill>
              </a:rPr>
              <a:t>, </a:t>
            </a:r>
            <a:r>
              <a:rPr lang="en-US" dirty="0" smtClean="0">
                <a:solidFill>
                  <a:srgbClr val="C00000"/>
                </a:solidFill>
              </a:rPr>
              <a:t>the worker </a:t>
            </a:r>
            <a:r>
              <a:rPr lang="en-US" dirty="0">
                <a:solidFill>
                  <a:srgbClr val="C00000"/>
                </a:solidFill>
              </a:rPr>
              <a:t>gives </a:t>
            </a:r>
            <a:r>
              <a:rPr lang="en-US" dirty="0" smtClean="0">
                <a:solidFill>
                  <a:srgbClr val="C00000"/>
                </a:solidFill>
              </a:rPr>
              <a:t>up the right </a:t>
            </a:r>
            <a:r>
              <a:rPr lang="en-US" dirty="0">
                <a:solidFill>
                  <a:srgbClr val="C00000"/>
                </a:solidFill>
              </a:rPr>
              <a:t>to sue </a:t>
            </a:r>
            <a:r>
              <a:rPr lang="en-US" dirty="0" smtClean="0">
                <a:solidFill>
                  <a:srgbClr val="C00000"/>
                </a:solidFill>
              </a:rPr>
              <a:t>the employer.</a:t>
            </a:r>
          </a:p>
          <a:p>
            <a:endParaRPr lang="en-US" sz="5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p>
        </p:txBody>
      </p:sp>
      <p:sp>
        <p:nvSpPr>
          <p:cNvPr id="68" name="Rectangle 67"/>
          <p:cNvSpPr/>
          <p:nvPr/>
        </p:nvSpPr>
        <p:spPr>
          <a:xfrm>
            <a:off x="2994390" y="30966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0" rIns="0" anchor="ctr" anchorCtr="1">
            <a:noAutofit/>
          </a:bodyPr>
          <a:lstStyle/>
          <a:p>
            <a:pPr algn="ctr"/>
            <a:r>
              <a:rPr lang="en-US" dirty="0" smtClean="0">
                <a:solidFill>
                  <a:srgbClr val="C00000"/>
                </a:solidFill>
              </a:rPr>
              <a:t/>
            </a:r>
            <a:br>
              <a:rPr lang="en-US" dirty="0" smtClean="0">
                <a:solidFill>
                  <a:srgbClr val="C00000"/>
                </a:solidFill>
              </a:rPr>
            </a:br>
            <a:r>
              <a:rPr lang="en-US" dirty="0" smtClean="0">
                <a:solidFill>
                  <a:srgbClr val="C00000"/>
                </a:solidFill>
              </a:rPr>
              <a:t>These </a:t>
            </a:r>
            <a:r>
              <a:rPr lang="en-US" dirty="0">
                <a:solidFill>
                  <a:srgbClr val="C00000"/>
                </a:solidFill>
              </a:rPr>
              <a:t>are </a:t>
            </a:r>
            <a:r>
              <a:rPr lang="en-US" dirty="0" smtClean="0">
                <a:solidFill>
                  <a:srgbClr val="C00000"/>
                </a:solidFill>
              </a:rPr>
              <a:t>two rights </a:t>
            </a:r>
            <a:r>
              <a:rPr lang="en-US" dirty="0">
                <a:solidFill>
                  <a:srgbClr val="C00000"/>
                </a:solidFill>
              </a:rPr>
              <a:t>you </a:t>
            </a:r>
            <a:r>
              <a:rPr lang="en-US" dirty="0" smtClean="0">
                <a:solidFill>
                  <a:srgbClr val="C00000"/>
                </a:solidFill>
              </a:rPr>
              <a:t/>
            </a:r>
            <a:br>
              <a:rPr lang="en-US" dirty="0" smtClean="0">
                <a:solidFill>
                  <a:srgbClr val="C00000"/>
                </a:solidFill>
              </a:rPr>
            </a:br>
            <a:r>
              <a:rPr lang="en-US" dirty="0" smtClean="0">
                <a:solidFill>
                  <a:srgbClr val="C00000"/>
                </a:solidFill>
              </a:rPr>
              <a:t>have if </a:t>
            </a:r>
            <a:r>
              <a:rPr lang="en-US" dirty="0">
                <a:solidFill>
                  <a:srgbClr val="C00000"/>
                </a:solidFill>
              </a:rPr>
              <a:t>you’re </a:t>
            </a:r>
            <a:r>
              <a:rPr lang="en-US" dirty="0" smtClean="0">
                <a:solidFill>
                  <a:srgbClr val="C00000"/>
                </a:solidFill>
              </a:rPr>
              <a:t>hurt on </a:t>
            </a:r>
            <a:r>
              <a:rPr lang="en-US" dirty="0">
                <a:solidFill>
                  <a:srgbClr val="C00000"/>
                </a:solidFill>
              </a:rPr>
              <a:t>the job</a:t>
            </a:r>
            <a:r>
              <a:rPr lang="en-US" dirty="0" smtClean="0">
                <a:solidFill>
                  <a:srgbClr val="C00000"/>
                </a:solidFill>
              </a:rPr>
              <a:t>.</a:t>
            </a:r>
            <a:endParaRPr lang="en-US" sz="1000" dirty="0">
              <a:solidFill>
                <a:srgbClr val="C00000"/>
              </a:solidFill>
            </a:endParaRPr>
          </a:p>
          <a:p>
            <a:pPr algn="r"/>
            <a:endParaRPr lang="en-US" sz="1000" dirty="0">
              <a:solidFill>
                <a:srgbClr val="C00000"/>
              </a:solidFill>
            </a:endParaRP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9" name="Rectangle 68"/>
          <p:cNvSpPr/>
          <p:nvPr/>
        </p:nvSpPr>
        <p:spPr>
          <a:xfrm>
            <a:off x="3004781" y="31032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274320" tIns="45720" rIns="0" bIns="0" anchor="ctr" anchorCtr="1">
            <a:noAutofit/>
          </a:bodyPr>
          <a:lstStyle/>
          <a:p>
            <a:pPr algn="ctr"/>
            <a:r>
              <a:rPr lang="en-US" dirty="0" smtClean="0">
                <a:solidFill>
                  <a:srgbClr val="C00000"/>
                </a:solidFill>
              </a:rPr>
              <a:t> </a:t>
            </a:r>
          </a:p>
          <a:p>
            <a:pPr algn="ctr"/>
            <a:r>
              <a:rPr lang="en-US" dirty="0" smtClean="0">
                <a:solidFill>
                  <a:srgbClr val="C00000"/>
                </a:solidFill>
              </a:rPr>
              <a:t>MS law </a:t>
            </a:r>
            <a:r>
              <a:rPr lang="en-US" dirty="0">
                <a:solidFill>
                  <a:srgbClr val="C00000"/>
                </a:solidFill>
              </a:rPr>
              <a:t>says </a:t>
            </a:r>
            <a:r>
              <a:rPr lang="en-US" dirty="0" smtClean="0">
                <a:solidFill>
                  <a:srgbClr val="C00000"/>
                </a:solidFill>
              </a:rPr>
              <a:t>that </a:t>
            </a:r>
            <a:br>
              <a:rPr lang="en-US" dirty="0" smtClean="0">
                <a:solidFill>
                  <a:srgbClr val="C00000"/>
                </a:solidFill>
              </a:rPr>
            </a:br>
            <a:r>
              <a:rPr lang="en-US" dirty="0" smtClean="0">
                <a:solidFill>
                  <a:srgbClr val="C00000"/>
                </a:solidFill>
              </a:rPr>
              <a:t>14- and 15-year-olds can</a:t>
            </a:r>
            <a:br>
              <a:rPr lang="en-US" dirty="0" smtClean="0">
                <a:solidFill>
                  <a:srgbClr val="C00000"/>
                </a:solidFill>
              </a:rPr>
            </a:br>
            <a:r>
              <a:rPr lang="en-US" dirty="0" smtClean="0">
                <a:solidFill>
                  <a:srgbClr val="C00000"/>
                </a:solidFill>
              </a:rPr>
              <a:t>work until this </a:t>
            </a:r>
            <a:r>
              <a:rPr lang="en-US" dirty="0">
                <a:solidFill>
                  <a:srgbClr val="C00000"/>
                </a:solidFill>
              </a:rPr>
              <a:t>time </a:t>
            </a:r>
            <a:r>
              <a:rPr lang="en-US" dirty="0" smtClean="0">
                <a:solidFill>
                  <a:srgbClr val="C00000"/>
                </a:solidFill>
              </a:rPr>
              <a:t>on</a:t>
            </a:r>
            <a:br>
              <a:rPr lang="en-US" dirty="0" smtClean="0">
                <a:solidFill>
                  <a:srgbClr val="C00000"/>
                </a:solidFill>
              </a:rPr>
            </a:br>
            <a:r>
              <a:rPr lang="en-US" dirty="0" smtClean="0">
                <a:solidFill>
                  <a:srgbClr val="C00000"/>
                </a:solidFill>
              </a:rPr>
              <a:t>a </a:t>
            </a:r>
            <a:r>
              <a:rPr lang="en-US" dirty="0">
                <a:solidFill>
                  <a:srgbClr val="C00000"/>
                </a:solidFill>
              </a:rPr>
              <a:t>school </a:t>
            </a:r>
            <a:r>
              <a:rPr lang="en-US" dirty="0" smtClean="0">
                <a:solidFill>
                  <a:srgbClr val="C00000"/>
                </a:solidFill>
              </a:rPr>
              <a:t>night.</a:t>
            </a:r>
          </a:p>
          <a:p>
            <a:pPr algn="r"/>
            <a:r>
              <a:rPr lang="en-US" sz="500" dirty="0" smtClean="0">
                <a:solidFill>
                  <a:srgbClr val="C00000"/>
                </a:solidFill>
              </a:rPr>
              <a:t>                                                              </a:t>
            </a:r>
            <a:r>
              <a:rPr lang="en-US" sz="1000" dirty="0" smtClean="0">
                <a:solidFill>
                  <a:srgbClr val="C00000"/>
                </a:solidFill>
              </a:rPr>
              <a:t>Click to close </a:t>
            </a:r>
          </a:p>
          <a:p>
            <a:pPr algn="r"/>
            <a:endParaRPr lang="en-US" dirty="0">
              <a:solidFill>
                <a:srgbClr val="C00000"/>
              </a:solidFill>
            </a:endParaRPr>
          </a:p>
        </p:txBody>
      </p:sp>
      <p:sp>
        <p:nvSpPr>
          <p:cNvPr id="70" name="Rectangle 69"/>
          <p:cNvSpPr/>
          <p:nvPr/>
        </p:nvSpPr>
        <p:spPr>
          <a:xfrm>
            <a:off x="2981198" y="3089267"/>
            <a:ext cx="3318527"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MS law </a:t>
            </a:r>
            <a:r>
              <a:rPr lang="en-US" dirty="0">
                <a:solidFill>
                  <a:srgbClr val="C00000"/>
                </a:solidFill>
              </a:rPr>
              <a:t>says </a:t>
            </a:r>
            <a:r>
              <a:rPr lang="en-US" dirty="0" smtClean="0">
                <a:solidFill>
                  <a:srgbClr val="C00000"/>
                </a:solidFill>
              </a:rPr>
              <a:t>that this is</a:t>
            </a:r>
            <a:br>
              <a:rPr lang="en-US" dirty="0" smtClean="0">
                <a:solidFill>
                  <a:srgbClr val="C00000"/>
                </a:solidFill>
              </a:rPr>
            </a:br>
            <a:r>
              <a:rPr lang="en-US" dirty="0" smtClean="0">
                <a:solidFill>
                  <a:srgbClr val="C00000"/>
                </a:solidFill>
              </a:rPr>
              <a:t>the latest time </a:t>
            </a:r>
            <a:r>
              <a:rPr lang="en-US" dirty="0">
                <a:solidFill>
                  <a:srgbClr val="C00000"/>
                </a:solidFill>
              </a:rPr>
              <a:t>teens 16 </a:t>
            </a:r>
            <a:r>
              <a:rPr lang="en-US" dirty="0" smtClean="0">
                <a:solidFill>
                  <a:srgbClr val="C00000"/>
                </a:solidFill>
              </a:rPr>
              <a:t>and 17 </a:t>
            </a:r>
            <a:r>
              <a:rPr lang="en-US" dirty="0">
                <a:solidFill>
                  <a:srgbClr val="C00000"/>
                </a:solidFill>
              </a:rPr>
              <a:t>can </a:t>
            </a:r>
            <a:r>
              <a:rPr lang="en-US" dirty="0" smtClean="0">
                <a:solidFill>
                  <a:srgbClr val="C00000"/>
                </a:solidFill>
              </a:rPr>
              <a:t>work on school nights.</a:t>
            </a:r>
          </a:p>
          <a:p>
            <a:pPr algn="r"/>
            <a:endParaRPr lang="en-US" sz="1000"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71" name="Rectangle 70"/>
          <p:cNvSpPr/>
          <p:nvPr/>
        </p:nvSpPr>
        <p:spPr>
          <a:xfrm>
            <a:off x="2895570" y="3089268"/>
            <a:ext cx="3495022"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tIns="91440" anchor="ctr" anchorCtr="1">
            <a:noAutofit/>
          </a:bodyPr>
          <a:lstStyle/>
          <a:p>
            <a:pPr algn="ctr"/>
            <a:r>
              <a:rPr lang="en-US" dirty="0" smtClean="0">
                <a:solidFill>
                  <a:srgbClr val="C00000"/>
                </a:solidFill>
              </a:rPr>
              <a:t>MS law says that </a:t>
            </a:r>
            <a:r>
              <a:rPr lang="en-US" dirty="0">
                <a:solidFill>
                  <a:srgbClr val="C00000"/>
                </a:solidFill>
              </a:rPr>
              <a:t>this </a:t>
            </a:r>
            <a:r>
              <a:rPr lang="en-US" dirty="0" smtClean="0">
                <a:solidFill>
                  <a:srgbClr val="C00000"/>
                </a:solidFill>
              </a:rPr>
              <a:t>is </a:t>
            </a:r>
            <a:br>
              <a:rPr lang="en-US" dirty="0" smtClean="0">
                <a:solidFill>
                  <a:srgbClr val="C00000"/>
                </a:solidFill>
              </a:rPr>
            </a:br>
            <a:r>
              <a:rPr lang="en-US" dirty="0" smtClean="0">
                <a:solidFill>
                  <a:srgbClr val="C00000"/>
                </a:solidFill>
              </a:rPr>
              <a:t>the maximum number of hours 14- and </a:t>
            </a:r>
            <a:r>
              <a:rPr lang="en-US" dirty="0" smtClean="0">
                <a:solidFill>
                  <a:srgbClr val="C00000"/>
                </a:solidFill>
              </a:rPr>
              <a:t>15- </a:t>
            </a:r>
            <a:r>
              <a:rPr lang="en-US" dirty="0" smtClean="0">
                <a:solidFill>
                  <a:srgbClr val="C00000"/>
                </a:solidFill>
              </a:rPr>
              <a:t>year-olds can </a:t>
            </a:r>
            <a:r>
              <a:rPr lang="en-US" dirty="0">
                <a:solidFill>
                  <a:srgbClr val="C00000"/>
                </a:solidFill>
              </a:rPr>
              <a:t>work </a:t>
            </a:r>
            <a:r>
              <a:rPr lang="en-US" dirty="0" smtClean="0">
                <a:solidFill>
                  <a:srgbClr val="C00000"/>
                </a:solidFill>
              </a:rPr>
              <a:t>in a </a:t>
            </a:r>
            <a:r>
              <a:rPr lang="en-US" dirty="0">
                <a:solidFill>
                  <a:srgbClr val="C00000"/>
                </a:solidFill>
              </a:rPr>
              <a:t>school week</a:t>
            </a:r>
            <a:r>
              <a:rPr lang="en-US" dirty="0" smtClean="0">
                <a:solidFill>
                  <a:srgbClr val="C00000"/>
                </a:solidFill>
              </a:rPr>
              <a:t>.</a:t>
            </a:r>
            <a:br>
              <a:rPr lang="en-US" dirty="0" smtClean="0">
                <a:solidFill>
                  <a:srgbClr val="C00000"/>
                </a:solidFill>
              </a:rPr>
            </a:br>
            <a:endParaRPr lang="en-US" sz="5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Tree>
    <p:extLst>
      <p:ext uri="{BB962C8B-B14F-4D97-AF65-F5344CB8AC3E}">
        <p14:creationId xmlns:p14="http://schemas.microsoft.com/office/powerpoint/2010/main" val="26650743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16"/>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51" restart="whenNotActive" fill="hold" evtFilter="cancelBubble" nodeType="interactiveSeq">
                <p:stCondLst>
                  <p:cond evt="onClick" delay="0">
                    <p:tgtEl>
                      <p:spTgt spid="17"/>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1"/>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8" restart="whenNotActive" fill="hold" evtFilter="cancelBubble" nodeType="interactiveSeq">
                <p:stCondLst>
                  <p:cond evt="onClick" delay="0">
                    <p:tgtEl>
                      <p:spTgt spid="18"/>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65" restart="whenNotActive" fill="hold" evtFilter="cancelBubble" nodeType="interactiveSeq">
                <p:stCondLst>
                  <p:cond evt="onClick" delay="0">
                    <p:tgtEl>
                      <p:spTgt spid="19"/>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3"/>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72" restart="whenNotActive" fill="hold" evtFilter="cancelBubble" nodeType="interactiveSeq">
                <p:stCondLst>
                  <p:cond evt="onClick" delay="0">
                    <p:tgtEl>
                      <p:spTgt spid="20"/>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79" restart="whenNotActive" fill="hold" evtFilter="cancelBubble" nodeType="interactiveSeq">
                <p:stCondLst>
                  <p:cond evt="onClick" delay="0">
                    <p:tgtEl>
                      <p:spTgt spid="21"/>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93" restart="whenNotActive" fill="hold" evtFilter="cancelBubble" nodeType="interactiveSeq">
                <p:stCondLst>
                  <p:cond evt="onClick" delay="0">
                    <p:tgtEl>
                      <p:spTgt spid="23"/>
                    </p:tgtEl>
                  </p:cond>
                </p:stCondLst>
                <p:endSync evt="end" delay="0">
                  <p:rtn val="all"/>
                </p:endSync>
                <p:childTnLst>
                  <p:par>
                    <p:cTn id="94" fill="hold">
                      <p:stCondLst>
                        <p:cond delay="0"/>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70"/>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100" restart="whenNotActive" fill="hold" evtFilter="cancelBubble" nodeType="interactiveSeq">
                <p:stCondLst>
                  <p:cond evt="onClick" delay="0">
                    <p:tgtEl>
                      <p:spTgt spid="24"/>
                    </p:tgtEl>
                  </p:cond>
                </p:stCondLst>
                <p:endSync evt="end" delay="0">
                  <p:rtn val="all"/>
                </p:endSync>
                <p:childTnLst>
                  <p:par>
                    <p:cTn id="101" fill="hold">
                      <p:stCondLst>
                        <p:cond delay="0"/>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7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107" restart="whenNotActive" fill="hold" evtFilter="cancelBubble" nodeType="interactiveSeq">
                <p:stCondLst>
                  <p:cond evt="onClick" delay="0">
                    <p:tgtEl>
                      <p:spTgt spid="25"/>
                    </p:tgtEl>
                  </p:cond>
                </p:stCondLst>
                <p:endSync evt="end" delay="0">
                  <p:rtn val="all"/>
                </p:endSync>
                <p:childTnLst>
                  <p:par>
                    <p:cTn id="108" fill="hold">
                      <p:stCondLst>
                        <p:cond delay="0"/>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58"/>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114" restart="whenNotActive" fill="hold" evtFilter="cancelBubble" nodeType="interactiveSeq">
                <p:stCondLst>
                  <p:cond evt="onClick" delay="0">
                    <p:tgtEl>
                      <p:spTgt spid="26"/>
                    </p:tgtEl>
                  </p:cond>
                </p:stCondLst>
                <p:endSync evt="end" delay="0">
                  <p:rtn val="all"/>
                </p:endSync>
                <p:childTnLst>
                  <p:par>
                    <p:cTn id="115" fill="hold">
                      <p:stCondLst>
                        <p:cond delay="0"/>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7"/>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121" restart="whenNotActive" fill="hold" evtFilter="cancelBubble" nodeType="interactiveSeq">
                <p:stCondLst>
                  <p:cond evt="onClick" delay="0">
                    <p:tgtEl>
                      <p:spTgt spid="27"/>
                    </p:tgtEl>
                  </p:cond>
                </p:stCondLst>
                <p:endSync evt="end" delay="0">
                  <p:rtn val="all"/>
                </p:endSync>
                <p:childTnLst>
                  <p:par>
                    <p:cTn id="122" fill="hold">
                      <p:stCondLst>
                        <p:cond delay="0"/>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57"/>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128" restart="whenNotActive" fill="hold" evtFilter="cancelBubble" nodeType="interactiveSeq">
                <p:stCondLst>
                  <p:cond evt="onClick" delay="0">
                    <p:tgtEl>
                      <p:spTgt spid="28"/>
                    </p:tgtEl>
                  </p:cond>
                </p:stCondLst>
                <p:endSync evt="end" delay="0">
                  <p:rtn val="all"/>
                </p:endSync>
                <p:childTnLst>
                  <p:par>
                    <p:cTn id="129" fill="hold">
                      <p:stCondLst>
                        <p:cond delay="0"/>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9"/>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135" restart="whenNotActive" fill="hold" evtFilter="cancelBubble" nodeType="interactiveSeq">
                <p:stCondLst>
                  <p:cond evt="onClick" delay="0">
                    <p:tgtEl>
                      <p:spTgt spid="29"/>
                    </p:tgtEl>
                  </p:cond>
                </p:stCondLst>
                <p:endSync evt="end" delay="0">
                  <p:rtn val="all"/>
                </p:endSync>
                <p:childTnLst>
                  <p:par>
                    <p:cTn id="136" fill="hold">
                      <p:stCondLst>
                        <p:cond delay="0"/>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55"/>
                                        </p:tgtEl>
                                        <p:attrNameLst>
                                          <p:attrName>style.visibility</p:attrName>
                                        </p:attrNameLst>
                                      </p:cBhvr>
                                      <p:to>
                                        <p:strVal val="visible"/>
                                      </p:to>
                                    </p:set>
                                  </p:childTnLst>
                                </p:cTn>
                              </p:par>
                              <p:par>
                                <p:cTn id="140" presetID="1" presetClass="entr" presetSubtype="0" fill="hold" nodeType="withEffect">
                                  <p:stCondLst>
                                    <p:cond delay="0"/>
                                  </p:stCondLst>
                                  <p:childTnLst>
                                    <p:set>
                                      <p:cBhvr>
                                        <p:cTn id="141" dur="1" fill="hold">
                                          <p:stCondLst>
                                            <p:cond delay="0"/>
                                          </p:stCondLst>
                                        </p:cTn>
                                        <p:tgtEl>
                                          <p:spTgt spid="45"/>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142" restart="whenNotActive" fill="hold" evtFilter="cancelBubble" nodeType="interactiveSeq">
                <p:stCondLst>
                  <p:cond evt="onClick" delay="0">
                    <p:tgtEl>
                      <p:spTgt spid="54"/>
                    </p:tgtEl>
                  </p:cond>
                </p:stCondLst>
                <p:endSync evt="end" delay="0">
                  <p:rtn val="all"/>
                </p:endSync>
                <p:childTnLst>
                  <p:par>
                    <p:cTn id="143" fill="hold">
                      <p:stCondLst>
                        <p:cond delay="0"/>
                      </p:stCondLst>
                      <p:childTnLst>
                        <p:par>
                          <p:cTn id="144" fill="hold">
                            <p:stCondLst>
                              <p:cond delay="0"/>
                            </p:stCondLst>
                            <p:childTnLst>
                              <p:par>
                                <p:cTn id="145" presetID="10" presetClass="exit" presetSubtype="0" fill="hold" grpId="1" nodeType="clickEffect">
                                  <p:stCondLst>
                                    <p:cond delay="0"/>
                                  </p:stCondLst>
                                  <p:childTnLst>
                                    <p:animEffect transition="out" filter="fade">
                                      <p:cBhvr>
                                        <p:cTn id="146" dur="500"/>
                                        <p:tgtEl>
                                          <p:spTgt spid="54"/>
                                        </p:tgtEl>
                                      </p:cBhvr>
                                    </p:animEffect>
                                    <p:set>
                                      <p:cBhvr>
                                        <p:cTn id="14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48" restart="whenNotActive" fill="hold" evtFilter="cancelBubble" nodeType="interactiveSeq">
                <p:stCondLst>
                  <p:cond evt="onClick" delay="0">
                    <p:tgtEl>
                      <p:spTgt spid="64"/>
                    </p:tgtEl>
                  </p:cond>
                </p:stCondLst>
                <p:endSync evt="end" delay="0">
                  <p:rtn val="all"/>
                </p:endSync>
                <p:childTnLst>
                  <p:par>
                    <p:cTn id="149" fill="hold">
                      <p:stCondLst>
                        <p:cond delay="0"/>
                      </p:stCondLst>
                      <p:childTnLst>
                        <p:par>
                          <p:cTn id="150" fill="hold">
                            <p:stCondLst>
                              <p:cond delay="0"/>
                            </p:stCondLst>
                            <p:childTnLst>
                              <p:par>
                                <p:cTn id="151" presetID="10" presetClass="exit" presetSubtype="0" fill="hold" grpId="1" nodeType="clickEffect">
                                  <p:stCondLst>
                                    <p:cond delay="0"/>
                                  </p:stCondLst>
                                  <p:childTnLst>
                                    <p:animEffect transition="out" filter="fade">
                                      <p:cBhvr>
                                        <p:cTn id="152" dur="500"/>
                                        <p:tgtEl>
                                          <p:spTgt spid="64"/>
                                        </p:tgtEl>
                                      </p:cBhvr>
                                    </p:animEffect>
                                    <p:set>
                                      <p:cBhvr>
                                        <p:cTn id="153"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54" restart="whenNotActive" fill="hold" evtFilter="cancelBubble" nodeType="interactiveSeq">
                <p:stCondLst>
                  <p:cond evt="onClick" delay="0">
                    <p:tgtEl>
                      <p:spTgt spid="68"/>
                    </p:tgtEl>
                  </p:cond>
                </p:stCondLst>
                <p:endSync evt="end" delay="0">
                  <p:rtn val="all"/>
                </p:endSync>
                <p:childTnLst>
                  <p:par>
                    <p:cTn id="155" fill="hold">
                      <p:stCondLst>
                        <p:cond delay="0"/>
                      </p:stCondLst>
                      <p:childTnLst>
                        <p:par>
                          <p:cTn id="156" fill="hold">
                            <p:stCondLst>
                              <p:cond delay="0"/>
                            </p:stCondLst>
                            <p:childTnLst>
                              <p:par>
                                <p:cTn id="157" presetID="10" presetClass="exit" presetSubtype="0" fill="hold" grpId="1" nodeType="clickEffect">
                                  <p:stCondLst>
                                    <p:cond delay="0"/>
                                  </p:stCondLst>
                                  <p:childTnLst>
                                    <p:animEffect transition="out" filter="fade">
                                      <p:cBhvr>
                                        <p:cTn id="158" dur="500"/>
                                        <p:tgtEl>
                                          <p:spTgt spid="68"/>
                                        </p:tgtEl>
                                      </p:cBhvr>
                                    </p:animEffect>
                                    <p:set>
                                      <p:cBhvr>
                                        <p:cTn id="159"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160" restart="whenNotActive" fill="hold" evtFilter="cancelBubble" nodeType="interactiveSeq">
                <p:stCondLst>
                  <p:cond evt="onClick" delay="0">
                    <p:tgtEl>
                      <p:spTgt spid="56"/>
                    </p:tgtEl>
                  </p:cond>
                </p:stCondLst>
                <p:endSync evt="end" delay="0">
                  <p:rtn val="all"/>
                </p:endSync>
                <p:childTnLst>
                  <p:par>
                    <p:cTn id="161" fill="hold">
                      <p:stCondLst>
                        <p:cond delay="0"/>
                      </p:stCondLst>
                      <p:childTnLst>
                        <p:par>
                          <p:cTn id="162" fill="hold">
                            <p:stCondLst>
                              <p:cond delay="0"/>
                            </p:stCondLst>
                            <p:childTnLst>
                              <p:par>
                                <p:cTn id="163" presetID="10" presetClass="exit" presetSubtype="0" fill="hold" grpId="1" nodeType="clickEffect">
                                  <p:stCondLst>
                                    <p:cond delay="0"/>
                                  </p:stCondLst>
                                  <p:childTnLst>
                                    <p:animEffect transition="out" filter="fade">
                                      <p:cBhvr>
                                        <p:cTn id="164" dur="500"/>
                                        <p:tgtEl>
                                          <p:spTgt spid="56"/>
                                        </p:tgtEl>
                                      </p:cBhvr>
                                    </p:animEffect>
                                    <p:set>
                                      <p:cBhvr>
                                        <p:cTn id="165"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66" restart="whenNotActive" fill="hold" evtFilter="cancelBubble" nodeType="interactiveSeq">
                <p:stCondLst>
                  <p:cond evt="onClick" delay="0">
                    <p:tgtEl>
                      <p:spTgt spid="60"/>
                    </p:tgtEl>
                  </p:cond>
                </p:stCondLst>
                <p:endSync evt="end" delay="0">
                  <p:rtn val="all"/>
                </p:endSync>
                <p:childTnLst>
                  <p:par>
                    <p:cTn id="167" fill="hold">
                      <p:stCondLst>
                        <p:cond delay="0"/>
                      </p:stCondLst>
                      <p:childTnLst>
                        <p:par>
                          <p:cTn id="168" fill="hold">
                            <p:stCondLst>
                              <p:cond delay="0"/>
                            </p:stCondLst>
                            <p:childTnLst>
                              <p:par>
                                <p:cTn id="169" presetID="10" presetClass="exit" presetSubtype="0" fill="hold" grpId="1" nodeType="clickEffect">
                                  <p:stCondLst>
                                    <p:cond delay="0"/>
                                  </p:stCondLst>
                                  <p:childTnLst>
                                    <p:animEffect transition="out" filter="fade">
                                      <p:cBhvr>
                                        <p:cTn id="170" dur="500"/>
                                        <p:tgtEl>
                                          <p:spTgt spid="60"/>
                                        </p:tgtEl>
                                      </p:cBhvr>
                                    </p:animEffect>
                                    <p:set>
                                      <p:cBhvr>
                                        <p:cTn id="171"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172" restart="whenNotActive" fill="hold" evtFilter="cancelBubble" nodeType="interactiveSeq">
                <p:stCondLst>
                  <p:cond evt="onClick" delay="0">
                    <p:tgtEl>
                      <p:spTgt spid="53"/>
                    </p:tgtEl>
                  </p:cond>
                </p:stCondLst>
                <p:endSync evt="end" delay="0">
                  <p:rtn val="all"/>
                </p:endSync>
                <p:childTnLst>
                  <p:par>
                    <p:cTn id="173" fill="hold">
                      <p:stCondLst>
                        <p:cond delay="0"/>
                      </p:stCondLst>
                      <p:childTnLst>
                        <p:par>
                          <p:cTn id="174" fill="hold">
                            <p:stCondLst>
                              <p:cond delay="0"/>
                            </p:stCondLst>
                            <p:childTnLst>
                              <p:par>
                                <p:cTn id="175" presetID="10" presetClass="exit" presetSubtype="0" fill="hold" grpId="1" nodeType="clickEffect">
                                  <p:stCondLst>
                                    <p:cond delay="0"/>
                                  </p:stCondLst>
                                  <p:childTnLst>
                                    <p:animEffect transition="out" filter="fade">
                                      <p:cBhvr>
                                        <p:cTn id="176" dur="500"/>
                                        <p:tgtEl>
                                          <p:spTgt spid="53"/>
                                        </p:tgtEl>
                                      </p:cBhvr>
                                    </p:animEffect>
                                    <p:set>
                                      <p:cBhvr>
                                        <p:cTn id="177"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78" restart="whenNotActive" fill="hold" evtFilter="cancelBubble" nodeType="interactiveSeq">
                <p:stCondLst>
                  <p:cond evt="onClick" delay="0">
                    <p:tgtEl>
                      <p:spTgt spid="65"/>
                    </p:tgtEl>
                  </p:cond>
                </p:stCondLst>
                <p:endSync evt="end" delay="0">
                  <p:rtn val="all"/>
                </p:endSync>
                <p:childTnLst>
                  <p:par>
                    <p:cTn id="179" fill="hold">
                      <p:stCondLst>
                        <p:cond delay="0"/>
                      </p:stCondLst>
                      <p:childTnLst>
                        <p:par>
                          <p:cTn id="180" fill="hold">
                            <p:stCondLst>
                              <p:cond delay="0"/>
                            </p:stCondLst>
                            <p:childTnLst>
                              <p:par>
                                <p:cTn id="181" presetID="10" presetClass="exit" presetSubtype="0" fill="hold" grpId="1" nodeType="clickEffect">
                                  <p:stCondLst>
                                    <p:cond delay="0"/>
                                  </p:stCondLst>
                                  <p:childTnLst>
                                    <p:animEffect transition="out" filter="fade">
                                      <p:cBhvr>
                                        <p:cTn id="182" dur="500"/>
                                        <p:tgtEl>
                                          <p:spTgt spid="65"/>
                                        </p:tgtEl>
                                      </p:cBhvr>
                                    </p:animEffect>
                                    <p:set>
                                      <p:cBhvr>
                                        <p:cTn id="183"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84" restart="whenNotActive" fill="hold" evtFilter="cancelBubble" nodeType="interactiveSeq">
                <p:stCondLst>
                  <p:cond evt="onClick" delay="0">
                    <p:tgtEl>
                      <p:spTgt spid="61"/>
                    </p:tgtEl>
                  </p:cond>
                </p:stCondLst>
                <p:endSync evt="end" delay="0">
                  <p:rtn val="all"/>
                </p:endSync>
                <p:childTnLst>
                  <p:par>
                    <p:cTn id="185" fill="hold">
                      <p:stCondLst>
                        <p:cond delay="0"/>
                      </p:stCondLst>
                      <p:childTnLst>
                        <p:par>
                          <p:cTn id="186" fill="hold">
                            <p:stCondLst>
                              <p:cond delay="0"/>
                            </p:stCondLst>
                            <p:childTnLst>
                              <p:par>
                                <p:cTn id="187" presetID="10" presetClass="exit" presetSubtype="0" fill="hold" grpId="1" nodeType="clickEffect">
                                  <p:stCondLst>
                                    <p:cond delay="0"/>
                                  </p:stCondLst>
                                  <p:childTnLst>
                                    <p:animEffect transition="out" filter="fade">
                                      <p:cBhvr>
                                        <p:cTn id="188" dur="500"/>
                                        <p:tgtEl>
                                          <p:spTgt spid="61"/>
                                        </p:tgtEl>
                                      </p:cBhvr>
                                    </p:animEffect>
                                    <p:set>
                                      <p:cBhvr>
                                        <p:cTn id="189"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90" restart="whenNotActive" fill="hold" evtFilter="cancelBubble" nodeType="interactiveSeq">
                <p:stCondLst>
                  <p:cond evt="onClick" delay="0">
                    <p:tgtEl>
                      <p:spTgt spid="62"/>
                    </p:tgtEl>
                  </p:cond>
                </p:stCondLst>
                <p:endSync evt="end" delay="0">
                  <p:rtn val="all"/>
                </p:endSync>
                <p:childTnLst>
                  <p:par>
                    <p:cTn id="191" fill="hold">
                      <p:stCondLst>
                        <p:cond delay="0"/>
                      </p:stCondLst>
                      <p:childTnLst>
                        <p:par>
                          <p:cTn id="192" fill="hold">
                            <p:stCondLst>
                              <p:cond delay="0"/>
                            </p:stCondLst>
                            <p:childTnLst>
                              <p:par>
                                <p:cTn id="193" presetID="10" presetClass="exit" presetSubtype="0" fill="hold" grpId="1" nodeType="clickEffect">
                                  <p:stCondLst>
                                    <p:cond delay="0"/>
                                  </p:stCondLst>
                                  <p:childTnLst>
                                    <p:animEffect transition="out" filter="fade">
                                      <p:cBhvr>
                                        <p:cTn id="194" dur="500"/>
                                        <p:tgtEl>
                                          <p:spTgt spid="62"/>
                                        </p:tgtEl>
                                      </p:cBhvr>
                                    </p:animEffect>
                                    <p:set>
                                      <p:cBhvr>
                                        <p:cTn id="195"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96" restart="whenNotActive" fill="hold" evtFilter="cancelBubble" nodeType="interactiveSeq">
                <p:stCondLst>
                  <p:cond evt="onClick" delay="0">
                    <p:tgtEl>
                      <p:spTgt spid="63"/>
                    </p:tgtEl>
                  </p:cond>
                </p:stCondLst>
                <p:endSync evt="end" delay="0">
                  <p:rtn val="all"/>
                </p:endSync>
                <p:childTnLst>
                  <p:par>
                    <p:cTn id="197" fill="hold">
                      <p:stCondLst>
                        <p:cond delay="0"/>
                      </p:stCondLst>
                      <p:childTnLst>
                        <p:par>
                          <p:cTn id="198" fill="hold">
                            <p:stCondLst>
                              <p:cond delay="0"/>
                            </p:stCondLst>
                            <p:childTnLst>
                              <p:par>
                                <p:cTn id="199" presetID="10" presetClass="exit" presetSubtype="0" fill="hold" grpId="1" nodeType="clickEffect">
                                  <p:stCondLst>
                                    <p:cond delay="0"/>
                                  </p:stCondLst>
                                  <p:childTnLst>
                                    <p:animEffect transition="out" filter="fade">
                                      <p:cBhvr>
                                        <p:cTn id="200" dur="500"/>
                                        <p:tgtEl>
                                          <p:spTgt spid="63"/>
                                        </p:tgtEl>
                                      </p:cBhvr>
                                    </p:animEffect>
                                    <p:set>
                                      <p:cBhvr>
                                        <p:cTn id="201"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202" restart="whenNotActive" fill="hold" evtFilter="cancelBubble" nodeType="interactiveSeq">
                <p:stCondLst>
                  <p:cond evt="onClick" delay="0">
                    <p:tgtEl>
                      <p:spTgt spid="52"/>
                    </p:tgtEl>
                  </p:cond>
                </p:stCondLst>
                <p:endSync evt="end" delay="0">
                  <p:rtn val="all"/>
                </p:endSync>
                <p:childTnLst>
                  <p:par>
                    <p:cTn id="203" fill="hold">
                      <p:stCondLst>
                        <p:cond delay="0"/>
                      </p:stCondLst>
                      <p:childTnLst>
                        <p:par>
                          <p:cTn id="204" fill="hold">
                            <p:stCondLst>
                              <p:cond delay="0"/>
                            </p:stCondLst>
                            <p:childTnLst>
                              <p:par>
                                <p:cTn id="205" presetID="10" presetClass="exit" presetSubtype="0" fill="hold" grpId="1" nodeType="clickEffect">
                                  <p:stCondLst>
                                    <p:cond delay="0"/>
                                  </p:stCondLst>
                                  <p:childTnLst>
                                    <p:animEffect transition="out" filter="fade">
                                      <p:cBhvr>
                                        <p:cTn id="206" dur="500"/>
                                        <p:tgtEl>
                                          <p:spTgt spid="52"/>
                                        </p:tgtEl>
                                      </p:cBhvr>
                                    </p:animEffect>
                                    <p:set>
                                      <p:cBhvr>
                                        <p:cTn id="20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208" restart="whenNotActive" fill="hold" evtFilter="cancelBubble" nodeType="interactiveSeq">
                <p:stCondLst>
                  <p:cond evt="onClick" delay="0">
                    <p:tgtEl>
                      <p:spTgt spid="66"/>
                    </p:tgtEl>
                  </p:cond>
                </p:stCondLst>
                <p:endSync evt="end" delay="0">
                  <p:rtn val="all"/>
                </p:endSync>
                <p:childTnLst>
                  <p:par>
                    <p:cTn id="209" fill="hold">
                      <p:stCondLst>
                        <p:cond delay="0"/>
                      </p:stCondLst>
                      <p:childTnLst>
                        <p:par>
                          <p:cTn id="210" fill="hold">
                            <p:stCondLst>
                              <p:cond delay="0"/>
                            </p:stCondLst>
                            <p:childTnLst>
                              <p:par>
                                <p:cTn id="211" presetID="10" presetClass="exit" presetSubtype="0" fill="hold" grpId="1" nodeType="clickEffect">
                                  <p:stCondLst>
                                    <p:cond delay="0"/>
                                  </p:stCondLst>
                                  <p:childTnLst>
                                    <p:animEffect transition="out" filter="fade">
                                      <p:cBhvr>
                                        <p:cTn id="212" dur="500"/>
                                        <p:tgtEl>
                                          <p:spTgt spid="66"/>
                                        </p:tgtEl>
                                      </p:cBhvr>
                                    </p:animEffect>
                                    <p:set>
                                      <p:cBhvr>
                                        <p:cTn id="213"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214" restart="whenNotActive" fill="hold" evtFilter="cancelBubble" nodeType="interactiveSeq">
                <p:stCondLst>
                  <p:cond evt="onClick" delay="0">
                    <p:tgtEl>
                      <p:spTgt spid="69"/>
                    </p:tgtEl>
                  </p:cond>
                </p:stCondLst>
                <p:endSync evt="end" delay="0">
                  <p:rtn val="all"/>
                </p:endSync>
                <p:childTnLst>
                  <p:par>
                    <p:cTn id="215" fill="hold">
                      <p:stCondLst>
                        <p:cond delay="0"/>
                      </p:stCondLst>
                      <p:childTnLst>
                        <p:par>
                          <p:cTn id="216" fill="hold">
                            <p:stCondLst>
                              <p:cond delay="0"/>
                            </p:stCondLst>
                            <p:childTnLst>
                              <p:par>
                                <p:cTn id="217" presetID="10" presetClass="exit" presetSubtype="0" fill="hold" grpId="1" nodeType="clickEffect">
                                  <p:stCondLst>
                                    <p:cond delay="0"/>
                                  </p:stCondLst>
                                  <p:childTnLst>
                                    <p:animEffect transition="out" filter="fade">
                                      <p:cBhvr>
                                        <p:cTn id="218" dur="500"/>
                                        <p:tgtEl>
                                          <p:spTgt spid="69"/>
                                        </p:tgtEl>
                                      </p:cBhvr>
                                    </p:animEffect>
                                    <p:set>
                                      <p:cBhvr>
                                        <p:cTn id="219"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220" restart="whenNotActive" fill="hold" evtFilter="cancelBubble" nodeType="interactiveSeq">
                <p:stCondLst>
                  <p:cond evt="onClick" delay="0">
                    <p:tgtEl>
                      <p:spTgt spid="67"/>
                    </p:tgtEl>
                  </p:cond>
                </p:stCondLst>
                <p:endSync evt="end" delay="0">
                  <p:rtn val="all"/>
                </p:endSync>
                <p:childTnLst>
                  <p:par>
                    <p:cTn id="221" fill="hold">
                      <p:stCondLst>
                        <p:cond delay="0"/>
                      </p:stCondLst>
                      <p:childTnLst>
                        <p:par>
                          <p:cTn id="222" fill="hold">
                            <p:stCondLst>
                              <p:cond delay="0"/>
                            </p:stCondLst>
                            <p:childTnLst>
                              <p:par>
                                <p:cTn id="223" presetID="10" presetClass="exit" presetSubtype="0" fill="hold" grpId="1" nodeType="clickEffect">
                                  <p:stCondLst>
                                    <p:cond delay="0"/>
                                  </p:stCondLst>
                                  <p:childTnLst>
                                    <p:animEffect transition="out" filter="fade">
                                      <p:cBhvr>
                                        <p:cTn id="224" dur="500"/>
                                        <p:tgtEl>
                                          <p:spTgt spid="67"/>
                                        </p:tgtEl>
                                      </p:cBhvr>
                                    </p:animEffect>
                                    <p:set>
                                      <p:cBhvr>
                                        <p:cTn id="22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226" restart="whenNotActive" fill="hold" evtFilter="cancelBubble" nodeType="interactiveSeq">
                <p:stCondLst>
                  <p:cond evt="onClick" delay="0">
                    <p:tgtEl>
                      <p:spTgt spid="57"/>
                    </p:tgtEl>
                  </p:cond>
                </p:stCondLst>
                <p:endSync evt="end" delay="0">
                  <p:rtn val="all"/>
                </p:endSync>
                <p:childTnLst>
                  <p:par>
                    <p:cTn id="227" fill="hold">
                      <p:stCondLst>
                        <p:cond delay="0"/>
                      </p:stCondLst>
                      <p:childTnLst>
                        <p:par>
                          <p:cTn id="228" fill="hold">
                            <p:stCondLst>
                              <p:cond delay="0"/>
                            </p:stCondLst>
                            <p:childTnLst>
                              <p:par>
                                <p:cTn id="229" presetID="10" presetClass="exit" presetSubtype="0" fill="hold" grpId="1" nodeType="clickEffect">
                                  <p:stCondLst>
                                    <p:cond delay="0"/>
                                  </p:stCondLst>
                                  <p:childTnLst>
                                    <p:animEffect transition="out" filter="fade">
                                      <p:cBhvr>
                                        <p:cTn id="230" dur="500"/>
                                        <p:tgtEl>
                                          <p:spTgt spid="57"/>
                                        </p:tgtEl>
                                      </p:cBhvr>
                                    </p:animEffect>
                                    <p:set>
                                      <p:cBhvr>
                                        <p:cTn id="231"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232" restart="whenNotActive" fill="hold" evtFilter="cancelBubble" nodeType="interactiveSeq">
                <p:stCondLst>
                  <p:cond evt="onClick" delay="0">
                    <p:tgtEl>
                      <p:spTgt spid="59"/>
                    </p:tgtEl>
                  </p:cond>
                </p:stCondLst>
                <p:endSync evt="end" delay="0">
                  <p:rtn val="all"/>
                </p:endSync>
                <p:childTnLst>
                  <p:par>
                    <p:cTn id="233" fill="hold">
                      <p:stCondLst>
                        <p:cond delay="0"/>
                      </p:stCondLst>
                      <p:childTnLst>
                        <p:par>
                          <p:cTn id="234" fill="hold">
                            <p:stCondLst>
                              <p:cond delay="0"/>
                            </p:stCondLst>
                            <p:childTnLst>
                              <p:par>
                                <p:cTn id="235" presetID="10" presetClass="exit" presetSubtype="0" fill="hold" grpId="1" nodeType="clickEffect">
                                  <p:stCondLst>
                                    <p:cond delay="0"/>
                                  </p:stCondLst>
                                  <p:childTnLst>
                                    <p:animEffect transition="out" filter="fade">
                                      <p:cBhvr>
                                        <p:cTn id="236" dur="500"/>
                                        <p:tgtEl>
                                          <p:spTgt spid="59"/>
                                        </p:tgtEl>
                                      </p:cBhvr>
                                    </p:animEffect>
                                    <p:set>
                                      <p:cBhvr>
                                        <p:cTn id="237"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38" restart="whenNotActive" fill="hold" evtFilter="cancelBubble" nodeType="interactiveSeq">
                <p:stCondLst>
                  <p:cond evt="onClick" delay="0">
                    <p:tgtEl>
                      <p:spTgt spid="55"/>
                    </p:tgtEl>
                  </p:cond>
                </p:stCondLst>
                <p:endSync evt="end" delay="0">
                  <p:rtn val="all"/>
                </p:endSync>
                <p:childTnLst>
                  <p:par>
                    <p:cTn id="239" fill="hold">
                      <p:stCondLst>
                        <p:cond delay="0"/>
                      </p:stCondLst>
                      <p:childTnLst>
                        <p:par>
                          <p:cTn id="240" fill="hold">
                            <p:stCondLst>
                              <p:cond delay="0"/>
                            </p:stCondLst>
                            <p:childTnLst>
                              <p:par>
                                <p:cTn id="241" presetID="10" presetClass="exit" presetSubtype="0" fill="hold" grpId="1" nodeType="clickEffect">
                                  <p:stCondLst>
                                    <p:cond delay="0"/>
                                  </p:stCondLst>
                                  <p:childTnLst>
                                    <p:animEffect transition="out" filter="fade">
                                      <p:cBhvr>
                                        <p:cTn id="242" dur="500"/>
                                        <p:tgtEl>
                                          <p:spTgt spid="55"/>
                                        </p:tgtEl>
                                      </p:cBhvr>
                                    </p:animEffect>
                                    <p:set>
                                      <p:cBhvr>
                                        <p:cTn id="243"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244" restart="whenNotActive" fill="hold" evtFilter="cancelBubble" nodeType="interactiveSeq">
                <p:stCondLst>
                  <p:cond evt="onClick" delay="0">
                    <p:tgtEl>
                      <p:spTgt spid="58"/>
                    </p:tgtEl>
                  </p:cond>
                </p:stCondLst>
                <p:endSync evt="end" delay="0">
                  <p:rtn val="all"/>
                </p:endSync>
                <p:childTnLst>
                  <p:par>
                    <p:cTn id="245" fill="hold">
                      <p:stCondLst>
                        <p:cond delay="0"/>
                      </p:stCondLst>
                      <p:childTnLst>
                        <p:par>
                          <p:cTn id="246" fill="hold">
                            <p:stCondLst>
                              <p:cond delay="0"/>
                            </p:stCondLst>
                            <p:childTnLst>
                              <p:par>
                                <p:cTn id="247" presetID="10" presetClass="exit" presetSubtype="0" fill="hold" grpId="1" nodeType="clickEffect">
                                  <p:stCondLst>
                                    <p:cond delay="0"/>
                                  </p:stCondLst>
                                  <p:childTnLst>
                                    <p:animEffect transition="out" filter="fade">
                                      <p:cBhvr>
                                        <p:cTn id="248" dur="500"/>
                                        <p:tgtEl>
                                          <p:spTgt spid="58"/>
                                        </p:tgtEl>
                                      </p:cBhvr>
                                    </p:animEffect>
                                    <p:set>
                                      <p:cBhvr>
                                        <p:cTn id="249"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50" restart="whenNotActive" fill="hold" evtFilter="cancelBubble" nodeType="interactiveSeq">
                <p:stCondLst>
                  <p:cond evt="onClick" delay="0">
                    <p:tgtEl>
                      <p:spTgt spid="71"/>
                    </p:tgtEl>
                  </p:cond>
                </p:stCondLst>
                <p:endSync evt="end" delay="0">
                  <p:rtn val="all"/>
                </p:endSync>
                <p:childTnLst>
                  <p:par>
                    <p:cTn id="251" fill="hold">
                      <p:stCondLst>
                        <p:cond delay="0"/>
                      </p:stCondLst>
                      <p:childTnLst>
                        <p:par>
                          <p:cTn id="252" fill="hold">
                            <p:stCondLst>
                              <p:cond delay="0"/>
                            </p:stCondLst>
                            <p:childTnLst>
                              <p:par>
                                <p:cTn id="253" presetID="10" presetClass="exit" presetSubtype="0" fill="hold" grpId="1" nodeType="clickEffect">
                                  <p:stCondLst>
                                    <p:cond delay="0"/>
                                  </p:stCondLst>
                                  <p:childTnLst>
                                    <p:animEffect transition="out" filter="fade">
                                      <p:cBhvr>
                                        <p:cTn id="254" dur="500"/>
                                        <p:tgtEl>
                                          <p:spTgt spid="71"/>
                                        </p:tgtEl>
                                      </p:cBhvr>
                                    </p:animEffect>
                                    <p:set>
                                      <p:cBhvr>
                                        <p:cTn id="255"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256" restart="whenNotActive" fill="hold" evtFilter="cancelBubble" nodeType="interactiveSeq">
                <p:stCondLst>
                  <p:cond evt="onClick" delay="0">
                    <p:tgtEl>
                      <p:spTgt spid="70"/>
                    </p:tgtEl>
                  </p:cond>
                </p:stCondLst>
                <p:endSync evt="end" delay="0">
                  <p:rtn val="all"/>
                </p:endSync>
                <p:childTnLst>
                  <p:par>
                    <p:cTn id="257" fill="hold">
                      <p:stCondLst>
                        <p:cond delay="0"/>
                      </p:stCondLst>
                      <p:childTnLst>
                        <p:par>
                          <p:cTn id="258" fill="hold">
                            <p:stCondLst>
                              <p:cond delay="0"/>
                            </p:stCondLst>
                            <p:childTnLst>
                              <p:par>
                                <p:cTn id="259" presetID="10" presetClass="exit" presetSubtype="0" fill="hold" grpId="1" nodeType="clickEffect">
                                  <p:stCondLst>
                                    <p:cond delay="0"/>
                                  </p:stCondLst>
                                  <p:childTnLst>
                                    <p:animEffect transition="out" filter="fade">
                                      <p:cBhvr>
                                        <p:cTn id="260" dur="500"/>
                                        <p:tgtEl>
                                          <p:spTgt spid="70"/>
                                        </p:tgtEl>
                                      </p:cBhvr>
                                    </p:animEffect>
                                    <p:set>
                                      <p:cBhvr>
                                        <p:cTn id="261"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childTnLst>
        </p:cTn>
      </p:par>
    </p:tnLst>
    <p:bldLst>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Know Your Rights: </a:t>
            </a:r>
            <a:r>
              <a:rPr lang="en-US" sz="3200" dirty="0" smtClean="0">
                <a:solidFill>
                  <a:srgbClr val="F0502D"/>
                </a:solidFill>
                <a:latin typeface="+mj-lt"/>
              </a:rPr>
              <a:t>Main </a:t>
            </a:r>
            <a:r>
              <a:rPr lang="en-US" sz="3200" dirty="0">
                <a:solidFill>
                  <a:srgbClr val="F0502D"/>
                </a:solidFill>
                <a:latin typeface="+mj-lt"/>
              </a:rPr>
              <a:t>Points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OSHA laws protect workers from job hazards. Employers  must provide a safe and healthy workplace, training, and safety equipment.</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Tell your supervisor right away if you’re injured at work! You can’t be fired for reporting work hazards.</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Departments of Labor enforce child labor laws. The Equal Employment Opportunity Commission (EEOC) protects workers from discrimination and harassment at work.</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Child labor laws protect teens from working too long, too late, too early, or in certain dangerous jobs.</a:t>
            </a:r>
          </a:p>
          <a:p>
            <a:pPr>
              <a:buClr>
                <a:schemeClr val="tx2">
                  <a:lumMod val="40000"/>
                  <a:lumOff val="60000"/>
                </a:schemeClr>
              </a:buClr>
              <a:buFont typeface="Wingdings" panose="05000000000000000000" pitchFamily="2" charset="2"/>
              <a:buChar char="§"/>
            </a:pPr>
            <a:r>
              <a:rPr lang="en-US" sz="2400" b="0" dirty="0">
                <a:solidFill>
                  <a:srgbClr val="1F396A"/>
                </a:solidFill>
                <a:latin typeface="+mn-lt"/>
              </a:rPr>
              <a:t>Young people have rights and responsibilities at work.</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47</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6692222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762000"/>
          </a:xfrm>
        </p:spPr>
        <p:txBody>
          <a:bodyPr>
            <a:normAutofit/>
          </a:bodyPr>
          <a:lstStyle/>
          <a:p>
            <a:pPr marL="0" indent="0">
              <a:spcBef>
                <a:spcPts val="0"/>
              </a:spcBef>
              <a:spcAft>
                <a:spcPts val="1200"/>
              </a:spcAft>
              <a:buNone/>
            </a:pPr>
            <a:r>
              <a:rPr lang="en-US" sz="2800" dirty="0" smtClean="0">
                <a:solidFill>
                  <a:schemeClr val="tx2">
                    <a:lumMod val="40000"/>
                    <a:lumOff val="60000"/>
                  </a:schemeClr>
                </a:solidFill>
                <a:latin typeface="+mj-lt"/>
              </a:rPr>
              <a:t>State</a:t>
            </a:r>
            <a:r>
              <a:rPr lang="en-US" sz="2800" i="1" dirty="0" smtClean="0">
                <a:solidFill>
                  <a:schemeClr val="tx2">
                    <a:lumMod val="40000"/>
                    <a:lumOff val="60000"/>
                  </a:schemeClr>
                </a:solidFill>
                <a:latin typeface="+mj-lt"/>
              </a:rPr>
              <a:t> Labor Law Bingo </a:t>
            </a:r>
            <a:r>
              <a:rPr lang="en-US" sz="2800" dirty="0" smtClean="0">
                <a:solidFill>
                  <a:schemeClr val="tx2">
                    <a:lumMod val="40000"/>
                    <a:lumOff val="60000"/>
                  </a:schemeClr>
                </a:solidFill>
                <a:latin typeface="+mj-lt"/>
              </a:rPr>
              <a:t>Game</a:t>
            </a:r>
            <a:endParaRPr lang="en-US" sz="2800" dirty="0">
              <a:solidFill>
                <a:schemeClr val="tx2">
                  <a:lumMod val="40000"/>
                  <a:lumOff val="60000"/>
                </a:schemeClr>
              </a:solidFill>
              <a:latin typeface="+mj-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Know Your Rights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21361387">
            <a:off x="1838836" y="2118523"/>
            <a:ext cx="2956570" cy="3814028"/>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61387">
            <a:off x="1874624" y="2147617"/>
            <a:ext cx="2871425" cy="3715961"/>
          </a:xfrm>
          <a:prstGeom prst="rect">
            <a:avLst/>
          </a:prstGeom>
        </p:spPr>
      </p:pic>
      <p:sp>
        <p:nvSpPr>
          <p:cNvPr id="32" name="Freeform 31"/>
          <p:cNvSpPr/>
          <p:nvPr/>
        </p:nvSpPr>
        <p:spPr>
          <a:xfrm rot="632534">
            <a:off x="4705121" y="2075015"/>
            <a:ext cx="2962362" cy="382150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32534">
            <a:off x="4749134" y="2104757"/>
            <a:ext cx="2877049" cy="3723239"/>
          </a:xfrm>
          <a:prstGeom prst="rect">
            <a:avLst/>
          </a:prstGeom>
        </p:spPr>
      </p:pic>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48</a:t>
            </a:fld>
            <a:endParaRPr lang="en-US" sz="2400" dirty="0" smtClean="0">
              <a:latin typeface="+mn-lt"/>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6339379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Taking Action</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6 </a:t>
            </a:r>
            <a:r>
              <a:rPr lang="en-US" sz="3600" b="0" dirty="0" smtClean="0">
                <a:solidFill>
                  <a:srgbClr val="F0502D"/>
                </a:solidFill>
                <a:latin typeface="Myriad Pro" pitchFamily="34" charset="0"/>
                <a:cs typeface="Arial" pitchFamily="34" charset="0"/>
              </a:rPr>
              <a:t>(and 6</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444500" ty="-762000" sx="78000" sy="78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95250" ty="-127000" sx="92000" sy="9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49</a:t>
            </a:fld>
            <a:endParaRPr lang="en-US" sz="2400" dirty="0" smtClean="0">
              <a:latin typeface="+mn-lt"/>
            </a:endParaRPr>
          </a:p>
        </p:txBody>
      </p:sp>
    </p:spTree>
    <p:extLst>
      <p:ext uri="{BB962C8B-B14F-4D97-AF65-F5344CB8AC3E}">
        <p14:creationId xmlns:p14="http://schemas.microsoft.com/office/powerpoint/2010/main" val="2150843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Job Safety Quiz</a:t>
            </a:r>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says your employer is responsible for providing you with a safe and healthy workplace.</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	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sets limits on how late you can work on a school night if you are under 16.</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True				False</a:t>
            </a: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smtClean="0">
                <a:solidFill>
                  <a:srgbClr val="1F396A"/>
                </a:solidFill>
                <a:latin typeface="+mn-lt"/>
              </a:rPr>
              <a:t>If </a:t>
            </a:r>
            <a:r>
              <a:rPr lang="en-US" sz="2400" b="0" dirty="0">
                <a:solidFill>
                  <a:srgbClr val="1F396A"/>
                </a:solidFill>
                <a:latin typeface="+mn-lt"/>
              </a:rPr>
              <a:t>you are 16 years old you are allowed to drive a car on public streets as part of your job.</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dirty="0">
                <a:solidFill>
                  <a:srgbClr val="1F396A"/>
                </a:solidFill>
                <a:latin typeface="+mj-lt"/>
              </a:rPr>
              <a:t>True</a:t>
            </a:r>
            <a:r>
              <a:rPr lang="en-US" sz="2800" dirty="0">
                <a:solidFill>
                  <a:srgbClr val="1F396A"/>
                </a:solidFill>
                <a:latin typeface="+mj-lt"/>
              </a:rPr>
              <a:t>				</a:t>
            </a:r>
            <a:r>
              <a:rPr lang="en-US" dirty="0">
                <a:solidFill>
                  <a:srgbClr val="1F396A"/>
                </a:solidFill>
                <a:latin typeface="+mj-lt"/>
              </a:rPr>
              <a:t>False</a:t>
            </a: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852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28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56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6332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852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428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rot="600891">
            <a:off x="893762"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Freeform 22"/>
          <p:cNvSpPr/>
          <p:nvPr/>
        </p:nvSpPr>
        <p:spPr>
          <a:xfrm rot="503956">
            <a:off x="870091" y="3755429"/>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4" name="Freeform 23"/>
          <p:cNvSpPr/>
          <p:nvPr/>
        </p:nvSpPr>
        <p:spPr>
          <a:xfrm rot="21275040">
            <a:off x="4541837" y="5291374"/>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a:t>
            </a:fld>
            <a:endParaRPr lang="en-US" sz="2400" dirty="0" smtClean="0">
              <a:latin typeface="+mn-lt"/>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918890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300" fill="hold"/>
                                        <p:tgtEl>
                                          <p:spTgt spid="23"/>
                                        </p:tgtEl>
                                        <p:attrNameLst>
                                          <p:attrName>ppt_w</p:attrName>
                                        </p:attrNameLst>
                                      </p:cBhvr>
                                      <p:tavLst>
                                        <p:tav tm="0">
                                          <p:val>
                                            <p:fltVal val="0"/>
                                          </p:val>
                                        </p:tav>
                                        <p:tav tm="100000">
                                          <p:val>
                                            <p:strVal val="#ppt_w"/>
                                          </p:val>
                                        </p:tav>
                                      </p:tavLst>
                                    </p:anim>
                                    <p:anim calcmode="lin" valueType="num">
                                      <p:cBhvr>
                                        <p:cTn id="54" dur="300" fill="hold"/>
                                        <p:tgtEl>
                                          <p:spTgt spid="23"/>
                                        </p:tgtEl>
                                        <p:attrNameLst>
                                          <p:attrName>ppt_h</p:attrName>
                                        </p:attrNameLst>
                                      </p:cBhvr>
                                      <p:tavLst>
                                        <p:tav tm="0">
                                          <p:val>
                                            <p:fltVal val="0"/>
                                          </p:val>
                                        </p:tav>
                                        <p:tav tm="100000">
                                          <p:val>
                                            <p:strVal val="#ppt_h"/>
                                          </p:val>
                                        </p:tav>
                                      </p:tavLst>
                                    </p:anim>
                                    <p:animEffect transition="in" filter="fade">
                                      <p:cBhvr>
                                        <p:cTn id="55" dur="300"/>
                                        <p:tgtEl>
                                          <p:spTgt spid="2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entr" presetSubtype="0" fill="hold" nodeType="clickEffect">
                                  <p:stCondLst>
                                    <p:cond delay="0"/>
                                  </p:stCondLst>
                                  <p:childTnLst>
                                    <p:set>
                                      <p:cBhvr>
                                        <p:cTn id="59" dur="1" fill="hold">
                                          <p:stCondLst>
                                            <p:cond delay="0"/>
                                          </p:stCondLst>
                                        </p:cTn>
                                        <p:tgtEl>
                                          <p:spTgt spid="118787">
                                            <p:txEl>
                                              <p:pRg st="4" end="4"/>
                                            </p:txEl>
                                          </p:spTgt>
                                        </p:tgtEl>
                                        <p:attrNameLst>
                                          <p:attrName>style.visibility</p:attrName>
                                        </p:attrNameLst>
                                      </p:cBhvr>
                                      <p:to>
                                        <p:strVal val="visible"/>
                                      </p:to>
                                    </p:set>
                                    <p:animEffect transition="in" filter="fade">
                                      <p:cBhvr>
                                        <p:cTn id="60" dur="700"/>
                                        <p:tgtEl>
                                          <p:spTgt spid="118787">
                                            <p:txEl>
                                              <p:pRg st="4" end="4"/>
                                            </p:txEl>
                                          </p:spTgt>
                                        </p:tgtEl>
                                      </p:cBhvr>
                                    </p:animEffect>
                                    <p:anim calcmode="lin" valueType="num">
                                      <p:cBhvr>
                                        <p:cTn id="61"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62" dur="700" fill="hold"/>
                                        <p:tgtEl>
                                          <p:spTgt spid="118787">
                                            <p:txEl>
                                              <p:pRg st="4" end="4"/>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700"/>
                                        <p:tgtEl>
                                          <p:spTgt spid="17"/>
                                        </p:tgtEl>
                                      </p:cBhvr>
                                    </p:animEffect>
                                    <p:anim calcmode="lin" valueType="num">
                                      <p:cBhvr>
                                        <p:cTn id="66" dur="700" fill="hold"/>
                                        <p:tgtEl>
                                          <p:spTgt spid="17"/>
                                        </p:tgtEl>
                                        <p:attrNameLst>
                                          <p:attrName>ppt_x</p:attrName>
                                        </p:attrNameLst>
                                      </p:cBhvr>
                                      <p:tavLst>
                                        <p:tav tm="0">
                                          <p:val>
                                            <p:strVal val="#ppt_x"/>
                                          </p:val>
                                        </p:tav>
                                        <p:tav tm="100000">
                                          <p:val>
                                            <p:strVal val="#ppt_x"/>
                                          </p:val>
                                        </p:tav>
                                      </p:tavLst>
                                    </p:anim>
                                    <p:anim calcmode="lin" valueType="num">
                                      <p:cBhvr>
                                        <p:cTn id="67" dur="700" fill="hold"/>
                                        <p:tgtEl>
                                          <p:spTgt spid="1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700"/>
                                        <p:tgtEl>
                                          <p:spTgt spid="18"/>
                                        </p:tgtEl>
                                      </p:cBhvr>
                                    </p:animEffect>
                                    <p:anim calcmode="lin" valueType="num">
                                      <p:cBhvr>
                                        <p:cTn id="71" dur="700" fill="hold"/>
                                        <p:tgtEl>
                                          <p:spTgt spid="18"/>
                                        </p:tgtEl>
                                        <p:attrNameLst>
                                          <p:attrName>ppt_x</p:attrName>
                                        </p:attrNameLst>
                                      </p:cBhvr>
                                      <p:tavLst>
                                        <p:tav tm="0">
                                          <p:val>
                                            <p:strVal val="#ppt_x"/>
                                          </p:val>
                                        </p:tav>
                                        <p:tav tm="100000">
                                          <p:val>
                                            <p:strVal val="#ppt_x"/>
                                          </p:val>
                                        </p:tav>
                                      </p:tavLst>
                                    </p:anim>
                                    <p:anim calcmode="lin" valueType="num">
                                      <p:cBhvr>
                                        <p:cTn id="72" dur="700" fill="hold"/>
                                        <p:tgtEl>
                                          <p:spTgt spid="1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18787">
                                            <p:txEl>
                                              <p:pRg st="5" end="5"/>
                                            </p:txEl>
                                          </p:spTgt>
                                        </p:tgtEl>
                                        <p:attrNameLst>
                                          <p:attrName>style.visibility</p:attrName>
                                        </p:attrNameLst>
                                      </p:cBhvr>
                                      <p:to>
                                        <p:strVal val="visible"/>
                                      </p:to>
                                    </p:set>
                                    <p:animEffect transition="in" filter="fade">
                                      <p:cBhvr>
                                        <p:cTn id="75" dur="700"/>
                                        <p:tgtEl>
                                          <p:spTgt spid="118787">
                                            <p:txEl>
                                              <p:pRg st="5" end="5"/>
                                            </p:txEl>
                                          </p:spTgt>
                                        </p:tgtEl>
                                      </p:cBhvr>
                                    </p:animEffect>
                                    <p:anim calcmode="lin" valueType="num">
                                      <p:cBhvr>
                                        <p:cTn id="76" dur="700" fill="hold"/>
                                        <p:tgtEl>
                                          <p:spTgt spid="118787">
                                            <p:txEl>
                                              <p:pRg st="5" end="5"/>
                                            </p:txEl>
                                          </p:spTgt>
                                        </p:tgtEl>
                                        <p:attrNameLst>
                                          <p:attrName>ppt_x</p:attrName>
                                        </p:attrNameLst>
                                      </p:cBhvr>
                                      <p:tavLst>
                                        <p:tav tm="0">
                                          <p:val>
                                            <p:strVal val="#ppt_x"/>
                                          </p:val>
                                        </p:tav>
                                        <p:tav tm="100000">
                                          <p:val>
                                            <p:strVal val="#ppt_x"/>
                                          </p:val>
                                        </p:tav>
                                      </p:tavLst>
                                    </p:anim>
                                    <p:anim calcmode="lin" valueType="num">
                                      <p:cBhvr>
                                        <p:cTn id="77" dur="700" fill="hold"/>
                                        <p:tgtEl>
                                          <p:spTgt spid="11878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300" fill="hold"/>
                                        <p:tgtEl>
                                          <p:spTgt spid="24"/>
                                        </p:tgtEl>
                                        <p:attrNameLst>
                                          <p:attrName>ppt_w</p:attrName>
                                        </p:attrNameLst>
                                      </p:cBhvr>
                                      <p:tavLst>
                                        <p:tav tm="0">
                                          <p:val>
                                            <p:fltVal val="0"/>
                                          </p:val>
                                        </p:tav>
                                        <p:tav tm="100000">
                                          <p:val>
                                            <p:strVal val="#ppt_w"/>
                                          </p:val>
                                        </p:tav>
                                      </p:tavLst>
                                    </p:anim>
                                    <p:anim calcmode="lin" valueType="num">
                                      <p:cBhvr>
                                        <p:cTn id="83" dur="300" fill="hold"/>
                                        <p:tgtEl>
                                          <p:spTgt spid="24"/>
                                        </p:tgtEl>
                                        <p:attrNameLst>
                                          <p:attrName>ppt_h</p:attrName>
                                        </p:attrNameLst>
                                      </p:cBhvr>
                                      <p:tavLst>
                                        <p:tav tm="0">
                                          <p:val>
                                            <p:fltVal val="0"/>
                                          </p:val>
                                        </p:tav>
                                        <p:tav tm="100000">
                                          <p:val>
                                            <p:strVal val="#ppt_h"/>
                                          </p:val>
                                        </p:tav>
                                      </p:tavLst>
                                    </p:anim>
                                    <p:animEffect transition="in" filter="fade">
                                      <p:cBhvr>
                                        <p:cTn id="84"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4" grpId="0" animBg="1"/>
      <p:bldP spid="23" grpId="0" animBg="1"/>
      <p:bldP spid="2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How to Approach a Workplace Problem</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marL="0" indent="0">
              <a:lnSpc>
                <a:spcPct val="90000"/>
              </a:lnSpc>
              <a:spcAft>
                <a:spcPct val="30000"/>
              </a:spcAft>
              <a:buClr>
                <a:schemeClr val="tx2">
                  <a:lumMod val="40000"/>
                  <a:lumOff val="60000"/>
                </a:schemeClr>
              </a:buClr>
              <a:buNone/>
            </a:pPr>
            <a:r>
              <a:rPr lang="en-US" sz="2800" dirty="0">
                <a:solidFill>
                  <a:schemeClr val="tx2">
                    <a:lumMod val="40000"/>
                    <a:lumOff val="60000"/>
                  </a:schemeClr>
                </a:solidFill>
                <a:latin typeface="+mn-lt"/>
              </a:rPr>
              <a:t>Steps in Problem Solving</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Define the problem.</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Get advice.</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Choose your goals.</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Know your rights.</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Decide the best way to talk to the supervisor.</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Contact a state or </a:t>
            </a:r>
            <a:r>
              <a:rPr lang="en-US" sz="2400" b="0" dirty="0" smtClean="0">
                <a:solidFill>
                  <a:srgbClr val="1F396A"/>
                </a:solidFill>
                <a:latin typeface="+mn-lt"/>
              </a:rPr>
              <a:t>federal Wage &amp; </a:t>
            </a:r>
            <a:r>
              <a:rPr lang="en-US" sz="2400" b="0" dirty="0">
                <a:solidFill>
                  <a:srgbClr val="1F396A"/>
                </a:solidFill>
                <a:latin typeface="+mn-lt"/>
              </a:rPr>
              <a:t>Hour Division or OSHA for help, if necessary.</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Talk to a teacher, parent, co-worker, or other trusted adult.</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50</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621605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Taking Action: Main Points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Steps </a:t>
            </a:r>
            <a:r>
              <a:rPr lang="en-US" sz="2800" b="0" dirty="0">
                <a:solidFill>
                  <a:srgbClr val="1F396A"/>
                </a:solidFill>
                <a:latin typeface="+mn-lt"/>
              </a:rPr>
              <a:t>for approaching a workplace problem include: defining the problem; getting advice; choosing goals; knowing your rights; talking to your </a:t>
            </a:r>
            <a:r>
              <a:rPr lang="en-US" sz="2800" b="0" dirty="0" smtClean="0">
                <a:solidFill>
                  <a:srgbClr val="1F396A"/>
                </a:solidFill>
                <a:latin typeface="+mn-lt"/>
              </a:rPr>
              <a:t>supervisor.</a:t>
            </a:r>
            <a:endParaRPr lang="en-US" sz="2800" b="0" dirty="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If </a:t>
            </a:r>
            <a:r>
              <a:rPr lang="en-US" sz="2800" b="0" dirty="0">
                <a:solidFill>
                  <a:srgbClr val="1F396A"/>
                </a:solidFill>
                <a:latin typeface="+mn-lt"/>
              </a:rPr>
              <a:t>you don’t feel comfortable talking with your boss, speak with a trusted adult, OSHA, or another </a:t>
            </a:r>
            <a:r>
              <a:rPr lang="en-US" sz="2800" b="0" dirty="0" smtClean="0">
                <a:solidFill>
                  <a:srgbClr val="1F396A"/>
                </a:solidFill>
                <a:latin typeface="+mn-lt"/>
              </a:rPr>
              <a:t>agency.</a:t>
            </a: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Trust </a:t>
            </a:r>
            <a:r>
              <a:rPr lang="en-US" sz="2800" b="0" dirty="0">
                <a:solidFill>
                  <a:srgbClr val="1F396A"/>
                </a:solidFill>
                <a:latin typeface="+mn-lt"/>
              </a:rPr>
              <a:t>your instincts! Don’t be afraid to speak up if you have a problem at work!</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51</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951825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Job Safety </a:t>
            </a:r>
            <a:r>
              <a:rPr lang="en-US" sz="3200" dirty="0" smtClean="0">
                <a:solidFill>
                  <a:srgbClr val="F0502D"/>
                </a:solidFill>
                <a:latin typeface="+mj-lt"/>
              </a:rPr>
              <a:t>Quiz </a:t>
            </a:r>
            <a:r>
              <a:rPr lang="en-US" sz="2400" dirty="0" smtClean="0">
                <a:solidFill>
                  <a:srgbClr val="F0502D"/>
                </a:solidFill>
              </a:rPr>
              <a:t>(continued)</a:t>
            </a:r>
            <a:endParaRPr lang="en-US" sz="2400" dirty="0">
              <a:solidFill>
                <a:srgbClr val="F0502D"/>
              </a:solidFill>
            </a:endParaRPr>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If you are injured on the job, your employer must pay for your medical care</a:t>
            </a:r>
            <a:r>
              <a:rPr lang="en-US" sz="2400" b="0" dirty="0" smtClean="0">
                <a:solidFill>
                  <a:srgbClr val="1F396A"/>
                </a:solidFill>
                <a:latin typeface="Myriad Pro" pitchFamily="34" charset="0"/>
              </a:rPr>
              <a:t>.</a:t>
            </a:r>
          </a:p>
          <a:p>
            <a:pPr marL="0" indent="0">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How </a:t>
            </a:r>
            <a:r>
              <a:rPr lang="en-US" sz="2400" b="0" dirty="0" smtClean="0">
                <a:solidFill>
                  <a:srgbClr val="1F396A"/>
                </a:solidFill>
                <a:latin typeface="Myriad Pro" pitchFamily="34" charset="0"/>
              </a:rPr>
              <a:t>often do teens </a:t>
            </a:r>
            <a:r>
              <a:rPr lang="en-US" sz="2400" b="0" dirty="0">
                <a:solidFill>
                  <a:srgbClr val="1F396A"/>
                </a:solidFill>
                <a:latin typeface="Myriad Pro" pitchFamily="34" charset="0"/>
              </a:rPr>
              <a:t>get injured on the job </a:t>
            </a:r>
            <a:r>
              <a:rPr lang="en-US" sz="2400" b="0" dirty="0" smtClean="0">
                <a:solidFill>
                  <a:srgbClr val="1F396A"/>
                </a:solidFill>
                <a:latin typeface="Myriad Pro" pitchFamily="34" charset="0"/>
              </a:rPr>
              <a:t>in </a:t>
            </a:r>
            <a:r>
              <a:rPr lang="en-US" sz="2400" b="0" dirty="0">
                <a:solidFill>
                  <a:srgbClr val="1F396A"/>
                </a:solidFill>
                <a:latin typeface="Myriad Pro" pitchFamily="34" charset="0"/>
              </a:rPr>
              <a:t>the United States?</a:t>
            </a:r>
          </a:p>
          <a:p>
            <a:pPr marL="347472" indent="-347472">
              <a:lnSpc>
                <a:spcPct val="80000"/>
              </a:lnSpc>
              <a:spcBef>
                <a:spcPts val="12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per day</a:t>
            </a:r>
            <a:r>
              <a:rPr lang="en-US" sz="2800" dirty="0">
                <a:solidFill>
                  <a:srgbClr val="1F396A"/>
                </a:solidFill>
                <a:latin typeface="+mj-lt"/>
              </a:rPr>
              <a:t>		</a:t>
            </a:r>
            <a:r>
              <a:rPr lang="en-US" sz="2800" dirty="0" smtClean="0">
                <a:solidFill>
                  <a:srgbClr val="1F396A"/>
                </a:solidFill>
                <a:latin typeface="+mj-lt"/>
              </a:rPr>
              <a:t>One per hour</a:t>
            </a:r>
            <a:endParaRPr lang="en-US" sz="2800" dirty="0">
              <a:solidFill>
                <a:srgbClr val="1F396A"/>
              </a:solidFill>
              <a:latin typeface="+mj-lt"/>
            </a:endParaRPr>
          </a:p>
          <a:p>
            <a:pPr marL="347472" indent="-347472">
              <a:lnSpc>
                <a:spcPct val="80000"/>
              </a:lnSpc>
              <a:spcBef>
                <a:spcPts val="6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every 9 minutes</a:t>
            </a:r>
            <a:endParaRPr lang="en-US" sz="2800" dirty="0">
              <a:solidFill>
                <a:srgbClr val="1F396A"/>
              </a:solidFill>
              <a:latin typeface="+mj-lt"/>
            </a:endParaRP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756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332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5677" y="4556760"/>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756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332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rot="600891">
            <a:off x="884237"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Freeform 22"/>
          <p:cNvSpPr/>
          <p:nvPr/>
        </p:nvSpPr>
        <p:spPr>
          <a:xfrm rot="503956">
            <a:off x="907080" y="4325125"/>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4"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6</a:t>
            </a:fld>
            <a:endParaRPr lang="en-US" sz="2400" dirty="0" smtClean="0">
              <a:latin typeface="+mn-lt"/>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4886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700"/>
                                        <p:tgtEl>
                                          <p:spTgt spid="17"/>
                                        </p:tgtEl>
                                      </p:cBhvr>
                                    </p:animEffect>
                                    <p:anim calcmode="lin" valueType="num">
                                      <p:cBhvr>
                                        <p:cTn id="52" dur="700" fill="hold"/>
                                        <p:tgtEl>
                                          <p:spTgt spid="17"/>
                                        </p:tgtEl>
                                        <p:attrNameLst>
                                          <p:attrName>ppt_x</p:attrName>
                                        </p:attrNameLst>
                                      </p:cBhvr>
                                      <p:tavLst>
                                        <p:tav tm="0">
                                          <p:val>
                                            <p:strVal val="#ppt_x"/>
                                          </p:val>
                                        </p:tav>
                                        <p:tav tm="100000">
                                          <p:val>
                                            <p:strVal val="#ppt_x"/>
                                          </p:val>
                                        </p:tav>
                                      </p:tavLst>
                                    </p:anim>
                                    <p:anim calcmode="lin" valueType="num">
                                      <p:cBhvr>
                                        <p:cTn id="53" dur="7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18787">
                                            <p:txEl>
                                              <p:pRg st="4" end="4"/>
                                            </p:txEl>
                                          </p:spTgt>
                                        </p:tgtEl>
                                        <p:attrNameLst>
                                          <p:attrName>style.visibility</p:attrName>
                                        </p:attrNameLst>
                                      </p:cBhvr>
                                      <p:to>
                                        <p:strVal val="visible"/>
                                      </p:to>
                                    </p:set>
                                    <p:animEffect transition="in" filter="fade">
                                      <p:cBhvr>
                                        <p:cTn id="56" dur="700"/>
                                        <p:tgtEl>
                                          <p:spTgt spid="118787">
                                            <p:txEl>
                                              <p:pRg st="4" end="4"/>
                                            </p:txEl>
                                          </p:spTgt>
                                        </p:tgtEl>
                                      </p:cBhvr>
                                    </p:animEffect>
                                    <p:anim calcmode="lin" valueType="num">
                                      <p:cBhvr>
                                        <p:cTn id="57"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58" dur="700" fill="hold"/>
                                        <p:tgtEl>
                                          <p:spTgt spid="1187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300" fill="hold"/>
                                        <p:tgtEl>
                                          <p:spTgt spid="23"/>
                                        </p:tgtEl>
                                        <p:attrNameLst>
                                          <p:attrName>ppt_w</p:attrName>
                                        </p:attrNameLst>
                                      </p:cBhvr>
                                      <p:tavLst>
                                        <p:tav tm="0">
                                          <p:val>
                                            <p:fltVal val="0"/>
                                          </p:val>
                                        </p:tav>
                                        <p:tav tm="100000">
                                          <p:val>
                                            <p:strVal val="#ppt_w"/>
                                          </p:val>
                                        </p:tav>
                                      </p:tavLst>
                                    </p:anim>
                                    <p:anim calcmode="lin" valueType="num">
                                      <p:cBhvr>
                                        <p:cTn id="64" dur="300" fill="hold"/>
                                        <p:tgtEl>
                                          <p:spTgt spid="23"/>
                                        </p:tgtEl>
                                        <p:attrNameLst>
                                          <p:attrName>ppt_h</p:attrName>
                                        </p:attrNameLst>
                                      </p:cBhvr>
                                      <p:tavLst>
                                        <p:tav tm="0">
                                          <p:val>
                                            <p:fltVal val="0"/>
                                          </p:val>
                                        </p:tav>
                                        <p:tav tm="100000">
                                          <p:val>
                                            <p:strVal val="#ppt_h"/>
                                          </p:val>
                                        </p:tav>
                                      </p:tavLst>
                                    </p:anim>
                                    <p:animEffect transition="in" filter="fade">
                                      <p:cBhvr>
                                        <p:cTn id="65"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0" grpId="0" animBg="1"/>
      <p:bldP spid="4"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914525" y="1695450"/>
            <a:ext cx="5010150" cy="3800475"/>
          </a:xfrm>
          <a:custGeom>
            <a:avLst/>
            <a:gdLst>
              <a:gd name="connsiteX0" fmla="*/ 38100 w 5038725"/>
              <a:gd name="connsiteY0" fmla="*/ 57150 h 3876675"/>
              <a:gd name="connsiteX1" fmla="*/ 5038725 w 5038725"/>
              <a:gd name="connsiteY1" fmla="*/ 0 h 3876675"/>
              <a:gd name="connsiteX2" fmla="*/ 5019675 w 5038725"/>
              <a:gd name="connsiteY2" fmla="*/ 3857625 h 3876675"/>
              <a:gd name="connsiteX3" fmla="*/ 0 w 5038725"/>
              <a:gd name="connsiteY3" fmla="*/ 3876675 h 3876675"/>
              <a:gd name="connsiteX4" fmla="*/ 38100 w 5038725"/>
              <a:gd name="connsiteY4" fmla="*/ 57150 h 3876675"/>
              <a:gd name="connsiteX0" fmla="*/ 38100 w 5029200"/>
              <a:gd name="connsiteY0" fmla="*/ 0 h 3819525"/>
              <a:gd name="connsiteX1" fmla="*/ 5029200 w 5029200"/>
              <a:gd name="connsiteY1" fmla="*/ 9525 h 3819525"/>
              <a:gd name="connsiteX2" fmla="*/ 5019675 w 5029200"/>
              <a:gd name="connsiteY2" fmla="*/ 3800475 h 3819525"/>
              <a:gd name="connsiteX3" fmla="*/ 0 w 5029200"/>
              <a:gd name="connsiteY3" fmla="*/ 3819525 h 3819525"/>
              <a:gd name="connsiteX4" fmla="*/ 38100 w 5029200"/>
              <a:gd name="connsiteY4" fmla="*/ 0 h 3819525"/>
              <a:gd name="connsiteX0" fmla="*/ 19050 w 5010150"/>
              <a:gd name="connsiteY0" fmla="*/ 0 h 3800475"/>
              <a:gd name="connsiteX1" fmla="*/ 5010150 w 5010150"/>
              <a:gd name="connsiteY1" fmla="*/ 9525 h 3800475"/>
              <a:gd name="connsiteX2" fmla="*/ 5000625 w 5010150"/>
              <a:gd name="connsiteY2" fmla="*/ 3800475 h 3800475"/>
              <a:gd name="connsiteX3" fmla="*/ 0 w 5010150"/>
              <a:gd name="connsiteY3" fmla="*/ 3790950 h 3800475"/>
              <a:gd name="connsiteX4" fmla="*/ 19050 w 5010150"/>
              <a:gd name="connsiteY4" fmla="*/ 0 h 380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150" h="3800475">
                <a:moveTo>
                  <a:pt x="19050" y="0"/>
                </a:moveTo>
                <a:lnTo>
                  <a:pt x="5010150" y="9525"/>
                </a:lnTo>
                <a:lnTo>
                  <a:pt x="5000625" y="3800475"/>
                </a:lnTo>
                <a:lnTo>
                  <a:pt x="0" y="3790950"/>
                </a:lnTo>
                <a:lnTo>
                  <a:pt x="1905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Rectangle 2"/>
          <p:cNvSpPr>
            <a:spLocks noGrp="1" noChangeArrowheads="1"/>
          </p:cNvSpPr>
          <p:nvPr>
            <p:ph type="title" idx="4294967295"/>
          </p:nvPr>
        </p:nvSpPr>
        <p:spPr>
          <a:xfrm>
            <a:off x="457200" y="228600"/>
            <a:ext cx="7783513" cy="979488"/>
          </a:xfrm>
        </p:spPr>
        <p:txBody>
          <a:bodyPr>
            <a:noAutofit/>
          </a:bodyPr>
          <a:lstStyle/>
          <a:p>
            <a:pPr algn="l"/>
            <a:r>
              <a:rPr lang="en-US" sz="3200" dirty="0" smtClean="0">
                <a:solidFill>
                  <a:srgbClr val="F0502D"/>
                </a:solidFill>
                <a:latin typeface="+mj-lt"/>
              </a:rPr>
              <a:t>Why are Young Workers More Likely to be Hurt on the Job?</a:t>
            </a:r>
            <a:endParaRPr lang="en-US" sz="3200" dirty="0">
              <a:solidFill>
                <a:srgbClr val="F0502D"/>
              </a:solidFill>
              <a:latin typeface="+mj-lt"/>
            </a:endParaRPr>
          </a:p>
        </p:txBody>
      </p:sp>
      <p:sp>
        <p:nvSpPr>
          <p:cNvPr id="9220" name="Text Box 4"/>
          <p:cNvSpPr txBox="1">
            <a:spLocks noChangeArrowheads="1"/>
          </p:cNvSpPr>
          <p:nvPr/>
        </p:nvSpPr>
        <p:spPr bwMode="auto">
          <a:xfrm>
            <a:off x="228600" y="5562600"/>
            <a:ext cx="830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3200" dirty="0" smtClean="0">
                <a:solidFill>
                  <a:srgbClr val="1F396A"/>
                </a:solidFill>
                <a:latin typeface="Myriad Pro" pitchFamily="34" charset="0"/>
              </a:rPr>
              <a:t>Video and Discussion</a:t>
            </a:r>
            <a:endParaRPr lang="en-US" sz="3200" dirty="0">
              <a:solidFill>
                <a:srgbClr val="1F396A"/>
              </a:solidFill>
              <a:latin typeface="Myriad Pro" pitchFamily="34" charset="0"/>
            </a:endParaRPr>
          </a:p>
        </p:txBody>
      </p:sp>
      <p:pic>
        <p:nvPicPr>
          <p:cNvPr id="9221"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73263" y="1744898"/>
            <a:ext cx="4872037" cy="3650779"/>
          </a:xfrm>
          <a:prstGeom prst="rect">
            <a:avLst/>
          </a:prstGeom>
          <a:noFill/>
          <a:ln w="9525">
            <a:solidFill>
              <a:srgbClr val="1F396A"/>
            </a:solidFill>
            <a:miter lim="800000"/>
            <a:headEnd/>
            <a:tailEnd/>
          </a:ln>
          <a:extLst>
            <a:ext uri="{909E8E84-426E-40DD-AFC4-6F175D3DCCD1}">
              <a14:hiddenFill xmlns:a14="http://schemas.microsoft.com/office/drawing/2010/main">
                <a:solidFill>
                  <a:srgbClr val="FFFFFF"/>
                </a:solidFill>
              </a14:hiddenFill>
            </a:ext>
          </a:extLst>
        </p:spPr>
      </p:pic>
      <p:sp>
        <p:nvSpPr>
          <p:cNvPr id="10" name="Freeform 9"/>
          <p:cNvSpPr/>
          <p:nvPr/>
        </p:nvSpPr>
        <p:spPr>
          <a:xfrm>
            <a:off x="628651" y="1309687"/>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7</a:t>
            </a:fld>
            <a:endParaRPr lang="en-US" sz="2400" dirty="0" smtClean="0">
              <a:latin typeface="+mn-lt"/>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654810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Examples of Teen 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Jack from </a:t>
            </a:r>
            <a:r>
              <a:rPr lang="en-US" sz="1600" dirty="0">
                <a:solidFill>
                  <a:srgbClr val="1F396A"/>
                </a:solidFill>
                <a:latin typeface="Myriad Pro" pitchFamily="34" charset="0"/>
              </a:rPr>
              <a:t>getting hurt?</a:t>
            </a: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Jack’s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Fast </a:t>
            </a:r>
            <a:r>
              <a:rPr lang="en-US" sz="1600" dirty="0">
                <a:solidFill>
                  <a:srgbClr val="1F396A"/>
                </a:solidFill>
                <a:latin typeface="Myriad Pro" pitchFamily="34" charset="0"/>
              </a:rPr>
              <a:t>food </a:t>
            </a:r>
            <a:r>
              <a:rPr lang="en-US" sz="1600" dirty="0" smtClean="0">
                <a:solidFill>
                  <a:srgbClr val="1F396A"/>
                </a:solidFill>
                <a:latin typeface="Myriad Pro" pitchFamily="34" charset="0"/>
              </a:rPr>
              <a:t>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Greasy, slippery floors</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Injured tailbone</a:t>
            </a:r>
            <a:endParaRPr lang="en-US" sz="1600" dirty="0">
              <a:solidFill>
                <a:srgbClr val="1F396A"/>
              </a:solidFill>
              <a:latin typeface="Myriad Pro" pitchFamily="34" charset="0"/>
            </a:endParaRPr>
          </a:p>
        </p:txBody>
      </p:sp>
      <p:pic>
        <p:nvPicPr>
          <p:cNvPr id="10249" name="Picture 1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1250" y="1397556"/>
            <a:ext cx="3784599" cy="489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a:solidFill>
                  <a:schemeClr val="bg1"/>
                </a:solidFill>
                <a:latin typeface="Felt Tip Roman" pitchFamily="2" charset="0"/>
                <a:ea typeface="+mj-ea"/>
                <a:cs typeface="+mj-cs"/>
              </a:rPr>
              <a:t>Jack’s Story</a:t>
            </a:r>
          </a:p>
        </p:txBody>
      </p:sp>
      <p:sp>
        <p:nvSpPr>
          <p:cNvPr id="16"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8</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772854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Antonio from being injured?</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Antonio’s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Construction helper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Unguarded chimney hole (on an unfinished roof)</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Broken back</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Antonio’s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9</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05405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riad">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1181</TotalTime>
  <Words>2219</Words>
  <Application>Microsoft Office PowerPoint</Application>
  <PresentationFormat>On-screen Show (4:3)</PresentationFormat>
  <Paragraphs>464</Paragraphs>
  <Slides>51</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9" baseType="lpstr">
      <vt:lpstr>Arial</vt:lpstr>
      <vt:lpstr>Myriad Pro</vt:lpstr>
      <vt:lpstr>Myriad Pro Light</vt:lpstr>
      <vt:lpstr>Wingdings</vt:lpstr>
      <vt:lpstr>Felt Tip Roman</vt:lpstr>
      <vt:lpstr>Calibri</vt:lpstr>
      <vt:lpstr>Office Theme</vt:lpstr>
      <vt:lpstr>Worksheet</vt:lpstr>
      <vt:lpstr>PowerPoint Presentation</vt:lpstr>
      <vt:lpstr>Introduction to Young Worker Injuries</vt:lpstr>
      <vt:lpstr>You will learn about</vt:lpstr>
      <vt:lpstr>What is Your Experience With Work?</vt:lpstr>
      <vt:lpstr>Job Safety Quiz</vt:lpstr>
      <vt:lpstr>Job Safety Quiz (continued)</vt:lpstr>
      <vt:lpstr>Why are Young Workers More Likely to be Hurt on the Job?</vt:lpstr>
      <vt:lpstr>Examples of Teen Work Injuries</vt:lpstr>
      <vt:lpstr>Teen Work Injuries</vt:lpstr>
      <vt:lpstr>Teen Work Injuries</vt:lpstr>
      <vt:lpstr>Teen Work Injuries</vt:lpstr>
      <vt:lpstr>Teen Work Injuries</vt:lpstr>
      <vt:lpstr>Teen Work Injuries</vt:lpstr>
      <vt:lpstr>Teen Work Injuries</vt:lpstr>
      <vt:lpstr>Teen Work Injuries</vt:lpstr>
      <vt:lpstr>Teen Worker Injury Statistics</vt:lpstr>
      <vt:lpstr>Teen Worker Statistics</vt:lpstr>
      <vt:lpstr>Teen Worker Injury Statistics</vt:lpstr>
      <vt:lpstr>Key Points of the Curriculum </vt:lpstr>
      <vt:lpstr>Finding Hazards</vt:lpstr>
      <vt:lpstr>Job Hazards</vt:lpstr>
      <vt:lpstr>Job Hazards (continued)</vt:lpstr>
      <vt:lpstr>Find The Hazards:  Fast Food Restaurant</vt:lpstr>
      <vt:lpstr>Find The Hazards:  Grocery Store</vt:lpstr>
      <vt:lpstr>Find The Hazards:  Office</vt:lpstr>
      <vt:lpstr>Find The Hazards:  Gas Station</vt:lpstr>
      <vt:lpstr>Hazard Mapping Activity</vt:lpstr>
      <vt:lpstr>Finding Hazards: Main Points</vt:lpstr>
      <vt:lpstr>Making the Job Safer</vt:lpstr>
      <vt:lpstr>Controlling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Making the Job Safer: Main Points</vt:lpstr>
      <vt:lpstr>Emergencies at Work</vt:lpstr>
      <vt:lpstr>Emergencies at Work</vt:lpstr>
      <vt:lpstr>Emergencies at Work</vt:lpstr>
      <vt:lpstr>Emergency Action Plans</vt:lpstr>
      <vt:lpstr>Know Your Rights and Responsibilities</vt:lpstr>
      <vt:lpstr>Know Your Rights: Quiz Game</vt:lpstr>
      <vt:lpstr>Know Your Rights: Main Points</vt:lpstr>
      <vt:lpstr>Know Your Rights</vt:lpstr>
      <vt:lpstr>Taking Action</vt:lpstr>
      <vt:lpstr>How to Approach a Workplace Problem</vt:lpstr>
      <vt:lpstr>Taking Action: Main Points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dc:creator>
  <cp:lastModifiedBy>CDC User</cp:lastModifiedBy>
  <cp:revision>142</cp:revision>
  <dcterms:created xsi:type="dcterms:W3CDTF">2012-07-25T23:11:02Z</dcterms:created>
  <dcterms:modified xsi:type="dcterms:W3CDTF">2015-03-11T14:47:32Z</dcterms:modified>
</cp:coreProperties>
</file>