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Know your Risk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1029" name="Rectangle 49"/>
          <p:cNvSpPr>
            <a:spLocks noChangeArrowheads="1"/>
          </p:cNvSpPr>
          <p:nvPr/>
        </p:nvSpPr>
        <p:spPr bwMode="auto">
          <a:xfrm>
            <a:off x="3810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4800" y="60198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914400" y="2362200"/>
          <a:ext cx="7229475" cy="367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7229551" imgH="3676802" progId="Excel.Sheet.8">
                  <p:embed/>
                </p:oleObj>
              </mc:Choice>
              <mc:Fallback>
                <p:oleObj name="Worksheet" r:id="rId3" imgW="7229551" imgH="3676802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7229475" cy="367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887413" y="1271900"/>
            <a:ext cx="66563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Gill Sans MT" pitchFamily="34" charset="0"/>
              </a:rPr>
              <a:t>In 2007–2008, the [facility name] operating room staff made up </a:t>
            </a:r>
            <a:r>
              <a:rPr lang="en-US" sz="2000" b="1" dirty="0">
                <a:latin typeface="Gill Sans MT" pitchFamily="34" charset="0"/>
              </a:rPr>
              <a:t>5% of the overall</a:t>
            </a:r>
            <a:r>
              <a:rPr lang="en-US" sz="2000" dirty="0">
                <a:latin typeface="Gill Sans MT" pitchFamily="34" charset="0"/>
              </a:rPr>
              <a:t> [facility name] workforce, but accounted for </a:t>
            </a:r>
            <a:r>
              <a:rPr lang="en-US" sz="2000" b="1" dirty="0">
                <a:latin typeface="Gill Sans MT" pitchFamily="34" charset="0"/>
              </a:rPr>
              <a:t>26% of reported sharps injuries.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49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Default Design</vt:lpstr>
      <vt:lpstr>Worksheet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