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2" d="100"/>
          <a:sy n="102" d="100"/>
        </p:scale>
        <p:origin x="1200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.xlsx"/><Relationship Id="rId1" Type="http://schemas.openxmlformats.org/officeDocument/2006/relationships/themeOverride" Target="../theme/themeOverrid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122334455667795"/>
          <c:y val="0.23347107438016529"/>
          <c:w val="0.87429854096520754"/>
          <c:h val="0.5619834710743806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Example of exposure percentages - calculate by dividing number of exposures per occupation by total number of exposures</c:v>
                </c:pt>
              </c:strCache>
            </c:strRef>
          </c:tx>
          <c:spPr>
            <a:solidFill>
              <a:schemeClr val="accent1"/>
            </a:solidFill>
            <a:ln w="12670">
              <a:solidFill>
                <a:schemeClr val="tx1"/>
              </a:solidFill>
              <a:prstDash val="solid"/>
            </a:ln>
          </c:spPr>
          <c:invertIfNegative val="0"/>
          <c:dPt>
            <c:idx val="0"/>
            <c:invertIfNegative val="0"/>
            <c:bubble3D val="0"/>
            <c:spPr>
              <a:solidFill>
                <a:srgbClr val="0000FF"/>
              </a:solidFill>
              <a:ln w="12670">
                <a:solidFill>
                  <a:schemeClr val="tx1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0-52A6-4F11-8A57-0A4B163E4AF8}"/>
              </c:ext>
            </c:extLst>
          </c:dPt>
          <c:dPt>
            <c:idx val="1"/>
            <c:invertIfNegative val="0"/>
            <c:bubble3D val="0"/>
            <c:spPr>
              <a:solidFill>
                <a:srgbClr val="FFFF00"/>
              </a:solidFill>
              <a:ln w="12670">
                <a:solidFill>
                  <a:schemeClr val="tx1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1-52A6-4F11-8A57-0A4B163E4AF8}"/>
              </c:ext>
            </c:extLst>
          </c:dPt>
          <c:dPt>
            <c:idx val="2"/>
            <c:invertIfNegative val="0"/>
            <c:bubble3D val="0"/>
            <c:spPr>
              <a:solidFill>
                <a:srgbClr val="FF0000"/>
              </a:solidFill>
              <a:ln w="12670">
                <a:solidFill>
                  <a:schemeClr val="tx1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2-52A6-4F11-8A57-0A4B163E4AF8}"/>
              </c:ext>
            </c:extLst>
          </c:dPt>
          <c:dPt>
            <c:idx val="3"/>
            <c:invertIfNegative val="0"/>
            <c:bubble3D val="0"/>
            <c:spPr>
              <a:solidFill>
                <a:srgbClr val="339966"/>
              </a:solidFill>
              <a:ln w="12670">
                <a:solidFill>
                  <a:schemeClr val="tx1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3-52A6-4F11-8A57-0A4B163E4AF8}"/>
              </c:ext>
            </c:extLst>
          </c:dPt>
          <c:dLbls>
            <c:dLbl>
              <c:idx val="0"/>
              <c:layout>
                <c:manualLayout>
                  <c:x val="5.1162307304221974E-4"/>
                  <c:y val="-2.3688463403839472E-2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19</a:t>
                    </a:r>
                  </a:p>
                </c:rich>
              </c:tx>
              <c:dLblPos val="outEnd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52A6-4F11-8A57-0A4B163E4AF8}"/>
                </c:ext>
              </c:extLst>
            </c:dLbl>
            <c:dLbl>
              <c:idx val="1"/>
              <c:layout>
                <c:manualLayout>
                  <c:x val="1.1047089830515963E-3"/>
                  <c:y val="-2.5800503305687474E-2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8</a:t>
                    </a:r>
                  </a:p>
                </c:rich>
              </c:tx>
              <c:dLblPos val="outEnd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52A6-4F11-8A57-0A4B163E4AF8}"/>
                </c:ext>
              </c:extLst>
            </c:dLbl>
            <c:dLbl>
              <c:idx val="2"/>
              <c:layout>
                <c:manualLayout>
                  <c:x val="1.3291624217528313E-3"/>
                  <c:y val="-2.9335826289490212E-2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1</a:t>
                    </a:r>
                  </a:p>
                </c:rich>
              </c:tx>
              <c:dLblPos val="outEnd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52A6-4F11-8A57-0A4B163E4AF8}"/>
                </c:ext>
              </c:extLst>
            </c:dLbl>
            <c:dLbl>
              <c:idx val="3"/>
              <c:layout>
                <c:manualLayout>
                  <c:x val="-1.0595673159043972E-3"/>
                  <c:y val="-3.0529643131802047E-2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16</a:t>
                    </a:r>
                  </a:p>
                </c:rich>
              </c:tx>
              <c:dLblPos val="outEnd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52A6-4F11-8A57-0A4B163E4AF8}"/>
                </c:ext>
              </c:extLst>
            </c:dLbl>
            <c:dLbl>
              <c:idx val="4"/>
              <c:layout>
                <c:manualLayout>
                  <c:x val="-1.5888158615628195E-3"/>
                  <c:y val="-2.9060513229079255E-2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3</a:t>
                    </a:r>
                  </a:p>
                </c:rich>
              </c:tx>
              <c:dLblPos val="outEnd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4-52A6-4F11-8A57-0A4B163E4AF8}"/>
                </c:ext>
              </c:extLst>
            </c:dLbl>
            <c:spPr>
              <a:noFill/>
              <a:ln w="25339">
                <a:noFill/>
              </a:ln>
            </c:spPr>
            <c:txPr>
              <a:bodyPr/>
              <a:lstStyle/>
              <a:p>
                <a:pPr>
                  <a:defRPr sz="1397" b="0" i="0" u="none" strike="noStrike" baseline="0">
                    <a:solidFill>
                      <a:schemeClr val="tx1"/>
                    </a:solidFill>
                    <a:latin typeface="Gill Sans MT"/>
                    <a:ea typeface="Gill Sans MT"/>
                    <a:cs typeface="Gill Sans MT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Sheet1!$A$2:$A$6</c:f>
              <c:strCache>
                <c:ptCount val="5"/>
                <c:pt idx="0">
                  <c:v>Surgical tech</c:v>
                </c:pt>
                <c:pt idx="1">
                  <c:v>RN</c:v>
                </c:pt>
                <c:pt idx="2">
                  <c:v>Anesthesia tech</c:v>
                </c:pt>
                <c:pt idx="3">
                  <c:v>Physician</c:v>
                </c:pt>
                <c:pt idx="4">
                  <c:v>Student       (Surgical tech)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41</c:v>
                </c:pt>
                <c:pt idx="1">
                  <c:v>18</c:v>
                </c:pt>
                <c:pt idx="2">
                  <c:v>2</c:v>
                </c:pt>
                <c:pt idx="3">
                  <c:v>34</c:v>
                </c:pt>
                <c:pt idx="4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52A6-4F11-8A57-0A4B163E4AF8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95830784"/>
        <c:axId val="95832320"/>
      </c:barChart>
      <c:catAx>
        <c:axId val="9583078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67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397" b="0" i="0" u="none" strike="noStrike" baseline="0">
                <a:solidFill>
                  <a:schemeClr val="tx1"/>
                </a:solidFill>
                <a:latin typeface="Gill Sans MT"/>
                <a:ea typeface="Gill Sans MT"/>
                <a:cs typeface="Gill Sans MT"/>
              </a:defRPr>
            </a:pPr>
            <a:endParaRPr lang="en-US"/>
          </a:p>
        </c:txPr>
        <c:crossAx val="9583232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95832320"/>
        <c:scaling>
          <c:orientation val="minMax"/>
        </c:scaling>
        <c:delete val="0"/>
        <c:axPos val="l"/>
        <c:title>
          <c:tx>
            <c:rich>
              <a:bodyPr/>
              <a:lstStyle/>
              <a:p>
                <a:pPr>
                  <a:defRPr sz="1596" b="0" i="0" u="none" strike="noStrike" baseline="0">
                    <a:solidFill>
                      <a:schemeClr val="tx1"/>
                    </a:solidFill>
                    <a:latin typeface="Gill Sans MT"/>
                    <a:ea typeface="Gill Sans MT"/>
                    <a:cs typeface="Gill Sans MT"/>
                  </a:defRPr>
                </a:pPr>
                <a:r>
                  <a:rPr lang="en-US" dirty="0"/>
                  <a:t>Percentage of </a:t>
                </a:r>
                <a:r>
                  <a:rPr lang="en-US" dirty="0" smtClean="0"/>
                  <a:t>exposures</a:t>
                </a:r>
                <a:endParaRPr lang="en-US" dirty="0"/>
              </a:p>
            </c:rich>
          </c:tx>
          <c:layout>
            <c:manualLayout>
              <c:xMode val="edge"/>
              <c:yMode val="edge"/>
              <c:x val="0"/>
              <c:y val="0.28925619834710742"/>
            </c:manualLayout>
          </c:layout>
          <c:overlay val="0"/>
          <c:spPr>
            <a:noFill/>
            <a:ln w="25339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67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397" b="0" i="0" u="none" strike="noStrike" baseline="0">
                <a:solidFill>
                  <a:schemeClr val="tx1"/>
                </a:solidFill>
                <a:latin typeface="Gill Sans MT"/>
                <a:ea typeface="Gill Sans MT"/>
                <a:cs typeface="Gill Sans MT"/>
              </a:defRPr>
            </a:pPr>
            <a:endParaRPr lang="en-US"/>
          </a:p>
        </c:txPr>
        <c:crossAx val="95830784"/>
        <c:crosses val="autoZero"/>
        <c:crossBetween val="between"/>
      </c:valAx>
      <c:spPr>
        <a:noFill/>
        <a:ln w="25339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397" b="0" i="0" u="none" strike="noStrike" baseline="0">
          <a:solidFill>
            <a:schemeClr val="tx1"/>
          </a:solidFill>
          <a:latin typeface="Gill Sans MT"/>
          <a:ea typeface="Gill Sans MT"/>
          <a:cs typeface="Gill Sans MT"/>
        </a:defRPr>
      </a:pPr>
      <a:endParaRPr lang="en-US"/>
    </a:p>
  </c:txPr>
  <c:externalData r:id="rId2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099F63-4D18-4135-849B-4ABDABEECDE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Know your Risk.jpg"/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BD89CC84-6B8E-440A-8484-12BFFBC61F3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11" name="Picture 10" descr="logo.jpg"/>
          <p:cNvPicPr>
            <a:picLocks noChangeAspect="1"/>
          </p:cNvPicPr>
          <p:nvPr userDrawn="1"/>
        </p:nvPicPr>
        <p:blipFill>
          <a:blip r:embed="rId4" cstate="print"/>
          <a:srcRect t="9196" r="3571" b="8036"/>
          <a:stretch>
            <a:fillRect/>
          </a:stretch>
        </p:blipFill>
        <p:spPr>
          <a:xfrm>
            <a:off x="219076" y="152400"/>
            <a:ext cx="1983036" cy="6858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9" name="Object 3"/>
          <p:cNvGraphicFramePr>
            <a:graphicFrameLocks noGrp="1" noChangeAspect="1"/>
          </p:cNvGraphicFramePr>
          <p:nvPr>
            <p:ph type="chart" idx="1"/>
          </p:nvPr>
        </p:nvGraphicFramePr>
        <p:xfrm>
          <a:off x="322263" y="1111250"/>
          <a:ext cx="8459787" cy="45926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5" name="Text Box 46"/>
          <p:cNvSpPr txBox="1">
            <a:spLocks noChangeArrowheads="1"/>
          </p:cNvSpPr>
          <p:nvPr/>
        </p:nvSpPr>
        <p:spPr bwMode="auto">
          <a:xfrm>
            <a:off x="2369250" y="2265738"/>
            <a:ext cx="3641725" cy="615553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1440" tIns="91440" rIns="91440" bIns="91440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i="1" dirty="0">
                <a:latin typeface="Gill Sans MT" pitchFamily="34" charset="0"/>
              </a:rPr>
              <a:t>provide specific n-sizes for each type of exposure (delete this text box and the arrows)</a:t>
            </a:r>
          </a:p>
        </p:txBody>
      </p:sp>
      <p:sp>
        <p:nvSpPr>
          <p:cNvPr id="16" name="Line 47"/>
          <p:cNvSpPr>
            <a:spLocks noChangeShapeType="1"/>
          </p:cNvSpPr>
          <p:nvPr/>
        </p:nvSpPr>
        <p:spPr bwMode="auto">
          <a:xfrm flipH="1">
            <a:off x="3493199" y="2914650"/>
            <a:ext cx="2475" cy="40466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square" lIns="0" tIns="0" rIns="0" bIns="0">
            <a:spAutoFit/>
          </a:bodyPr>
          <a:lstStyle/>
          <a:p>
            <a:endParaRPr lang="en-US"/>
          </a:p>
        </p:txBody>
      </p:sp>
      <p:sp>
        <p:nvSpPr>
          <p:cNvPr id="17" name="Line 48"/>
          <p:cNvSpPr>
            <a:spLocks noChangeShapeType="1"/>
          </p:cNvSpPr>
          <p:nvPr/>
        </p:nvSpPr>
        <p:spPr bwMode="auto">
          <a:xfrm>
            <a:off x="4985385" y="2914650"/>
            <a:ext cx="0" cy="128206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square" lIns="0" tIns="0" rIns="0" bIns="0">
            <a:spAutoFit/>
          </a:bodyPr>
          <a:lstStyle/>
          <a:p>
            <a:endParaRPr lang="en-US"/>
          </a:p>
        </p:txBody>
      </p:sp>
      <p:sp>
        <p:nvSpPr>
          <p:cNvPr id="3076" name="Text Box 36"/>
          <p:cNvSpPr txBox="1">
            <a:spLocks noChangeArrowheads="1"/>
          </p:cNvSpPr>
          <p:nvPr/>
        </p:nvSpPr>
        <p:spPr bwMode="auto">
          <a:xfrm>
            <a:off x="4724400" y="6553200"/>
            <a:ext cx="4321175" cy="2159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ctr"/>
            <a:r>
              <a:rPr lang="en-US" sz="1400" dirty="0">
                <a:solidFill>
                  <a:srgbClr val="25408F"/>
                </a:solidFill>
                <a:latin typeface="Gill Sans MT" pitchFamily="34" charset="0"/>
              </a:rPr>
              <a:t>For more information contact [insert name]: ext. 9999</a:t>
            </a:r>
          </a:p>
        </p:txBody>
      </p:sp>
      <p:sp>
        <p:nvSpPr>
          <p:cNvPr id="3077" name="Rectangle 37"/>
          <p:cNvSpPr>
            <a:spLocks noChangeArrowheads="1"/>
          </p:cNvSpPr>
          <p:nvPr/>
        </p:nvSpPr>
        <p:spPr bwMode="auto">
          <a:xfrm>
            <a:off x="1357398" y="5333382"/>
            <a:ext cx="5726796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spAutoFit/>
          </a:bodyPr>
          <a:lstStyle/>
          <a:p>
            <a:pPr algn="ctr"/>
            <a:r>
              <a:rPr lang="en-US" sz="1600" dirty="0">
                <a:latin typeface="Gill Sans MT" pitchFamily="34" charset="0"/>
              </a:rPr>
              <a:t>Reported OR Occurrences: </a:t>
            </a:r>
            <a:r>
              <a:rPr lang="en-US" sz="1600" i="1" dirty="0">
                <a:latin typeface="Gill Sans MT" pitchFamily="34" charset="0"/>
              </a:rPr>
              <a:t>[insert months range (e.g., Jan – Nov ’08)]</a:t>
            </a:r>
          </a:p>
        </p:txBody>
      </p:sp>
      <p:sp>
        <p:nvSpPr>
          <p:cNvPr id="3081" name="Rectangle 47"/>
          <p:cNvSpPr>
            <a:spLocks noChangeArrowheads="1"/>
          </p:cNvSpPr>
          <p:nvPr/>
        </p:nvSpPr>
        <p:spPr bwMode="auto">
          <a:xfrm>
            <a:off x="5410251" y="1895040"/>
            <a:ext cx="3203575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i="1" dirty="0">
                <a:latin typeface="Gill Sans MT" pitchFamily="34" charset="0"/>
              </a:rPr>
              <a:t>N = [insert total number of exposures]</a:t>
            </a:r>
          </a:p>
        </p:txBody>
      </p:sp>
      <p:sp>
        <p:nvSpPr>
          <p:cNvPr id="3082" name="Rectangle 49"/>
          <p:cNvSpPr>
            <a:spLocks noChangeArrowheads="1"/>
          </p:cNvSpPr>
          <p:nvPr/>
        </p:nvSpPr>
        <p:spPr bwMode="auto">
          <a:xfrm>
            <a:off x="304800" y="6321425"/>
            <a:ext cx="1698625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 i="1">
                <a:latin typeface="Gill Sans MT" pitchFamily="34" charset="0"/>
              </a:rPr>
              <a:t>Insert facility logo here</a:t>
            </a:r>
          </a:p>
        </p:txBody>
      </p:sp>
      <p:sp>
        <p:nvSpPr>
          <p:cNvPr id="51" name="Rectangle 50"/>
          <p:cNvSpPr/>
          <p:nvPr/>
        </p:nvSpPr>
        <p:spPr>
          <a:xfrm>
            <a:off x="228600" y="6096000"/>
            <a:ext cx="1905000" cy="762000"/>
          </a:xfrm>
          <a:prstGeom prst="rect">
            <a:avLst/>
          </a:prstGeom>
          <a:noFill/>
          <a:ln w="12700">
            <a:solidFill>
              <a:srgbClr val="D9E01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3117034" y="1434784"/>
            <a:ext cx="310501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b="1" dirty="0" smtClean="0">
                <a:solidFill>
                  <a:srgbClr val="25408F"/>
                </a:solidFill>
                <a:latin typeface="Gill Sans MT" pitchFamily="34" charset="0"/>
              </a:rPr>
              <a:t>Exposure by Occupation</a:t>
            </a:r>
            <a:endParaRPr lang="en-US" sz="2000" b="1" dirty="0">
              <a:solidFill>
                <a:srgbClr val="25408F"/>
              </a:solidFill>
              <a:latin typeface="Gill Sans MT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Override1.xml><?xml version="1.0" encoding="utf-8"?>
<a:themeOverride xmlns:a="http://schemas.openxmlformats.org/drawingml/2006/main">
  <a:clrScheme name="1_Default Design 1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  <a:fontScheme name="1_Default Design">
    <a:majorFont>
      <a:latin typeface="Arial"/>
      <a:ea typeface=""/>
      <a:cs typeface=""/>
    </a:majorFont>
    <a:minorFont>
      <a:latin typeface="Arial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753</TotalTime>
  <Words>68</Words>
  <Application>Microsoft Office PowerPoint</Application>
  <PresentationFormat>On-screen Show (4:3)</PresentationFormat>
  <Paragraphs>12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Gill Sans MT</vt:lpstr>
      <vt:lpstr>Default Design</vt:lpstr>
      <vt:lpstr>PowerPoint Presentation</vt:lpstr>
    </vt:vector>
  </TitlesOfParts>
  <Company>ITSO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Stop Sticks-slide-template_8-17_yellow</dc:title>
  <dc:creator>hul6</dc:creator>
  <dc:description/>
  <cp:lastModifiedBy>Novicki, Emily (CDC/NIOSH/OD)</cp:lastModifiedBy>
  <cp:revision>86</cp:revision>
  <dcterms:created xsi:type="dcterms:W3CDTF">2009-04-22T19:37:23Z</dcterms:created>
  <dcterms:modified xsi:type="dcterms:W3CDTF">2019-05-15T21:17:39Z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">
    <vt:lpwstr>Stop Sticks-slide-template_8-17_yellow</vt:lpwstr>
  </property>
  <property fmtid="{D5CDD505-2E9C-101B-9397-08002B2CF9AE}" pid="3" name="SlideDescription">
    <vt:lpwstr/>
  </property>
</Properties>
</file>