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42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Fast facts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2052" name="Rectangle 49"/>
          <p:cNvSpPr>
            <a:spLocks noChangeArrowheads="1"/>
          </p:cNvSpPr>
          <p:nvPr/>
        </p:nvSpPr>
        <p:spPr bwMode="auto">
          <a:xfrm>
            <a:off x="304800" y="63214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28600" y="60960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457200" y="1219200"/>
            <a:ext cx="8382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25408F"/>
                </a:solidFill>
                <a:latin typeface="Gill Sans MT" pitchFamily="34" charset="0"/>
              </a:rPr>
              <a:t>Did you </a:t>
            </a:r>
            <a:r>
              <a:rPr lang="en-US" sz="3600" b="1" dirty="0" smtClean="0">
                <a:solidFill>
                  <a:srgbClr val="25408F"/>
                </a:solidFill>
                <a:latin typeface="Gill Sans MT" pitchFamily="34" charset="0"/>
              </a:rPr>
              <a:t>know?</a:t>
            </a:r>
            <a:endParaRPr lang="en-US" sz="3600" b="1" dirty="0">
              <a:solidFill>
                <a:srgbClr val="25408F"/>
              </a:solidFill>
              <a:latin typeface="Gill Sans MT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3000" dirty="0" smtClean="0">
                <a:latin typeface="Gill Sans MT" pitchFamily="34" charset="0"/>
              </a:rPr>
              <a:t>That </a:t>
            </a:r>
            <a:r>
              <a:rPr lang="en-US" sz="3000" dirty="0" err="1" smtClean="0">
                <a:latin typeface="Gill Sans MT" pitchFamily="34" charset="0"/>
              </a:rPr>
              <a:t>bloodborne</a:t>
            </a:r>
            <a:r>
              <a:rPr lang="en-US" sz="3000" dirty="0" smtClean="0">
                <a:latin typeface="Gill Sans MT" pitchFamily="34" charset="0"/>
              </a:rPr>
              <a:t> </a:t>
            </a:r>
            <a:r>
              <a:rPr lang="en-US" sz="3000" dirty="0">
                <a:latin typeface="Gill Sans MT" pitchFamily="34" charset="0"/>
              </a:rPr>
              <a:t>pathogens (BBP) exposure risk </a:t>
            </a:r>
            <a:r>
              <a:rPr lang="en-US" sz="3000" dirty="0" smtClean="0">
                <a:latin typeface="Gill Sans MT" pitchFamily="34" charset="0"/>
              </a:rPr>
              <a:t>factors include:</a:t>
            </a:r>
            <a:endParaRPr lang="en-US" sz="3000" dirty="0">
              <a:latin typeface="Gill Sans MT" pitchFamily="34" charset="0"/>
            </a:endParaRPr>
          </a:p>
          <a:p>
            <a:pPr marL="548640" lvl="1" indent="-365125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>
                <a:latin typeface="Gill Sans MT" pitchFamily="34" charset="0"/>
              </a:rPr>
              <a:t>The BBP involved</a:t>
            </a:r>
          </a:p>
          <a:p>
            <a:pPr marL="548640" lvl="1" indent="-365125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>
                <a:latin typeface="Gill Sans MT" pitchFamily="34" charset="0"/>
              </a:rPr>
              <a:t>Depth of the wound</a:t>
            </a:r>
          </a:p>
          <a:p>
            <a:pPr marL="548640" lvl="1" indent="-365125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>
                <a:latin typeface="Gill Sans MT" pitchFamily="34" charset="0"/>
              </a:rPr>
              <a:t>Viral load of the source patient</a:t>
            </a:r>
          </a:p>
          <a:p>
            <a:pPr marL="548640" lvl="1" indent="-365125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>
                <a:latin typeface="Gill Sans MT" pitchFamily="34" charset="0"/>
              </a:rPr>
              <a:t>Amount of blood/body fluid involved</a:t>
            </a:r>
          </a:p>
          <a:p>
            <a:pPr marL="548640" lvl="1" indent="-365125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000" dirty="0">
                <a:latin typeface="Gill Sans MT" pitchFamily="34" charset="0"/>
              </a:rPr>
              <a:t>Type of exposure (e.g., </a:t>
            </a:r>
            <a:r>
              <a:rPr lang="en-US" sz="3000" dirty="0" err="1">
                <a:latin typeface="Gill Sans MT" pitchFamily="34" charset="0"/>
              </a:rPr>
              <a:t>needlestick</a:t>
            </a:r>
            <a:r>
              <a:rPr lang="en-US" sz="3000" dirty="0">
                <a:latin typeface="Gill Sans MT" pitchFamily="34" charset="0"/>
              </a:rPr>
              <a:t>, cut, splash to eyes/nose/mouth)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62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Wingdings</vt:lpstr>
      <vt:lpstr>Default Design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86</cp:revision>
  <dcterms:created xsi:type="dcterms:W3CDTF">2009-04-22T19:37:23Z</dcterms:created>
  <dcterms:modified xsi:type="dcterms:W3CDTF">2019-05-15T21:58:11Z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