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2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99F63-4D18-4135-849B-4ABDABEE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Know your Risk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89CC84-6B8E-440A-8484-12BFFBC61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go.jpg"/>
          <p:cNvPicPr>
            <a:picLocks noChangeAspect="1"/>
          </p:cNvPicPr>
          <p:nvPr userDrawn="1"/>
        </p:nvPicPr>
        <p:blipFill>
          <a:blip r:embed="rId4" cstate="print"/>
          <a:srcRect t="9196" r="3571" b="8036"/>
          <a:stretch>
            <a:fillRect/>
          </a:stretch>
        </p:blipFill>
        <p:spPr>
          <a:xfrm>
            <a:off x="219076" y="152400"/>
            <a:ext cx="1983036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4724400" y="6553200"/>
            <a:ext cx="432117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 dirty="0">
                <a:solidFill>
                  <a:srgbClr val="25408F"/>
                </a:solidFill>
                <a:latin typeface="Gill Sans MT" pitchFamily="34" charset="0"/>
              </a:rPr>
              <a:t>For more information contact [insert name]: ext. 9999</a:t>
            </a:r>
          </a:p>
        </p:txBody>
      </p:sp>
      <p:sp>
        <p:nvSpPr>
          <p:cNvPr id="3082" name="Rectangle 49"/>
          <p:cNvSpPr>
            <a:spLocks noChangeArrowheads="1"/>
          </p:cNvSpPr>
          <p:nvPr/>
        </p:nvSpPr>
        <p:spPr bwMode="auto">
          <a:xfrm>
            <a:off x="381000" y="6245225"/>
            <a:ext cx="169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latin typeface="Gill Sans MT" pitchFamily="34" charset="0"/>
              </a:rPr>
              <a:t>Insert facility logo here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04800" y="6019800"/>
            <a:ext cx="1905000" cy="762000"/>
          </a:xfrm>
          <a:prstGeom prst="rect">
            <a:avLst/>
          </a:prstGeom>
          <a:noFill/>
          <a:ln w="12700">
            <a:solidFill>
              <a:srgbClr val="D9E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20" name="Object 5"/>
          <p:cNvGraphicFramePr>
            <a:graphicFrameLocks noChangeAspect="1"/>
          </p:cNvGraphicFramePr>
          <p:nvPr/>
        </p:nvGraphicFramePr>
        <p:xfrm>
          <a:off x="2667000" y="2282792"/>
          <a:ext cx="4026266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hart" r:id="rId3" imgW="4781702" imgH="3886200" progId="MSGraph.Chart.8">
                  <p:embed followColorScheme="full"/>
                </p:oleObj>
              </mc:Choice>
              <mc:Fallback>
                <p:oleObj name="Chart" r:id="rId3" imgW="4781702" imgH="3886200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282792"/>
                        <a:ext cx="4026266" cy="327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1219198" y="1295400"/>
            <a:ext cx="678180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25408F"/>
                </a:solidFill>
                <a:latin typeface="Gill Sans MT" pitchFamily="34" charset="0"/>
              </a:rPr>
              <a:t>Reported Sharps Injuries by OR </a:t>
            </a:r>
            <a:r>
              <a:rPr lang="en-US" sz="2400" b="1" dirty="0" smtClean="0">
                <a:solidFill>
                  <a:srgbClr val="25408F"/>
                </a:solidFill>
                <a:latin typeface="Gill Sans MT" pitchFamily="34" charset="0"/>
              </a:rPr>
              <a:t>Devices</a:t>
            </a:r>
            <a:br>
              <a:rPr lang="en-US" sz="2400" b="1" dirty="0" smtClean="0">
                <a:solidFill>
                  <a:srgbClr val="25408F"/>
                </a:solidFill>
                <a:latin typeface="Gill Sans MT" pitchFamily="34" charset="0"/>
              </a:rPr>
            </a:br>
            <a:r>
              <a:rPr lang="en-US" sz="2400" b="1" dirty="0" smtClean="0">
                <a:solidFill>
                  <a:srgbClr val="25408F"/>
                </a:solidFill>
                <a:latin typeface="Gill Sans MT" pitchFamily="34" charset="0"/>
              </a:rPr>
              <a:t>[insert </a:t>
            </a:r>
            <a:r>
              <a:rPr lang="en-US" sz="2400" b="1" dirty="0">
                <a:solidFill>
                  <a:srgbClr val="25408F"/>
                </a:solidFill>
                <a:latin typeface="Gill Sans MT" pitchFamily="34" charset="0"/>
              </a:rPr>
              <a:t>dates (e.g., Jan </a:t>
            </a:r>
            <a:r>
              <a:rPr lang="en-US" sz="2400" b="1" dirty="0" smtClean="0">
                <a:solidFill>
                  <a:srgbClr val="25408F"/>
                </a:solidFill>
                <a:latin typeface="Gill Sans MT" pitchFamily="34" charset="0"/>
              </a:rPr>
              <a:t>08 – Nov </a:t>
            </a:r>
            <a:r>
              <a:rPr lang="en-US" sz="2400" b="1" dirty="0">
                <a:solidFill>
                  <a:srgbClr val="25408F"/>
                </a:solidFill>
                <a:latin typeface="Gill Sans MT" pitchFamily="34" charset="0"/>
              </a:rPr>
              <a:t>08)]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 flipH="1">
            <a:off x="5943600" y="2892392"/>
            <a:ext cx="1676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 smtClean="0">
                <a:latin typeface="Gill Sans MT" pitchFamily="34" charset="0"/>
              </a:rPr>
              <a:t>Scalpel/Knives </a:t>
            </a:r>
            <a:r>
              <a:rPr lang="en-US" sz="1400" dirty="0">
                <a:latin typeface="Gill Sans MT" pitchFamily="34" charset="0"/>
              </a:rPr>
              <a:t>37.5%</a:t>
            </a: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 flipH="1">
            <a:off x="1981200" y="2511392"/>
            <a:ext cx="1600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>
                <a:latin typeface="Gill Sans MT" pitchFamily="34" charset="0"/>
              </a:rPr>
              <a:t>Suture </a:t>
            </a:r>
            <a:r>
              <a:rPr lang="en-US" sz="1400" dirty="0" smtClean="0">
                <a:latin typeface="Gill Sans MT" pitchFamily="34" charset="0"/>
              </a:rPr>
              <a:t>needles </a:t>
            </a:r>
            <a:r>
              <a:rPr lang="en-US" sz="1400" dirty="0">
                <a:latin typeface="Gill Sans MT" pitchFamily="34" charset="0"/>
              </a:rPr>
              <a:t>25%</a:t>
            </a: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 flipH="1">
            <a:off x="5410200" y="5406992"/>
            <a:ext cx="10604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Gill Sans MT" pitchFamily="34" charset="0"/>
              </a:rPr>
              <a:t>Lancet 12.5%</a:t>
            </a:r>
            <a:endParaRPr lang="en-US" sz="1400" dirty="0">
              <a:latin typeface="Gill Sans MT" pitchFamily="34" charset="0"/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 flipH="1">
            <a:off x="1828800" y="4187792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Gill Sans MT" pitchFamily="34" charset="0"/>
              </a:rPr>
              <a:t>Hollow-bore </a:t>
            </a:r>
            <a:endParaRPr lang="en-US" sz="1400" dirty="0">
              <a:solidFill>
                <a:srgbClr val="000000"/>
              </a:solidFill>
              <a:latin typeface="Gill Sans MT" pitchFamily="34" charset="0"/>
            </a:endParaRPr>
          </a:p>
          <a:p>
            <a:pPr algn="ctr"/>
            <a:r>
              <a:rPr lang="en-US" sz="1400" dirty="0" smtClean="0">
                <a:solidFill>
                  <a:srgbClr val="000000"/>
                </a:solidFill>
                <a:latin typeface="Gill Sans MT" pitchFamily="34" charset="0"/>
              </a:rPr>
              <a:t>needles </a:t>
            </a:r>
            <a:endParaRPr lang="en-US" sz="1400" dirty="0">
              <a:solidFill>
                <a:srgbClr val="000000"/>
              </a:solidFill>
              <a:latin typeface="Gill Sans MT" pitchFamily="34" charset="0"/>
            </a:endParaRPr>
          </a:p>
          <a:p>
            <a:pPr algn="ctr"/>
            <a:r>
              <a:rPr lang="en-US" sz="1400" dirty="0">
                <a:solidFill>
                  <a:srgbClr val="000000"/>
                </a:solidFill>
                <a:latin typeface="Gill Sans MT" pitchFamily="34" charset="0"/>
              </a:rPr>
              <a:t>12.5%</a:t>
            </a:r>
            <a:endParaRPr lang="en-US" sz="1400" dirty="0">
              <a:latin typeface="Gill Sans MT" pitchFamily="34" charset="0"/>
            </a:endParaRP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 flipH="1">
            <a:off x="2590800" y="5406992"/>
            <a:ext cx="149383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Gill Sans MT" pitchFamily="34" charset="0"/>
              </a:rPr>
              <a:t>Iris </a:t>
            </a:r>
            <a:r>
              <a:rPr lang="en-US" sz="1400" dirty="0" smtClean="0">
                <a:solidFill>
                  <a:srgbClr val="000000"/>
                </a:solidFill>
                <a:latin typeface="Gill Sans MT" pitchFamily="34" charset="0"/>
              </a:rPr>
              <a:t>scissors </a:t>
            </a:r>
            <a:r>
              <a:rPr lang="en-US" sz="1400" dirty="0">
                <a:solidFill>
                  <a:srgbClr val="000000"/>
                </a:solidFill>
                <a:latin typeface="Gill Sans MT" pitchFamily="34" charset="0"/>
              </a:rPr>
              <a:t>12.5%</a:t>
            </a:r>
            <a:endParaRPr lang="en-US" sz="14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39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Default Design</vt:lpstr>
      <vt:lpstr>Chart</vt:lpstr>
      <vt:lpstr>PowerPoint Presentation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Sticks-slide-template_8-17_yellow</dc:title>
  <dc:creator>hul6</dc:creator>
  <dc:description/>
  <cp:lastModifiedBy>Novicki, Emily (CDC/NIOSH/OD)</cp:lastModifiedBy>
  <cp:revision>86</cp:revision>
  <dcterms:created xsi:type="dcterms:W3CDTF">2009-04-22T19:37:23Z</dcterms:created>
  <dcterms:modified xsi:type="dcterms:W3CDTF">2019-05-15T21:20:24Z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Stop Sticks-slide-template_8-17_yellow</vt:lpwstr>
  </property>
  <property fmtid="{D5CDD505-2E9C-101B-9397-08002B2CF9AE}" pid="3" name="SlideDescription">
    <vt:lpwstr/>
  </property>
</Properties>
</file>