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Know your Risk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1030" name="Rectangle 49"/>
          <p:cNvSpPr>
            <a:spLocks noChangeArrowheads="1"/>
          </p:cNvSpPr>
          <p:nvPr/>
        </p:nvSpPr>
        <p:spPr bwMode="auto">
          <a:xfrm>
            <a:off x="304800" y="63214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28600" y="60960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900113" y="1511300"/>
            <a:ext cx="74803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Gill Sans MT" pitchFamily="34" charset="0"/>
              </a:rPr>
              <a:t>Between [</a:t>
            </a:r>
            <a:r>
              <a:rPr lang="en-US" sz="2000" i="1" dirty="0">
                <a:latin typeface="Gill Sans MT" pitchFamily="34" charset="0"/>
              </a:rPr>
              <a:t>insert date; e.g. , Jan. ‘07</a:t>
            </a:r>
            <a:r>
              <a:rPr lang="en-US" sz="2000" dirty="0">
                <a:latin typeface="Gill Sans MT" pitchFamily="34" charset="0"/>
              </a:rPr>
              <a:t>] and [</a:t>
            </a:r>
            <a:r>
              <a:rPr lang="en-US" sz="2000" i="1" dirty="0">
                <a:latin typeface="Gill Sans MT" pitchFamily="34" charset="0"/>
              </a:rPr>
              <a:t>insert date</a:t>
            </a:r>
            <a:r>
              <a:rPr lang="en-US" sz="2000" dirty="0">
                <a:latin typeface="Gill Sans MT" pitchFamily="34" charset="0"/>
              </a:rPr>
              <a:t>], the [</a:t>
            </a:r>
            <a:r>
              <a:rPr lang="en-US" sz="2000" i="1" dirty="0">
                <a:latin typeface="Gill Sans MT" pitchFamily="34" charset="0"/>
              </a:rPr>
              <a:t>insert facility name</a:t>
            </a:r>
            <a:r>
              <a:rPr lang="en-US" sz="2000" dirty="0">
                <a:latin typeface="Gill Sans MT" pitchFamily="34" charset="0"/>
              </a:rPr>
              <a:t>] operating room staff made up </a:t>
            </a:r>
            <a:r>
              <a:rPr lang="en-US" sz="2000" b="1" dirty="0">
                <a:latin typeface="Gill Sans MT" pitchFamily="34" charset="0"/>
              </a:rPr>
              <a:t>3% of the overall </a:t>
            </a:r>
            <a:r>
              <a:rPr lang="en-US" sz="2000" dirty="0">
                <a:latin typeface="Gill Sans MT" pitchFamily="34" charset="0"/>
              </a:rPr>
              <a:t>[</a:t>
            </a:r>
            <a:r>
              <a:rPr lang="en-US" sz="2000" i="1" dirty="0">
                <a:latin typeface="Gill Sans MT" pitchFamily="34" charset="0"/>
              </a:rPr>
              <a:t>insert facility name</a:t>
            </a:r>
            <a:r>
              <a:rPr lang="en-US" sz="2000" dirty="0">
                <a:latin typeface="Gill Sans MT" pitchFamily="34" charset="0"/>
              </a:rPr>
              <a:t>] workforce, but </a:t>
            </a:r>
            <a:r>
              <a:rPr lang="en-US" sz="2000" b="1" dirty="0" smtClean="0">
                <a:latin typeface="Gill Sans MT" pitchFamily="34" charset="0"/>
              </a:rPr>
              <a:t>accounted for 27% of reported </a:t>
            </a:r>
            <a:r>
              <a:rPr lang="en-US" sz="2000" dirty="0" smtClean="0">
                <a:latin typeface="Gill Sans MT" pitchFamily="34" charset="0"/>
              </a:rPr>
              <a:t>sharps </a:t>
            </a:r>
            <a:r>
              <a:rPr lang="en-US" sz="2000" dirty="0">
                <a:latin typeface="Gill Sans MT" pitchFamily="34" charset="0"/>
              </a:rPr>
              <a:t>injuries</a:t>
            </a:r>
            <a:r>
              <a:rPr lang="en-US" sz="2000" dirty="0" smtClean="0">
                <a:latin typeface="Gill Sans MT" pitchFamily="34" charset="0"/>
              </a:rPr>
              <a:t>.</a:t>
            </a:r>
            <a:endParaRPr lang="en-US" sz="2000" dirty="0">
              <a:latin typeface="Gill Sans MT" pitchFamily="34" charset="0"/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5153025" y="3609975"/>
          <a:ext cx="3554413" cy="234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hart" r:id="rId3" imgW="6562649" imgH="4324502" progId="MSGraph.Chart.8">
                  <p:embed followColorScheme="full"/>
                </p:oleObj>
              </mc:Choice>
              <mc:Fallback>
                <p:oleObj name="Chart" r:id="rId3" imgW="6562649" imgH="4324502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3025" y="3609975"/>
                        <a:ext cx="3554413" cy="234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285750" y="3302000"/>
          <a:ext cx="3762375" cy="251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hart" r:id="rId5" imgW="6095905" imgH="4076795" progId="MSGraph.Chart.8">
                  <p:embed followColorScheme="full"/>
                </p:oleObj>
              </mc:Choice>
              <mc:Fallback>
                <p:oleObj name="Chart" r:id="rId5" imgW="6095905" imgH="4076795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3302000"/>
                        <a:ext cx="3762375" cy="2517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3630613" y="3425825"/>
            <a:ext cx="1998662" cy="608013"/>
            <a:chOff x="3012" y="2571"/>
            <a:chExt cx="1316" cy="383"/>
          </a:xfrm>
        </p:grpSpPr>
        <p:sp>
          <p:nvSpPr>
            <p:cNvPr id="1039" name="Rectangle 33"/>
            <p:cNvSpPr>
              <a:spLocks noChangeArrowheads="1"/>
            </p:cNvSpPr>
            <p:nvPr/>
          </p:nvSpPr>
          <p:spPr bwMode="auto">
            <a:xfrm>
              <a:off x="3012" y="2794"/>
              <a:ext cx="153" cy="10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040" name="Text Box 34"/>
            <p:cNvSpPr txBox="1">
              <a:spLocks noChangeArrowheads="1"/>
            </p:cNvSpPr>
            <p:nvPr/>
          </p:nvSpPr>
          <p:spPr bwMode="auto">
            <a:xfrm>
              <a:off x="3187" y="2762"/>
              <a:ext cx="91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Gill Sans MT" pitchFamily="34" charset="0"/>
                </a:rPr>
                <a:t>OR Department</a:t>
              </a:r>
            </a:p>
          </p:txBody>
        </p:sp>
        <p:sp>
          <p:nvSpPr>
            <p:cNvPr id="1041" name="Rectangle 32"/>
            <p:cNvSpPr>
              <a:spLocks noChangeArrowheads="1"/>
            </p:cNvSpPr>
            <p:nvPr/>
          </p:nvSpPr>
          <p:spPr bwMode="auto">
            <a:xfrm>
              <a:off x="3012" y="2616"/>
              <a:ext cx="153" cy="1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042" name="Text Box 35"/>
            <p:cNvSpPr txBox="1">
              <a:spLocks noChangeArrowheads="1"/>
            </p:cNvSpPr>
            <p:nvPr/>
          </p:nvSpPr>
          <p:spPr bwMode="auto">
            <a:xfrm>
              <a:off x="3187" y="2571"/>
              <a:ext cx="114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Gill Sans MT" pitchFamily="34" charset="0"/>
                </a:rPr>
                <a:t>[insert facility name]</a:t>
              </a:r>
            </a:p>
          </p:txBody>
        </p:sp>
      </p:grpSp>
      <p:sp>
        <p:nvSpPr>
          <p:cNvPr id="1034" name="Text Box 9"/>
          <p:cNvSpPr txBox="1">
            <a:spLocks noChangeArrowheads="1"/>
          </p:cNvSpPr>
          <p:nvPr/>
        </p:nvSpPr>
        <p:spPr bwMode="auto">
          <a:xfrm>
            <a:off x="3492500" y="5375275"/>
            <a:ext cx="2193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latin typeface="Gill Sans MT" pitchFamily="34" charset="0"/>
              </a:rPr>
              <a:t>N = [# of sharps injuries]</a:t>
            </a:r>
          </a:p>
        </p:txBody>
      </p:sp>
      <p:sp>
        <p:nvSpPr>
          <p:cNvPr id="1035" name="TextBox 22"/>
          <p:cNvSpPr txBox="1">
            <a:spLocks noChangeArrowheads="1"/>
          </p:cNvSpPr>
          <p:nvPr/>
        </p:nvSpPr>
        <p:spPr bwMode="auto">
          <a:xfrm>
            <a:off x="7781925" y="3667125"/>
            <a:ext cx="561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27%</a:t>
            </a:r>
          </a:p>
        </p:txBody>
      </p:sp>
      <p:sp>
        <p:nvSpPr>
          <p:cNvPr id="1036" name="TextBox 23"/>
          <p:cNvSpPr txBox="1">
            <a:spLocks noChangeArrowheads="1"/>
          </p:cNvSpPr>
          <p:nvPr/>
        </p:nvSpPr>
        <p:spPr bwMode="auto">
          <a:xfrm>
            <a:off x="2505075" y="3429000"/>
            <a:ext cx="48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3%</a:t>
            </a:r>
          </a:p>
        </p:txBody>
      </p:sp>
      <p:sp>
        <p:nvSpPr>
          <p:cNvPr id="1037" name="Text Box 48"/>
          <p:cNvSpPr txBox="1">
            <a:spLocks noChangeArrowheads="1"/>
          </p:cNvSpPr>
          <p:nvPr/>
        </p:nvSpPr>
        <p:spPr bwMode="auto">
          <a:xfrm>
            <a:off x="1298575" y="5249863"/>
            <a:ext cx="1069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Gill Sans MT" pitchFamily="34" charset="0"/>
              </a:rPr>
              <a:t>[facility]Staff</a:t>
            </a:r>
          </a:p>
        </p:txBody>
      </p:sp>
      <p:sp>
        <p:nvSpPr>
          <p:cNvPr id="1038" name="Text Box 49"/>
          <p:cNvSpPr txBox="1">
            <a:spLocks noChangeArrowheads="1"/>
          </p:cNvSpPr>
          <p:nvPr/>
        </p:nvSpPr>
        <p:spPr bwMode="auto">
          <a:xfrm>
            <a:off x="6329363" y="5183188"/>
            <a:ext cx="1289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>
                <a:latin typeface="Gill Sans MT" pitchFamily="34" charset="0"/>
              </a:rPr>
              <a:t>[facility] Sharps</a:t>
            </a:r>
          </a:p>
          <a:p>
            <a:pPr algn="ctr"/>
            <a:r>
              <a:rPr lang="en-US" sz="1400">
                <a:latin typeface="Gill Sans MT" pitchFamily="34" charset="0"/>
              </a:rPr>
              <a:t>Injuries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91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Default Design</vt:lpstr>
      <vt:lpstr>Chart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86</cp:revision>
  <dcterms:created xsi:type="dcterms:W3CDTF">2009-04-22T19:37:23Z</dcterms:created>
  <dcterms:modified xsi:type="dcterms:W3CDTF">2019-05-15T21:24:58Z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