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9D"/>
    <a:srgbClr val="D9E021"/>
    <a:srgbClr val="EEF2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DD7DB-5AE0-443D-BD96-F4DFC57C8468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FCD39-B49C-4335-B407-4978D19BA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CCF1-6204-453F-8CC0-7B9FA773DF4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stimony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87452217[1].jpg"/>
          <p:cNvPicPr>
            <a:picLocks noChangeAspect="1"/>
          </p:cNvPicPr>
          <p:nvPr/>
        </p:nvPicPr>
        <p:blipFill>
          <a:blip r:embed="rId3" cstate="print">
            <a:lum/>
          </a:blip>
          <a:srcRect t="18137" b="5760"/>
          <a:stretch>
            <a:fillRect/>
          </a:stretch>
        </p:blipFill>
        <p:spPr>
          <a:xfrm>
            <a:off x="0" y="942975"/>
            <a:ext cx="9144000" cy="5915025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4572000" y="6477000"/>
            <a:ext cx="4648200" cy="457200"/>
          </a:xfrm>
          <a:prstGeom prst="roundRect">
            <a:avLst/>
          </a:prstGeom>
          <a:solidFill>
            <a:srgbClr val="EDF19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6019800"/>
            <a:ext cx="1905000" cy="762000"/>
          </a:xfrm>
          <a:prstGeom prst="rect">
            <a:avLst/>
          </a:prstGeom>
          <a:solidFill>
            <a:schemeClr val="bg1"/>
          </a:solidFill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276600" y="2895600"/>
            <a:ext cx="2819400" cy="1200329"/>
          </a:xfrm>
          <a:prstGeom prst="wedgeRectCallout">
            <a:avLst>
              <a:gd name="adj1" fmla="val 34866"/>
              <a:gd name="adj2" fmla="val 88290"/>
            </a:avLst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rgbClr val="D9E02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Gill Sans MT" pitchFamily="34" charset="0"/>
              </a:rPr>
              <a:t>“I was handing the surgeon a suture for skin closure, and he hooked it back into my hand, needle first…”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810000" y="1134070"/>
            <a:ext cx="1713307" cy="923330"/>
          </a:xfrm>
          <a:prstGeom prst="wedgeRectCallout">
            <a:avLst>
              <a:gd name="adj1" fmla="val -8424"/>
              <a:gd name="adj2" fmla="val 91689"/>
            </a:avLst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rgbClr val="D9E02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Gill Sans MT" pitchFamily="34" charset="0"/>
              </a:rPr>
              <a:t>“I was </a:t>
            </a:r>
            <a:r>
              <a:rPr lang="en-US" dirty="0" smtClean="0">
                <a:latin typeface="Gill Sans MT" pitchFamily="34" charset="0"/>
              </a:rPr>
              <a:t>bleeding …</a:t>
            </a:r>
            <a:r>
              <a:rPr lang="en-US" dirty="0">
                <a:latin typeface="Gill Sans MT" pitchFamily="34" charset="0"/>
              </a:rPr>
              <a:t>through my gloves”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6908111" y="4191000"/>
            <a:ext cx="2007289" cy="646331"/>
          </a:xfrm>
          <a:prstGeom prst="wedgeRectCallout">
            <a:avLst>
              <a:gd name="adj1" fmla="val 10315"/>
              <a:gd name="adj2" fmla="val 84759"/>
            </a:avLst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rgbClr val="D9E02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Gill Sans MT" pitchFamily="34" charset="0"/>
              </a:rPr>
              <a:t>“I’ve seen surgeons stick themselves.”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5791200" y="1143000"/>
            <a:ext cx="3124200" cy="923330"/>
          </a:xfrm>
          <a:prstGeom prst="wedgeRectCallout">
            <a:avLst>
              <a:gd name="adj1" fmla="val -33261"/>
              <a:gd name="adj2" fmla="val 83331"/>
            </a:avLst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rgbClr val="D9E02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Gill Sans MT" pitchFamily="34" charset="0"/>
              </a:rPr>
              <a:t>“Both of us were moving in different directions…we weren’t looking at each other.”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6553200" y="2457271"/>
            <a:ext cx="2362200" cy="1200329"/>
          </a:xfrm>
          <a:prstGeom prst="wedgeRectCallout">
            <a:avLst>
              <a:gd name="adj1" fmla="val -32663"/>
              <a:gd name="adj2" fmla="val 77260"/>
            </a:avLst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rgbClr val="D9E02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Gill Sans MT" pitchFamily="34" charset="0"/>
              </a:rPr>
              <a:t>“When I moved my hand over… she stuck me in the forearm with the knife.”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95250" y="1143000"/>
            <a:ext cx="35052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4320" indent="-182880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Gill Sans MT" pitchFamily="34" charset="0"/>
              </a:rPr>
              <a:t>“Everyone seems </a:t>
            </a:r>
            <a:r>
              <a:rPr lang="en-US" sz="2800" b="1" dirty="0" smtClean="0">
                <a:solidFill>
                  <a:schemeClr val="bg1"/>
                </a:solidFill>
                <a:latin typeface="Gill Sans MT" pitchFamily="34" charset="0"/>
              </a:rPr>
              <a:t>    to </a:t>
            </a:r>
            <a:r>
              <a:rPr lang="en-US" sz="2800" b="1" dirty="0">
                <a:solidFill>
                  <a:schemeClr val="bg1"/>
                </a:solidFill>
                <a:latin typeface="Gill Sans MT" pitchFamily="34" charset="0"/>
              </a:rPr>
              <a:t>have a story.”</a:t>
            </a:r>
          </a:p>
          <a:p>
            <a:pPr marL="27432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[facility name] OR staff speak out about sharps injuries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81000" y="3124200"/>
            <a:ext cx="3048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25408F"/>
                </a:solidFill>
                <a:latin typeface="Gill Sans MT" pitchFamily="34" charset="0"/>
              </a:rPr>
              <a:t>Communicate with team members when passing </a:t>
            </a:r>
            <a:r>
              <a:rPr lang="en-US" sz="2000" b="1" dirty="0" smtClean="0">
                <a:solidFill>
                  <a:srgbClr val="25408F"/>
                </a:solidFill>
                <a:latin typeface="Gill Sans MT" pitchFamily="34" charset="0"/>
              </a:rPr>
              <a:t>sharps.</a:t>
            </a:r>
            <a:endParaRPr lang="en-US" sz="2000" b="1" dirty="0">
              <a:solidFill>
                <a:srgbClr val="25408F"/>
              </a:solidFill>
              <a:latin typeface="Gill Sans MT" pitchFamily="34" charset="0"/>
            </a:endParaRPr>
          </a:p>
        </p:txBody>
      </p:sp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3048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 dirty="0">
                <a:latin typeface="Gill Sans MT" pitchFamily="34" charset="0"/>
              </a:rPr>
              <a:t>Insert facility logo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116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122</cp:revision>
  <dcterms:created xsi:type="dcterms:W3CDTF">2009-04-22T19:37:23Z</dcterms:created>
  <dcterms:modified xsi:type="dcterms:W3CDTF">2019-05-15T21:27:57Z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